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drawings/drawing5.xml" ContentType="application/vnd.openxmlformats-officedocument.drawingml.chartshapes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theme/themeOverride2.xml" ContentType="application/vnd.openxmlformats-officedocument.themeOverride+xml"/>
  <Override PartName="/ppt/drawings/drawing7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27"/>
  </p:notesMasterIdLst>
  <p:sldIdLst>
    <p:sldId id="2147472172" r:id="rId6"/>
    <p:sldId id="6832" r:id="rId7"/>
    <p:sldId id="2147472157" r:id="rId8"/>
    <p:sldId id="2147472174" r:id="rId9"/>
    <p:sldId id="2147472182" r:id="rId10"/>
    <p:sldId id="2147472180" r:id="rId11"/>
    <p:sldId id="6835" r:id="rId12"/>
    <p:sldId id="2147472194" r:id="rId13"/>
    <p:sldId id="2147471976" r:id="rId14"/>
    <p:sldId id="2147472192" r:id="rId15"/>
    <p:sldId id="2147472196" r:id="rId16"/>
    <p:sldId id="2147472197" r:id="rId17"/>
    <p:sldId id="2147472191" r:id="rId18"/>
    <p:sldId id="2147472200" r:id="rId19"/>
    <p:sldId id="2147472198" r:id="rId20"/>
    <p:sldId id="2147472171" r:id="rId21"/>
    <p:sldId id="2147472161" r:id="rId22"/>
    <p:sldId id="2147472164" r:id="rId23"/>
    <p:sldId id="2147472201" r:id="rId24"/>
    <p:sldId id="2680" r:id="rId25"/>
    <p:sldId id="2147375786" r:id="rId26"/>
  </p:sldIdLst>
  <p:sldSz cx="12192000" cy="6858000"/>
  <p:notesSz cx="6858000" cy="9144000"/>
  <p:embeddedFontLst>
    <p:embeddedFont>
      <p:font typeface="72 Black" panose="020B0A04030603020204" pitchFamily="34" charset="0"/>
      <p:bold r:id="rId28"/>
    </p:embeddedFont>
    <p:embeddedFont>
      <p:font typeface="Arial Rounded MT Bold" panose="020F0704030504030204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1708" userDrawn="1">
          <p15:clr>
            <a:srgbClr val="A4A3A4"/>
          </p15:clr>
        </p15:guide>
        <p15:guide id="3" orient="horz" pos="3838" userDrawn="1">
          <p15:clr>
            <a:srgbClr val="A4A3A4"/>
          </p15:clr>
        </p15:guide>
        <p15:guide id="4" orient="horz" pos="2432" userDrawn="1">
          <p15:clr>
            <a:srgbClr val="A4A3A4"/>
          </p15:clr>
        </p15:guide>
        <p15:guide id="5" orient="horz" pos="3589" userDrawn="1">
          <p15:clr>
            <a:srgbClr val="A4A3A4"/>
          </p15:clr>
        </p15:guide>
        <p15:guide id="6" orient="horz" pos="2228" userDrawn="1">
          <p15:clr>
            <a:srgbClr val="A4A3A4"/>
          </p15:clr>
        </p15:guide>
        <p15:guide id="7" orient="horz" pos="3430" userDrawn="1">
          <p15:clr>
            <a:srgbClr val="A4A3A4"/>
          </p15:clr>
        </p15:guide>
        <p15:guide id="8" pos="5496" userDrawn="1">
          <p15:clr>
            <a:srgbClr val="A4A3A4"/>
          </p15:clr>
        </p15:guide>
        <p15:guide id="9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 VALLEJO DUQUE" initials="PVD" lastIdx="6" clrIdx="0">
    <p:extLst>
      <p:ext uri="{19B8F6BF-5375-455C-9EA6-DF929625EA0E}">
        <p15:presenceInfo xmlns:p15="http://schemas.microsoft.com/office/powerpoint/2012/main" userId="S::PVALLEJO@ISA.COM.CO::85cb4807-5471-483e-9c5f-073471df6c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F00"/>
    <a:srgbClr val="FD5000"/>
    <a:srgbClr val="00CDFF"/>
    <a:srgbClr val="033085"/>
    <a:srgbClr val="0A80C6"/>
    <a:srgbClr val="009FE3"/>
    <a:srgbClr val="009AFF"/>
    <a:srgbClr val="19559F"/>
    <a:srgbClr val="9D9E9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96A03-CDCC-466D-8E13-08F27A9D084D}" v="18" dt="2023-04-04T19:55:10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3792" autoAdjust="0"/>
  </p:normalViewPr>
  <p:slideViewPr>
    <p:cSldViewPr snapToGrid="0">
      <p:cViewPr>
        <p:scale>
          <a:sx n="70" d="100"/>
          <a:sy n="70" d="100"/>
        </p:scale>
        <p:origin x="1142" y="658"/>
      </p:cViewPr>
      <p:guideLst>
        <p:guide orient="horz" pos="1049"/>
        <p:guide pos="1708"/>
        <p:guide orient="horz" pos="3838"/>
        <p:guide orient="horz" pos="2432"/>
        <p:guide orient="horz" pos="3589"/>
        <p:guide orient="horz" pos="2228"/>
        <p:guide orient="horz" pos="3430"/>
        <p:guide pos="5496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isa1\isa_VP_FinanzasCorporativas\ISA_Relaci&#243;nInversionistas\3.Presentaciones\Corporativa\Cuadros%20Presentaci&#243;n%20Corporativa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isa1\isa_VP_FinanzasCorporativas\ISA_Relaci&#243;nInversionistas\3.Presentaciones\Corporativa\Cuadros%20Presentaci&#243;n%20Corporativ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sa1\isa_VP_FinanzasCorporativas\ISA_Relaci&#243;nInversionistas\3.Presentaciones\Corporativa\Cuadros%20Presentaci&#243;n%20Corporativ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isa1\isa_VP_FinanzasCorporativas\ISA_Relaci&#243;nInversionistas\3.Presentaciones\Corporativa\Cuadros%20Presentaci&#243;n%20Corporativa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\\isa1\isa_VP_FinanzasCorporativas\ISA_Relaci&#243;nInversionistas\3.Presentaciones\Corporativa\Cuadros%20Presentaci&#243;n%20Corporativa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isa1\isa_VP_FinanzasCorporativas\ISA_Relaci&#243;nInversionistas\3.Presentaciones\Corporativa\Cuadros%20Presentaci&#243;n%20Corporativa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sa1\isa_VP_FinanzasCorporativas\ISA_Relaci&#243;nInversionistas\3.Presentaciones\Corporativa\Cuadros%20Presentaci&#243;n%20Corporativ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isa1\isa_VP_FinanzasCorporativas\ISA_Relaci&#243;nInversionistas\3.Presentaciones\Corporativa\Cuadros%20Presentaci&#243;n%20Corporativ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isa1\isa_VP_FinanzasCorporativas\ISA_Relaci&#243;nInversionistas\3.Presentaciones\Corporativa\Cuadros%20Presentaci&#243;n%20Corporativa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isa1\isa_VP_FinanzasCorporativas\ISA_Relaci&#243;nInversionistas\3.Presentaciones\Corporativa\Cuadros%20Presentaci&#243;n%20Corporativ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isa1\isa_VP_FinanzasCorporativas\ISA_Relaci&#243;nInversionistas\3.Presentaciones\Corporativa\Cuadros%20Presentaci&#243;n%20Corporativa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isa1\isa_VP_FinanzasCorporativas\ISA_Relaci&#243;nInversionistas\3.Presentaciones\Corporativa\Cuadros%20Presentaci&#243;n%20Corporativ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isa1\isa_VP_FinanzasCorporativas\ISA_Relaci&#243;nInversionistas\3.Presentaciones\Corporativa\Cuadros%20Presentaci&#243;n%20Corporativ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isa1\isa_VP_FinanzasCorporativas\ISA_Relaci&#243;nInversionistas\3.Presentaciones\Corporativa\Cuadros%20Presentaci&#243;n%20Corporativ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3553200763657065"/>
          <c:y val="0.1988127460629921"/>
          <c:w val="0.33818095276950483"/>
          <c:h val="0.6336788726651887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30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74-42BF-861C-0C2A872D9AF8}"/>
              </c:ext>
            </c:extLst>
          </c:dPt>
          <c:dPt>
            <c:idx val="1"/>
            <c:bubble3D val="0"/>
            <c:spPr>
              <a:solidFill>
                <a:srgbClr val="FE5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74-42BF-861C-0C2A872D9AF8}"/>
              </c:ext>
            </c:extLst>
          </c:dPt>
          <c:dPt>
            <c:idx val="2"/>
            <c:bubble3D val="0"/>
            <c:spPr>
              <a:solidFill>
                <a:srgbClr val="C3D5E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74-42BF-861C-0C2A872D9AF8}"/>
              </c:ext>
            </c:extLst>
          </c:dPt>
          <c:dPt>
            <c:idx val="3"/>
            <c:bubble3D val="0"/>
            <c:spPr>
              <a:solidFill>
                <a:srgbClr val="9E9E9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74-42BF-861C-0C2A872D9A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B74-42BF-861C-0C2A872D9AF8}"/>
              </c:ext>
            </c:extLst>
          </c:dPt>
          <c:dLbls>
            <c:dLbl>
              <c:idx val="0"/>
              <c:layout>
                <c:manualLayout>
                  <c:x val="0.12003247186172178"/>
                  <c:y val="-3.603603603603603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74-42BF-861C-0C2A872D9AF8}"/>
                </c:ext>
              </c:extLst>
            </c:dLbl>
            <c:dLbl>
              <c:idx val="1"/>
              <c:layout>
                <c:manualLayout>
                  <c:x val="8.7591263250445625E-2"/>
                  <c:y val="4.6332046332046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74-42BF-861C-0C2A872D9AF8}"/>
                </c:ext>
              </c:extLst>
            </c:dLbl>
            <c:dLbl>
              <c:idx val="2"/>
              <c:layout>
                <c:manualLayout>
                  <c:x val="-0.12976483444510464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74-42BF-861C-0C2A872D9AF8}"/>
                </c:ext>
              </c:extLst>
            </c:dLbl>
            <c:dLbl>
              <c:idx val="3"/>
              <c:layout>
                <c:manualLayout>
                  <c:x val="-6.4882417222552308E-2"/>
                  <c:y val="-8.75160875160875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74-42BF-861C-0C2A872D9AF8}"/>
                </c:ext>
              </c:extLst>
            </c:dLbl>
            <c:dLbl>
              <c:idx val="4"/>
              <c:layout>
                <c:manualLayout>
                  <c:x val="1.3378912661203668E-2"/>
                  <c:y val="-0.110406091942369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74-42BF-861C-0C2A872D9AF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Capex!$B$5:$B$9</c:f>
              <c:strCache>
                <c:ptCount val="5"/>
                <c:pt idx="0">
                  <c:v>Colombia</c:v>
                </c:pt>
                <c:pt idx="1">
                  <c:v>Chile</c:v>
                </c:pt>
                <c:pt idx="2">
                  <c:v>Brazil</c:v>
                </c:pt>
                <c:pt idx="3">
                  <c:v>Peru</c:v>
                </c:pt>
                <c:pt idx="4">
                  <c:v>Others</c:v>
                </c:pt>
              </c:strCache>
            </c:strRef>
          </c:cat>
          <c:val>
            <c:numRef>
              <c:f>Capex!$D$5:$D$9</c:f>
              <c:numCache>
                <c:formatCode>0%</c:formatCode>
                <c:ptCount val="5"/>
                <c:pt idx="0">
                  <c:v>0.2</c:v>
                </c:pt>
                <c:pt idx="1">
                  <c:v>0.14862450703621435</c:v>
                </c:pt>
                <c:pt idx="2">
                  <c:v>0.51654307242982556</c:v>
                </c:pt>
                <c:pt idx="3">
                  <c:v>8.6152591320815444E-2</c:v>
                </c:pt>
                <c:pt idx="4">
                  <c:v>2.2533000051810771E-3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B74-42BF-861C-0C2A872D9AF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 b="1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684246993931419E-2"/>
          <c:y val="8.8229789972284908E-2"/>
          <c:w val="0.95649618329525066"/>
          <c:h val="0.779489786924188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3086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3086"/>
              </a:solidFill>
              <a:ln w="9525">
                <a:solidFill>
                  <a:srgbClr val="0099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2E-4887-9A5D-C628D7806388}"/>
              </c:ext>
            </c:extLst>
          </c:dPt>
          <c:dLbls>
            <c:dLbl>
              <c:idx val="2"/>
              <c:layout>
                <c:manualLayout>
                  <c:x val="9.279983806732416E-5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solidFill>
                          <a:srgbClr val="033085"/>
                        </a:solidFill>
                      </a:rPr>
                      <a:t>*</a:t>
                    </a:r>
                    <a:r>
                      <a:rPr lang="en-US" dirty="0"/>
                      <a:t>15,6%</a:t>
                    </a:r>
                    <a:endParaRPr lang="en-US" sz="1200" dirty="0">
                      <a:solidFill>
                        <a:srgbClr val="033085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72E-4887-9A5D-C628D7806388}"/>
                </c:ext>
              </c:extLst>
            </c:dLbl>
            <c:dLbl>
              <c:idx val="3"/>
              <c:layout>
                <c:manualLayout>
                  <c:x val="5.9880239520958087E-3"/>
                  <c:y val="-4.805443216009051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2E-4887-9A5D-C628D7806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PyG!$C$44:$G$44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PyG!$C$45:$G$45</c:f>
              <c:numCache>
                <c:formatCode>0.0%</c:formatCode>
                <c:ptCount val="5"/>
                <c:pt idx="0">
                  <c:v>0.128</c:v>
                </c:pt>
                <c:pt idx="1">
                  <c:v>0.13200000000000001</c:v>
                </c:pt>
                <c:pt idx="2">
                  <c:v>0.156</c:v>
                </c:pt>
                <c:pt idx="3">
                  <c:v>0.11600000000000001</c:v>
                </c:pt>
                <c:pt idx="4">
                  <c:v>0.11899999999999999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2E-4887-9A5D-C628D78063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182492591"/>
        <c:axId val="1182485935"/>
      </c:barChart>
      <c:catAx>
        <c:axId val="118249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CO"/>
          </a:p>
        </c:txPr>
        <c:crossAx val="1182485935"/>
        <c:crosses val="autoZero"/>
        <c:auto val="1"/>
        <c:lblAlgn val="ctr"/>
        <c:lblOffset val="100"/>
        <c:noMultiLvlLbl val="0"/>
      </c:catAx>
      <c:valAx>
        <c:axId val="118248593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182492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0.16284740449110527"/>
          <c:w val="0.93888888888888888"/>
          <c:h val="0.57975904053659955"/>
        </c:manualLayout>
      </c:layout>
      <c:lineChart>
        <c:grouping val="standard"/>
        <c:varyColors val="0"/>
        <c:ser>
          <c:idx val="0"/>
          <c:order val="0"/>
          <c:tx>
            <c:strRef>
              <c:f>Deuda!$B$6</c:f>
              <c:strCache>
                <c:ptCount val="1"/>
                <c:pt idx="0">
                  <c:v>Gross Debt / EBITDA</c:v>
                </c:pt>
              </c:strCache>
            </c:strRef>
          </c:tx>
          <c:spPr>
            <a:ln w="28575" cap="rnd">
              <a:solidFill>
                <a:schemeClr val="tx2">
                  <a:lumMod val="20000"/>
                  <a:lumOff val="80000"/>
                </a:schemeClr>
              </a:solidFill>
              <a:bevel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9444444444444489E-2"/>
                  <c:y val="3.2407407407407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86-4A73-A0B5-83CD8931D046}"/>
                </c:ext>
              </c:extLst>
            </c:dLbl>
            <c:dLbl>
              <c:idx val="1"/>
              <c:layout>
                <c:manualLayout>
                  <c:x val="-3.0555555555555659E-2"/>
                  <c:y val="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86-4A73-A0B5-83CD8931D046}"/>
                </c:ext>
              </c:extLst>
            </c:dLbl>
            <c:dLbl>
              <c:idx val="2"/>
              <c:layout>
                <c:manualLayout>
                  <c:x val="-5.2777777777777778E-2"/>
                  <c:y val="-5.55555555555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86-4A73-A0B5-83CD8931D046}"/>
                </c:ext>
              </c:extLst>
            </c:dLbl>
            <c:dLbl>
              <c:idx val="3"/>
              <c:layout>
                <c:manualLayout>
                  <c:x val="-3.3333333333333333E-2"/>
                  <c:y val="4.703869210212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86-4A73-A0B5-83CD8931D0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Deuda!$E$3:$I$3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Deuda!$E$4:$I$4</c:f>
              <c:numCache>
                <c:formatCode>0.0</c:formatCode>
                <c:ptCount val="5"/>
                <c:pt idx="0">
                  <c:v>3.3872937706530859</c:v>
                </c:pt>
                <c:pt idx="1">
                  <c:v>3.2049630874722634</c:v>
                </c:pt>
                <c:pt idx="2">
                  <c:v>3.7045347668639685</c:v>
                </c:pt>
                <c:pt idx="3">
                  <c:v>4.0599999999999996</c:v>
                </c:pt>
                <c:pt idx="4">
                  <c:v>4.24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7F86-4A73-A0B5-83CD8931D046}"/>
            </c:ext>
          </c:extLst>
        </c:ser>
        <c:ser>
          <c:idx val="1"/>
          <c:order val="1"/>
          <c:tx>
            <c:strRef>
              <c:f>Deuda!$B$7</c:f>
              <c:strCache>
                <c:ptCount val="1"/>
                <c:pt idx="0">
                  <c:v>Reference</c:v>
                </c:pt>
              </c:strCache>
            </c:strRef>
          </c:tx>
          <c:spPr>
            <a:ln w="3810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0.21426172665373733"/>
                  <c:y val="-5.7627771211632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86-4A73-A0B5-83CD8931D0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Deuda!$E$3:$I$3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Deuda!$E$5:$I$5</c:f>
              <c:numCache>
                <c:formatCode>General</c:formatCode>
                <c:ptCount val="5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F86-4A73-A0B5-83CD8931D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8989344"/>
        <c:axId val="1673720784"/>
      </c:lineChart>
      <c:catAx>
        <c:axId val="153898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CO"/>
          </a:p>
        </c:txPr>
        <c:crossAx val="1673720784"/>
        <c:crosses val="autoZero"/>
        <c:auto val="1"/>
        <c:lblAlgn val="ctr"/>
        <c:lblOffset val="100"/>
        <c:noMultiLvlLbl val="0"/>
      </c:catAx>
      <c:valAx>
        <c:axId val="1673720784"/>
        <c:scaling>
          <c:orientation val="minMax"/>
          <c:min val="2"/>
        </c:scaling>
        <c:delete val="1"/>
        <c:axPos val="l"/>
        <c:numFmt formatCode="0.0" sourceLinked="1"/>
        <c:majorTickMark val="none"/>
        <c:minorTickMark val="none"/>
        <c:tickLblPos val="nextTo"/>
        <c:crossAx val="153898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 b="1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59910470668254"/>
          <c:y val="0.13995729753745378"/>
          <c:w val="0.41996502482903375"/>
          <c:h val="0.73200193479406217"/>
        </c:manualLayout>
      </c:layout>
      <c:doughnutChart>
        <c:varyColors val="1"/>
        <c:ser>
          <c:idx val="0"/>
          <c:order val="0"/>
          <c:spPr>
            <a:solidFill>
              <a:srgbClr val="F9461C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bubble3D val="0"/>
            <c:spPr>
              <a:solidFill>
                <a:srgbClr val="009AFF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9CD7-49DC-890B-52CB414EC7CF}"/>
              </c:ext>
            </c:extLst>
          </c:dPt>
          <c:dPt>
            <c:idx val="1"/>
            <c:bubble3D val="0"/>
            <c:spPr>
              <a:solidFill>
                <a:srgbClr val="FE50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9CD7-49DC-890B-52CB414EC7CF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5-9CD7-49DC-890B-52CB414EC7CF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7-9CD7-49DC-890B-52CB414EC7CF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8-9CD7-49DC-890B-52CB414EC7CF}"/>
              </c:ext>
            </c:extLst>
          </c:dPt>
          <c:dLbls>
            <c:dLbl>
              <c:idx val="0"/>
              <c:layout>
                <c:manualLayout>
                  <c:x val="9.9825022835070262E-2"/>
                  <c:y val="-7.802048129807204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fld id="{A270AF35-8832-433E-BA52-DE3B9424CCF5}" type="CATEGORYNAME">
                      <a:rPr lang="en-US"/>
                      <a:pPr>
                        <a:defRPr/>
                      </a:pPr>
                      <a:t>[NOMBRE DE CATEGORÍA]</a:t>
                    </a:fld>
                    <a:r>
                      <a:rPr lang="en-US"/>
                      <a:t>
</a:t>
                    </a:r>
                    <a:fld id="{34FF83E5-5D24-4D5B-8EB5-0652CC1B488D}" type="PERCENTAGE">
                      <a:rPr lang="en-US"/>
                      <a:pPr>
                        <a:defRPr/>
                      </a:pPr>
                      <a:t>[PORCENTAJE]</a:t>
                    </a:fld>
                    <a:endParaRPr lang="en-US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D7-49DC-890B-52CB414EC7CF}"/>
                </c:ext>
              </c:extLst>
            </c:dLbl>
            <c:dLbl>
              <c:idx val="1"/>
              <c:layout>
                <c:manualLayout>
                  <c:x val="9.2478738251858816E-2"/>
                  <c:y val="3.0007064464789384E-2"/>
                </c:manualLayout>
              </c:layout>
              <c:tx>
                <c:rich>
                  <a:bodyPr/>
                  <a:lstStyle/>
                  <a:p>
                    <a:fld id="{46E809D7-7A1F-42FC-9D4F-90654723F949}" type="CATEGORYNAME">
                      <a:rPr lang="en-US" sz="1050"/>
                      <a:pPr/>
                      <a:t>[NOMBRE DE CATEGORÍA]</a:t>
                    </a:fld>
                    <a:r>
                      <a:rPr lang="en-US" sz="1050" baseline="0" dirty="0"/>
                      <a:t>
</a:t>
                    </a:r>
                    <a:fld id="{C20D2B39-05D2-4DFC-8194-FF38CD5C8807}" type="PERCENTAGE">
                      <a:rPr lang="en-US" sz="1050" b="1" baseline="0" smtClean="0"/>
                      <a:pPr/>
                      <a:t>[PORCENTAJE]</a:t>
                    </a:fld>
                    <a:endParaRPr lang="en-US" sz="105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CD7-49DC-890B-52CB414EC7CF}"/>
                </c:ext>
              </c:extLst>
            </c:dLbl>
            <c:dLbl>
              <c:idx val="2"/>
              <c:layout>
                <c:manualLayout>
                  <c:x val="-9.3828611111111113E-2"/>
                  <c:y val="1.5222222222222221E-3"/>
                </c:manualLayout>
              </c:layout>
              <c:tx>
                <c:rich>
                  <a:bodyPr/>
                  <a:lstStyle/>
                  <a:p>
                    <a:r>
                      <a:rPr lang="en-US" sz="1050" baseline="0" dirty="0"/>
                      <a:t>Brazil
</a:t>
                    </a:r>
                    <a:fld id="{9628FE1B-AA9D-4A6A-900F-58349466DAC1}" type="PERCENTAGE">
                      <a:rPr lang="en-US" sz="1050" b="1" baseline="0" smtClean="0"/>
                      <a:pPr/>
                      <a:t>[PORCENTAJE]</a:t>
                    </a:fld>
                    <a:endParaRPr lang="en-US" sz="105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CD7-49DC-890B-52CB414EC7CF}"/>
                </c:ext>
              </c:extLst>
            </c:dLbl>
            <c:dLbl>
              <c:idx val="3"/>
              <c:layout>
                <c:manualLayout>
                  <c:x val="-0.10900000000000003"/>
                  <c:y val="-5.7634343434343434E-2"/>
                </c:manualLayout>
              </c:layout>
              <c:tx>
                <c:rich>
                  <a:bodyPr/>
                  <a:lstStyle/>
                  <a:p>
                    <a:r>
                      <a:rPr lang="en-US" sz="1050" baseline="0" dirty="0"/>
                      <a:t>Peru
</a:t>
                    </a:r>
                    <a:fld id="{46472077-682C-4EC4-8F3E-269032BB1728}" type="PERCENTAGE">
                      <a:rPr lang="en-US" sz="1050" b="1" baseline="0" smtClean="0"/>
                      <a:pPr/>
                      <a:t>[PORCENTAJE]</a:t>
                    </a:fld>
                    <a:endParaRPr lang="en-US" sz="105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CD7-49DC-890B-52CB414EC7CF}"/>
                </c:ext>
              </c:extLst>
            </c:dLbl>
            <c:dLbl>
              <c:idx val="4"/>
              <c:layout>
                <c:manualLayout>
                  <c:x val="-1.8667260491331116E-2"/>
                  <c:y val="7.940828141206240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CD7-49DC-890B-52CB414EC7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[61]Participacion!$G$92:$G$95</c:f>
              <c:strCache>
                <c:ptCount val="4"/>
                <c:pt idx="0">
                  <c:v>Colombia</c:v>
                </c:pt>
                <c:pt idx="1">
                  <c:v>Chile</c:v>
                </c:pt>
                <c:pt idx="2">
                  <c:v>Brasil</c:v>
                </c:pt>
                <c:pt idx="3">
                  <c:v>Perú</c:v>
                </c:pt>
              </c:strCache>
            </c:strRef>
          </c:cat>
          <c:val>
            <c:numRef>
              <c:f>[61]Participacion!$L$92:$L$95</c:f>
              <c:numCache>
                <c:formatCode>General</c:formatCode>
                <c:ptCount val="4"/>
                <c:pt idx="0">
                  <c:v>0.221</c:v>
                </c:pt>
                <c:pt idx="1">
                  <c:v>0.32700000000000001</c:v>
                </c:pt>
                <c:pt idx="2">
                  <c:v>0.23699999999999999</c:v>
                </c:pt>
                <c:pt idx="3">
                  <c:v>0.21499999999999997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CD7-49DC-890B-52CB414EC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50" b="1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9FE3"/>
              </a:solidFill>
            </c:spPr>
            <c:extLst>
              <c:ext xmlns:c16="http://schemas.microsoft.com/office/drawing/2014/chart" uri="{C3380CC4-5D6E-409C-BE32-E72D297353CC}">
                <c16:uniqueId val="{00000001-B6A5-4B6D-BEC8-7B793222064A}"/>
              </c:ext>
            </c:extLst>
          </c:dPt>
          <c:dPt>
            <c:idx val="1"/>
            <c:bubble3D val="0"/>
            <c:spPr>
              <a:solidFill>
                <a:srgbClr val="FE5000"/>
              </a:solidFill>
            </c:spPr>
            <c:extLst>
              <c:ext xmlns:c16="http://schemas.microsoft.com/office/drawing/2014/chart" uri="{C3380CC4-5D6E-409C-BE32-E72D297353CC}">
                <c16:uniqueId val="{00000003-B6A5-4B6D-BEC8-7B793222064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B6A5-4B6D-BEC8-7B793222064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B6A5-4B6D-BEC8-7B793222064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6-B6A5-4B6D-BEC8-7B793222064A}"/>
              </c:ext>
            </c:extLst>
          </c:dPt>
          <c:dLbls>
            <c:dLbl>
              <c:idx val="0"/>
              <c:layout>
                <c:manualLayout>
                  <c:x val="0.18358577629188574"/>
                  <c:y val="-0.11753417473069623"/>
                </c:manualLayout>
              </c:layout>
              <c:tx>
                <c:rich>
                  <a:bodyPr/>
                  <a:lstStyle/>
                  <a:p>
                    <a:fld id="{D1F00498-3850-4C1B-A48D-1D9056C3E1E4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565D4E77-A73C-4752-B2D1-E3B06DDE4C70}" type="VALUE">
                      <a:rPr lang="en-US" b="1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394696262439455"/>
                      <c:h val="0.332187772602391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6A5-4B6D-BEC8-7B793222064A}"/>
                </c:ext>
              </c:extLst>
            </c:dLbl>
            <c:dLbl>
              <c:idx val="1"/>
              <c:layout>
                <c:manualLayout>
                  <c:x val="-0.10016726766243979"/>
                  <c:y val="-6.1859727398161181E-2"/>
                </c:manualLayout>
              </c:layout>
              <c:tx>
                <c:rich>
                  <a:bodyPr/>
                  <a:lstStyle/>
                  <a:p>
                    <a:fld id="{6CB461D0-7A5B-4DBD-82DE-4A5C6A4FABE9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92A3F6F7-F269-4586-B342-4CF8BAA6B3A7}" type="VALUE">
                      <a:rPr lang="en-US" b="1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6A5-4B6D-BEC8-7B79322206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Deuda!$C$27:$C$28</c:f>
              <c:strCache>
                <c:ptCount val="2"/>
                <c:pt idx="0">
                  <c:v>Capital Market</c:v>
                </c:pt>
                <c:pt idx="1">
                  <c:v>Banks</c:v>
                </c:pt>
              </c:strCache>
            </c:strRef>
          </c:cat>
          <c:val>
            <c:numRef>
              <c:f>Deuda!$D$27:$D$28</c:f>
              <c:numCache>
                <c:formatCode>0%</c:formatCode>
                <c:ptCount val="2"/>
                <c:pt idx="0">
                  <c:v>0.85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A5-4B6D-BEC8-7B7932220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59910470668254"/>
          <c:y val="0.15587503520600005"/>
          <c:w val="0.44489242902323189"/>
          <c:h val="0.66301736105017095"/>
        </c:manualLayout>
      </c:layout>
      <c:doughnutChart>
        <c:varyColors val="1"/>
        <c:ser>
          <c:idx val="0"/>
          <c:order val="0"/>
          <c:spPr>
            <a:solidFill>
              <a:srgbClr val="F9461C"/>
            </a:solidFill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explosion val="1"/>
          <c:dPt>
            <c:idx val="0"/>
            <c:bubble3D val="0"/>
            <c:spPr>
              <a:solidFill>
                <a:srgbClr val="003086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473E-4F27-B95F-4ABB6F4DAE51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473E-4F27-B95F-4ABB6F4DAE51}"/>
              </c:ext>
            </c:extLst>
          </c:dPt>
          <c:dPt>
            <c:idx val="2"/>
            <c:bubble3D val="0"/>
            <c:spPr>
              <a:solidFill>
                <a:srgbClr val="1D3382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5-473E-4F27-B95F-4ABB6F4DAE51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7-473E-4F27-B95F-4ABB6F4DAE51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8-473E-4F27-B95F-4ABB6F4DAE51}"/>
              </c:ext>
            </c:extLst>
          </c:dPt>
          <c:dLbls>
            <c:dLbl>
              <c:idx val="0"/>
              <c:layout>
                <c:manualLayout>
                  <c:x val="-0.14000325843024652"/>
                  <c:y val="-0.2485602180885954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Bonds</a:t>
                    </a:r>
                  </a:p>
                  <a:p>
                    <a:pPr>
                      <a:defRPr/>
                    </a:pPr>
                    <a:fld id="{B68A8274-62A6-4E15-B4D6-7F7B7E861E49}" type="PERCENTAGE">
                      <a:rPr lang="en-US" smtClean="0"/>
                      <a:pPr>
                        <a:defRPr/>
                      </a:pPr>
                      <a:t>[PORCENTAJE]</a:t>
                    </a:fld>
                    <a:endParaRPr lang="es-CO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187377946203253"/>
                      <c:h val="0.315703517646094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73E-4F27-B95F-4ABB6F4DAE51}"/>
                </c:ext>
              </c:extLst>
            </c:dLbl>
            <c:dLbl>
              <c:idx val="1"/>
              <c:layout>
                <c:manualLayout>
                  <c:x val="0.10915805555555555"/>
                  <c:y val="-4.4213636363636365E-2"/>
                </c:manualLayout>
              </c:layout>
              <c:tx>
                <c:rich>
                  <a:bodyPr/>
                  <a:lstStyle/>
                  <a:p>
                    <a:r>
                      <a:rPr lang="en-US" sz="1000" baseline="0" dirty="0"/>
                      <a:t>Green Bonds
</a:t>
                    </a:r>
                    <a:fld id="{C997AB27-E84A-4281-8293-5F3ABBCBAB1A}" type="PERCENTAGE">
                      <a:rPr lang="en-US" sz="1000" b="1" baseline="0" smtClean="0"/>
                      <a:pPr/>
                      <a:t>[PORCENTAJE]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73E-4F27-B95F-4ABB6F4DAE51}"/>
                </c:ext>
              </c:extLst>
            </c:dLbl>
            <c:dLbl>
              <c:idx val="2"/>
              <c:layout>
                <c:manualLayout>
                  <c:x val="0.11783805555555556"/>
                  <c:y val="1.4350505050505051E-2"/>
                </c:manualLayout>
              </c:layout>
              <c:tx>
                <c:rich>
                  <a:bodyPr/>
                  <a:lstStyle/>
                  <a:p>
                    <a:fld id="{E540C5AC-EB11-4FC8-9548-ED422BFCF330}" type="CATEGORYNAME">
                      <a:rPr lang="en-US" sz="1050"/>
                      <a:pPr/>
                      <a:t>[NOMBRE DE CATEGORÍA]</a:t>
                    </a:fld>
                    <a:r>
                      <a:rPr lang="en-US" sz="1050" baseline="0"/>
                      <a:t>
</a:t>
                    </a:r>
                    <a:fld id="{C81F0DFB-1D7A-42F6-BCC0-44AF6501A964}" type="VALUE">
                      <a:rPr lang="en-US" sz="1050" b="1" baseline="0"/>
                      <a:pPr/>
                      <a:t>[VALOR]</a:t>
                    </a:fld>
                    <a:endParaRPr lang="en-US" sz="1050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73E-4F27-B95F-4ABB6F4DAE51}"/>
                </c:ext>
              </c:extLst>
            </c:dLbl>
            <c:dLbl>
              <c:idx val="3"/>
              <c:layout>
                <c:manualLayout>
                  <c:x val="8.5240948520048709E-2"/>
                  <c:y val="0.11527701228873881"/>
                </c:manualLayout>
              </c:layout>
              <c:tx>
                <c:rich>
                  <a:bodyPr/>
                  <a:lstStyle/>
                  <a:p>
                    <a:fld id="{4236A15E-D72A-4998-A2CA-472416CAE96C}" type="CATEGORYNAME">
                      <a:rPr lang="en-US" sz="1050"/>
                      <a:pPr/>
                      <a:t>[NOMBRE DE CATEGORÍA]</a:t>
                    </a:fld>
                    <a:r>
                      <a:rPr lang="en-US" sz="1050" baseline="0"/>
                      <a:t>
</a:t>
                    </a:r>
                    <a:fld id="{CD69245E-DE62-4CF7-92EF-6D7EAE3831AB}" type="VALUE">
                      <a:rPr lang="en-US" sz="1050" b="1" baseline="0"/>
                      <a:pPr/>
                      <a:t>[VALOR]</a:t>
                    </a:fld>
                    <a:endParaRPr lang="en-US" sz="1050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73E-4F27-B95F-4ABB6F4DAE51}"/>
                </c:ext>
              </c:extLst>
            </c:dLbl>
            <c:dLbl>
              <c:idx val="4"/>
              <c:layout>
                <c:manualLayout>
                  <c:x val="-1.8667260491331116E-2"/>
                  <c:y val="7.940828141206240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3E-4F27-B95F-4ABB6F4DAE5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[61]Participacion!$G$166:$G$167</c:f>
              <c:strCache>
                <c:ptCount val="2"/>
                <c:pt idx="0">
                  <c:v>Bonos Ordinarios</c:v>
                </c:pt>
                <c:pt idx="1">
                  <c:v>Bonos Verdes</c:v>
                </c:pt>
              </c:strCache>
            </c:strRef>
          </c:cat>
          <c:val>
            <c:numRef>
              <c:f>[61]Participacion!$L$166:$L$167</c:f>
              <c:numCache>
                <c:formatCode>General</c:formatCode>
                <c:ptCount val="2"/>
                <c:pt idx="0">
                  <c:v>0.56299999999999994</c:v>
                </c:pt>
                <c:pt idx="1">
                  <c:v>0.437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3E-4F27-B95F-4ABB6F4DA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7"/>
        <c:holeSize val="65"/>
      </c:doughnutChart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b="1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004651393281297"/>
          <c:y val="0.16915622607144001"/>
          <c:w val="0.86787909269332886"/>
          <c:h val="0.78179073333740234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PerfilD!$C$100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rgbClr val="0A80C6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PerfilD!$E$86:$AI$86</c:f>
              <c:strCache>
                <c:ptCount val="27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  <c:pt idx="20">
                  <c:v>…</c:v>
                </c:pt>
                <c:pt idx="21">
                  <c:v>2047</c:v>
                </c:pt>
                <c:pt idx="22">
                  <c:v>2048</c:v>
                </c:pt>
                <c:pt idx="23">
                  <c:v>…</c:v>
                </c:pt>
                <c:pt idx="24">
                  <c:v>2054</c:v>
                </c:pt>
                <c:pt idx="25">
                  <c:v>2055</c:v>
                </c:pt>
                <c:pt idx="26">
                  <c:v>2056</c:v>
                </c:pt>
              </c:strCache>
            </c:strRef>
          </c:cat>
          <c:val>
            <c:numRef>
              <c:f>PerfilD!$E$101:$AC$101</c:f>
              <c:numCache>
                <c:formatCode>_(* #,##0_);_(* \(#,##0\);_(* "-"??_);_(@_)</c:formatCode>
                <c:ptCount val="25"/>
                <c:pt idx="0">
                  <c:v>314.88813101959573</c:v>
                </c:pt>
                <c:pt idx="1">
                  <c:v>476.02728687254955</c:v>
                </c:pt>
                <c:pt idx="2">
                  <c:v>419.02181919791616</c:v>
                </c:pt>
                <c:pt idx="3">
                  <c:v>283.56819906751622</c:v>
                </c:pt>
                <c:pt idx="4">
                  <c:v>517.73345841374953</c:v>
                </c:pt>
                <c:pt idx="5">
                  <c:v>500.59793544816409</c:v>
                </c:pt>
                <c:pt idx="6">
                  <c:v>362.75362132251365</c:v>
                </c:pt>
                <c:pt idx="7">
                  <c:v>339.70123272931551</c:v>
                </c:pt>
                <c:pt idx="8">
                  <c:v>889.2428656237031</c:v>
                </c:pt>
                <c:pt idx="9">
                  <c:v>932.23077326075509</c:v>
                </c:pt>
                <c:pt idx="10">
                  <c:v>918.19160637813741</c:v>
                </c:pt>
                <c:pt idx="11">
                  <c:v>213.47056001517078</c:v>
                </c:pt>
                <c:pt idx="12">
                  <c:v>284.35283871714887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165.36921647400001</c:v>
                </c:pt>
                <c:pt idx="18">
                  <c:v>253</c:v>
                </c:pt>
                <c:pt idx="19">
                  <c:v>242.92000000000002</c:v>
                </c:pt>
                <c:pt idx="20">
                  <c:v>201.43700000000001</c:v>
                </c:pt>
                <c:pt idx="21">
                  <c:v>229.82000000000002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0-8B98-4B80-BC97-4578B410A05D}"/>
            </c:ext>
          </c:extLst>
        </c:ser>
        <c:ser>
          <c:idx val="5"/>
          <c:order val="1"/>
          <c:tx>
            <c:strRef>
              <c:f>PerfilD!$C$118</c:f>
              <c:strCache>
                <c:ptCount val="1"/>
                <c:pt idx="0">
                  <c:v>Peru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</c:spPr>
          <c:invertIfNegative val="0"/>
          <c:dLbls>
            <c:dLbl>
              <c:idx val="6"/>
              <c:layout>
                <c:manualLayout>
                  <c:x val="1.8906783079728484E-3"/>
                  <c:y val="-2.1141164470463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98-4B80-BC97-4578B410A0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PerfilD!$E$86:$AI$86</c:f>
              <c:strCache>
                <c:ptCount val="27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  <c:pt idx="20">
                  <c:v>…</c:v>
                </c:pt>
                <c:pt idx="21">
                  <c:v>2047</c:v>
                </c:pt>
                <c:pt idx="22">
                  <c:v>2048</c:v>
                </c:pt>
                <c:pt idx="23">
                  <c:v>…</c:v>
                </c:pt>
                <c:pt idx="24">
                  <c:v>2054</c:v>
                </c:pt>
                <c:pt idx="25">
                  <c:v>2055</c:v>
                </c:pt>
                <c:pt idx="26">
                  <c:v>2056</c:v>
                </c:pt>
              </c:strCache>
            </c:strRef>
          </c:cat>
          <c:val>
            <c:numRef>
              <c:f>PerfilD!$E$119:$AC$119</c:f>
              <c:numCache>
                <c:formatCode>_(* #,##0_);_(* \(#,##0\);_(* "-"??_);_(@_)</c:formatCode>
                <c:ptCount val="25"/>
                <c:pt idx="0">
                  <c:v>357.38870387994302</c:v>
                </c:pt>
                <c:pt idx="1">
                  <c:v>184.16004863703202</c:v>
                </c:pt>
                <c:pt idx="2">
                  <c:v>177.99461864002203</c:v>
                </c:pt>
                <c:pt idx="3">
                  <c:v>506.55366617816901</c:v>
                </c:pt>
                <c:pt idx="4">
                  <c:v>115.28136609539398</c:v>
                </c:pt>
                <c:pt idx="5">
                  <c:v>109.02934929158397</c:v>
                </c:pt>
                <c:pt idx="6">
                  <c:v>109.02934929158397</c:v>
                </c:pt>
                <c:pt idx="7">
                  <c:v>750.38934924348177</c:v>
                </c:pt>
                <c:pt idx="8">
                  <c:v>894.69719679319985</c:v>
                </c:pt>
                <c:pt idx="9">
                  <c:v>702.28921603399988</c:v>
                </c:pt>
                <c:pt idx="10">
                  <c:v>641.3599999999999</c:v>
                </c:pt>
                <c:pt idx="11">
                  <c:v>621.31749999999977</c:v>
                </c:pt>
                <c:pt idx="12">
                  <c:v>601.27499999999998</c:v>
                </c:pt>
                <c:pt idx="13">
                  <c:v>601.27499999999998</c:v>
                </c:pt>
                <c:pt idx="14">
                  <c:v>601.27499999999998</c:v>
                </c:pt>
                <c:pt idx="15">
                  <c:v>300.63749999999999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2-8B98-4B80-BC97-4578B410A05D}"/>
            </c:ext>
          </c:extLst>
        </c:ser>
        <c:ser>
          <c:idx val="6"/>
          <c:order val="2"/>
          <c:tx>
            <c:strRef>
              <c:f>PerfilD!$C$163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rgbClr val="FE5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PerfilD!$E$86:$AI$86</c:f>
              <c:strCache>
                <c:ptCount val="27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  <c:pt idx="20">
                  <c:v>…</c:v>
                </c:pt>
                <c:pt idx="21">
                  <c:v>2047</c:v>
                </c:pt>
                <c:pt idx="22">
                  <c:v>2048</c:v>
                </c:pt>
                <c:pt idx="23">
                  <c:v>…</c:v>
                </c:pt>
                <c:pt idx="24">
                  <c:v>2054</c:v>
                </c:pt>
                <c:pt idx="25">
                  <c:v>2055</c:v>
                </c:pt>
                <c:pt idx="26">
                  <c:v>2056</c:v>
                </c:pt>
              </c:strCache>
            </c:strRef>
          </c:cat>
          <c:val>
            <c:numRef>
              <c:f>PerfilD!$E$164:$AI$164</c:f>
              <c:numCache>
                <c:formatCode>_(* #,##0_);_(* \(#,##0\);_(* "-"??_);_(@_)</c:formatCode>
                <c:ptCount val="31"/>
                <c:pt idx="0">
                  <c:v>825.3557421011667</c:v>
                </c:pt>
                <c:pt idx="1">
                  <c:v>843.34212398255897</c:v>
                </c:pt>
                <c:pt idx="2">
                  <c:v>726.3636512145398</c:v>
                </c:pt>
                <c:pt idx="3">
                  <c:v>720.70449171116536</c:v>
                </c:pt>
                <c:pt idx="4">
                  <c:v>629.29666521754484</c:v>
                </c:pt>
                <c:pt idx="5">
                  <c:v>627.18188036235961</c:v>
                </c:pt>
                <c:pt idx="6">
                  <c:v>563.12630415916624</c:v>
                </c:pt>
                <c:pt idx="7">
                  <c:v>579.1377962708749</c:v>
                </c:pt>
                <c:pt idx="8">
                  <c:v>39.150666766351577</c:v>
                </c:pt>
                <c:pt idx="9">
                  <c:v>46.817816318930817</c:v>
                </c:pt>
                <c:pt idx="10">
                  <c:v>56.681212816211662</c:v>
                </c:pt>
                <c:pt idx="11">
                  <c:v>76.57895803937673</c:v>
                </c:pt>
                <c:pt idx="12">
                  <c:v>85.156927676875554</c:v>
                </c:pt>
                <c:pt idx="13">
                  <c:v>102.30925863003044</c:v>
                </c:pt>
                <c:pt idx="14">
                  <c:v>116.08987345828608</c:v>
                </c:pt>
                <c:pt idx="15">
                  <c:v>133.92108181768177</c:v>
                </c:pt>
                <c:pt idx="16">
                  <c:v>194.89079466678558</c:v>
                </c:pt>
                <c:pt idx="17">
                  <c:v>230.74346053016376</c:v>
                </c:pt>
                <c:pt idx="18">
                  <c:v>267.69260715913151</c:v>
                </c:pt>
                <c:pt idx="19">
                  <c:v>332.29015674177055</c:v>
                </c:pt>
                <c:pt idx="20">
                  <c:v>1491.7039050160392</c:v>
                </c:pt>
                <c:pt idx="21">
                  <c:v>397.8884357857774</c:v>
                </c:pt>
                <c:pt idx="22">
                  <c:v>387.42181977201392</c:v>
                </c:pt>
                <c:pt idx="23">
                  <c:v>2089.0913677013741</c:v>
                </c:pt>
                <c:pt idx="24">
                  <c:v>197.5885854103775</c:v>
                </c:pt>
                <c:pt idx="25">
                  <c:v>88.488439199999988</c:v>
                </c:pt>
                <c:pt idx="26">
                  <c:v>42.310519199999995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3-8B98-4B80-BC97-4578B410A05D}"/>
            </c:ext>
          </c:extLst>
        </c:ser>
        <c:ser>
          <c:idx val="7"/>
          <c:order val="3"/>
          <c:tx>
            <c:strRef>
              <c:f>PerfilD!$C$138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4472C4">
                <a:lumMod val="20000"/>
                <a:lumOff val="8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solidFill>
                      <a:schemeClr val="tx1"/>
                    </a:solidFill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PerfilD!$E$86:$AI$86</c:f>
              <c:strCache>
                <c:ptCount val="27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  <c:pt idx="8">
                  <c:v>2031</c:v>
                </c:pt>
                <c:pt idx="9">
                  <c:v>2032</c:v>
                </c:pt>
                <c:pt idx="10">
                  <c:v>2033</c:v>
                </c:pt>
                <c:pt idx="11">
                  <c:v>2034</c:v>
                </c:pt>
                <c:pt idx="12">
                  <c:v>2035</c:v>
                </c:pt>
                <c:pt idx="13">
                  <c:v>2036</c:v>
                </c:pt>
                <c:pt idx="14">
                  <c:v>2037</c:v>
                </c:pt>
                <c:pt idx="15">
                  <c:v>2038</c:v>
                </c:pt>
                <c:pt idx="16">
                  <c:v>2039</c:v>
                </c:pt>
                <c:pt idx="17">
                  <c:v>2040</c:v>
                </c:pt>
                <c:pt idx="18">
                  <c:v>2041</c:v>
                </c:pt>
                <c:pt idx="19">
                  <c:v>2042</c:v>
                </c:pt>
                <c:pt idx="20">
                  <c:v>…</c:v>
                </c:pt>
                <c:pt idx="21">
                  <c:v>2047</c:v>
                </c:pt>
                <c:pt idx="22">
                  <c:v>2048</c:v>
                </c:pt>
                <c:pt idx="23">
                  <c:v>…</c:v>
                </c:pt>
                <c:pt idx="24">
                  <c:v>2054</c:v>
                </c:pt>
                <c:pt idx="25">
                  <c:v>2055</c:v>
                </c:pt>
                <c:pt idx="26">
                  <c:v>2056</c:v>
                </c:pt>
              </c:strCache>
            </c:strRef>
          </c:cat>
          <c:val>
            <c:numRef>
              <c:f>PerfilD!$E$139:$AC$139</c:f>
              <c:numCache>
                <c:formatCode>_(* #,##0_);_(* \(#,##0\);_(* "-"??_);_(@_)</c:formatCode>
                <c:ptCount val="25"/>
                <c:pt idx="0">
                  <c:v>195.28129929186466</c:v>
                </c:pt>
                <c:pt idx="1">
                  <c:v>1615.5106008053331</c:v>
                </c:pt>
                <c:pt idx="2">
                  <c:v>855.12029723981243</c:v>
                </c:pt>
                <c:pt idx="3">
                  <c:v>354.27186494373524</c:v>
                </c:pt>
                <c:pt idx="4">
                  <c:v>722.8656080821786</c:v>
                </c:pt>
                <c:pt idx="5">
                  <c:v>722.88863615721073</c:v>
                </c:pt>
                <c:pt idx="6">
                  <c:v>467.70220255684922</c:v>
                </c:pt>
                <c:pt idx="7">
                  <c:v>97.434528737032934</c:v>
                </c:pt>
                <c:pt idx="8">
                  <c:v>741.52424056709629</c:v>
                </c:pt>
                <c:pt idx="9">
                  <c:v>159.9506965111525</c:v>
                </c:pt>
                <c:pt idx="10">
                  <c:v>69.204608955571999</c:v>
                </c:pt>
                <c:pt idx="11">
                  <c:v>69.204608955571999</c:v>
                </c:pt>
                <c:pt idx="12">
                  <c:v>69.204608955571999</c:v>
                </c:pt>
                <c:pt idx="13">
                  <c:v>69.204608955571999</c:v>
                </c:pt>
                <c:pt idx="14">
                  <c:v>155.60726198514286</c:v>
                </c:pt>
                <c:pt idx="15">
                  <c:v>155.60726198514286</c:v>
                </c:pt>
                <c:pt idx="16">
                  <c:v>175.41014290437943</c:v>
                </c:pt>
                <c:pt idx="17">
                  <c:v>69.204608955571999</c:v>
                </c:pt>
                <c:pt idx="18">
                  <c:v>69.204608955571288</c:v>
                </c:pt>
                <c:pt idx="19">
                  <c:v>58.428581809281162</c:v>
                </c:pt>
                <c:pt idx="20">
                  <c:v>388.45195400634952</c:v>
                </c:pt>
                <c:pt idx="21">
                  <c:v>0</c:v>
                </c:pt>
              </c:numCache>
            </c:numRef>
          </c:val>
          <c:extLst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      <c:ext xmlns:c16="http://schemas.microsoft.com/office/drawing/2014/chart" uri="{C3380CC4-5D6E-409C-BE32-E72D297353CC}">
              <c16:uniqueId val="{00000004-8B98-4B80-BC97-4578B410A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566510800"/>
        <c:axId val="566516784"/>
      </c:barChart>
      <c:catAx>
        <c:axId val="56651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CO"/>
          </a:p>
        </c:txPr>
        <c:crossAx val="566516784"/>
        <c:crosses val="autoZero"/>
        <c:auto val="0"/>
        <c:lblAlgn val="ctr"/>
        <c:lblOffset val="100"/>
        <c:noMultiLvlLbl val="0"/>
      </c:catAx>
      <c:valAx>
        <c:axId val="566516784"/>
        <c:scaling>
          <c:orientation val="minMax"/>
          <c:max val="36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   </a:t>
                </a:r>
              </a:p>
            </c:rich>
          </c:tx>
          <c:layout>
            <c:manualLayout>
              <c:xMode val="edge"/>
              <c:yMode val="edge"/>
              <c:x val="1.123945415019989E-2"/>
              <c:y val="0.28894928097724915"/>
            </c:manualLayout>
          </c:layout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56651080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4299679234883289"/>
          <c:y val="0.19683453683418201"/>
          <c:w val="0.14969544643144619"/>
          <c:h val="4.6833445801471613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es-CO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837892379855312"/>
          <c:y val="0.16972537483400515"/>
          <c:w val="0.57885376652981546"/>
          <c:h val="0.64087650505419114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3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C8C5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121925145944985"/>
          <c:y val="0.15550923806357561"/>
          <c:w val="0.56173332964861988"/>
          <c:h val="0.6219216560269517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30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A5-48D2-A4FF-8B66A4398AE8}"/>
              </c:ext>
            </c:extLst>
          </c:dPt>
          <c:dPt>
            <c:idx val="1"/>
            <c:bubble3D val="0"/>
            <c:spPr>
              <a:solidFill>
                <a:srgbClr val="FE5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A5-48D2-A4FF-8B66A4398AE8}"/>
              </c:ext>
            </c:extLst>
          </c:dPt>
          <c:dPt>
            <c:idx val="2"/>
            <c:bubble3D val="0"/>
            <c:spPr>
              <a:solidFill>
                <a:srgbClr val="C3D5E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A5-48D2-A4FF-8B66A4398AE8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A5-48D2-A4FF-8B66A4398AE8}"/>
              </c:ext>
            </c:extLst>
          </c:dPt>
          <c:dPt>
            <c:idx val="4"/>
            <c:bubble3D val="0"/>
            <c:spPr>
              <a:solidFill>
                <a:srgbClr val="4040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4A5-48D2-A4FF-8B66A4398AE8}"/>
              </c:ext>
            </c:extLst>
          </c:dPt>
          <c:dLbls>
            <c:dLbl>
              <c:idx val="0"/>
              <c:layout>
                <c:manualLayout>
                  <c:x val="0.14047619047619048"/>
                  <c:y val="-7.1942257217847777E-2"/>
                </c:manualLayout>
              </c:layout>
              <c:tx>
                <c:rich>
                  <a:bodyPr/>
                  <a:lstStyle/>
                  <a:p>
                    <a:fld id="{30F089CF-3A3D-461D-8185-E5D9D7D18952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48EEADFF-B32E-4010-B089-A6D4095A1235}" type="CELLREF">
                      <a:rPr lang="en-US" baseline="0"/>
                      <a:pPr/>
                      <a:t>[CELLREF]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90476190476193"/>
                      <c:h val="0.17071961328574933"/>
                    </c:manualLayout>
                  </c15:layout>
                  <c15:dlblFieldTable>
                    <c15:dlblFTEntry>
                      <c15:txfldGUID>{48EEADFF-B32E-4010-B089-A6D4095A1235}</c15:txfldGUID>
                      <c15:f>Pies!$C$6</c15:f>
                      <c15:dlblFieldTableCache>
                        <c:ptCount val="1"/>
                        <c:pt idx="0">
                          <c:v>27%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B4A5-48D2-A4FF-8B66A4398AE8}"/>
                </c:ext>
              </c:extLst>
            </c:dLbl>
            <c:dLbl>
              <c:idx val="1"/>
              <c:layout>
                <c:manualLayout>
                  <c:x val="0.1639915388513106"/>
                  <c:y val="8.6848615253171918E-2"/>
                </c:manualLayout>
              </c:layout>
              <c:tx>
                <c:rich>
                  <a:bodyPr/>
                  <a:lstStyle/>
                  <a:p>
                    <a:fld id="{60FF83F8-FDD5-49BC-BA2F-D056FE98A85C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36C9524F-3B56-421D-98DD-1C7F5331AF2A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4A5-48D2-A4FF-8B66A4398AE8}"/>
                </c:ext>
              </c:extLst>
            </c:dLbl>
            <c:dLbl>
              <c:idx val="2"/>
              <c:layout>
                <c:manualLayout>
                  <c:x val="-0.14761904761904762"/>
                  <c:y val="2.3980815347721823E-2"/>
                </c:manualLayout>
              </c:layout>
              <c:tx>
                <c:rich>
                  <a:bodyPr/>
                  <a:lstStyle/>
                  <a:p>
                    <a:fld id="{35FFDEC5-D7F4-48E2-A5F5-DB03C0324235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28C7CA10-AEC3-4F86-84C8-6A7B1D17B0D9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4A5-48D2-A4FF-8B66A4398AE8}"/>
                </c:ext>
              </c:extLst>
            </c:dLbl>
            <c:dLbl>
              <c:idx val="3"/>
              <c:layout>
                <c:manualLayout>
                  <c:x val="-0.15708674871445066"/>
                  <c:y val="-3.3573216649073756E-2"/>
                </c:manualLayout>
              </c:layout>
              <c:tx>
                <c:rich>
                  <a:bodyPr/>
                  <a:lstStyle/>
                  <a:p>
                    <a:fld id="{C89A7C1D-A4A1-45BB-B46B-E6171F26C7DA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8144D57A-9F7E-48F8-B6D1-C3C1A57276D3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4A5-48D2-A4FF-8B66A4398AE8}"/>
                </c:ext>
              </c:extLst>
            </c:dLbl>
            <c:dLbl>
              <c:idx val="4"/>
              <c:layout>
                <c:manualLayout>
                  <c:x val="1.2779551687806059E-2"/>
                  <c:y val="-0.13462958055905264"/>
                </c:manualLayout>
              </c:layout>
              <c:tx>
                <c:rich>
                  <a:bodyPr/>
                  <a:lstStyle/>
                  <a:p>
                    <a:fld id="{DBDF61EB-0279-4E4F-9473-7DECBB7570CB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562D04A4-EE70-46EE-9898-4C0F001E5180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4A5-48D2-A4FF-8B66A4398AE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900" b="1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Pies!$A$6:$A$10</c:f>
              <c:strCache>
                <c:ptCount val="5"/>
                <c:pt idx="0">
                  <c:v>Colombia</c:v>
                </c:pt>
                <c:pt idx="1">
                  <c:v>Chile</c:v>
                </c:pt>
                <c:pt idx="2">
                  <c:v>Brazil</c:v>
                </c:pt>
                <c:pt idx="3">
                  <c:v>Peru</c:v>
                </c:pt>
                <c:pt idx="4">
                  <c:v>Others</c:v>
                </c:pt>
              </c:strCache>
            </c:strRef>
          </c:cat>
          <c:val>
            <c:numRef>
              <c:f>Pies!$C$6:$C$10</c:f>
              <c:numCache>
                <c:formatCode>0%</c:formatCode>
                <c:ptCount val="5"/>
                <c:pt idx="0">
                  <c:v>0.27</c:v>
                </c:pt>
                <c:pt idx="1">
                  <c:v>0.24</c:v>
                </c:pt>
                <c:pt idx="2">
                  <c:v>0.31</c:v>
                </c:pt>
                <c:pt idx="3">
                  <c:v>0.19</c:v>
                </c:pt>
                <c:pt idx="4">
                  <c:v>-0.01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4A5-48D2-A4FF-8B66A4398AE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C8C5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342257150114226"/>
          <c:y val="0.10766555190840088"/>
          <c:w val="0.55422300126407376"/>
          <c:h val="0.7724465766271776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30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F0-4BCE-90C1-D99F2F7F3508}"/>
              </c:ext>
            </c:extLst>
          </c:dPt>
          <c:dPt>
            <c:idx val="1"/>
            <c:bubble3D val="0"/>
            <c:spPr>
              <a:solidFill>
                <a:srgbClr val="FE5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F0-4BCE-90C1-D99F2F7F3508}"/>
              </c:ext>
            </c:extLst>
          </c:dPt>
          <c:dPt>
            <c:idx val="2"/>
            <c:bubble3D val="0"/>
            <c:spPr>
              <a:solidFill>
                <a:srgbClr val="C3D5E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F0-4BCE-90C1-D99F2F7F3508}"/>
              </c:ext>
            </c:extLst>
          </c:dPt>
          <c:dPt>
            <c:idx val="3"/>
            <c:bubble3D val="0"/>
            <c:spPr>
              <a:solidFill>
                <a:srgbClr val="9E9E9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F0-4BCE-90C1-D99F2F7F3508}"/>
              </c:ext>
            </c:extLst>
          </c:dPt>
          <c:dPt>
            <c:idx val="4"/>
            <c:bubble3D val="0"/>
            <c:spPr>
              <a:solidFill>
                <a:srgbClr val="4040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5F0-4BCE-90C1-D99F2F7F3508}"/>
              </c:ext>
            </c:extLst>
          </c:dPt>
          <c:dLbls>
            <c:dLbl>
              <c:idx val="0"/>
              <c:layout>
                <c:manualLayout>
                  <c:x val="0.19808306709265183"/>
                  <c:y val="-2.2988324735270169E-2"/>
                </c:manualLayout>
              </c:layout>
              <c:tx>
                <c:rich>
                  <a:bodyPr/>
                  <a:lstStyle/>
                  <a:p>
                    <a:fld id="{E5E7D9D6-08E8-4E67-A758-1D9A79E920A0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A1F29CC9-3D38-4CB6-A4C1-DC6238076E55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36191961627799"/>
                      <c:h val="0.163655353425649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5F0-4BCE-90C1-D99F2F7F3508}"/>
                </c:ext>
              </c:extLst>
            </c:dLbl>
            <c:dLbl>
              <c:idx val="1"/>
              <c:layout>
                <c:manualLayout>
                  <c:x val="0.14443127911120418"/>
                  <c:y val="6.6473804552251853E-2"/>
                </c:manualLayout>
              </c:layout>
              <c:tx>
                <c:rich>
                  <a:bodyPr/>
                  <a:lstStyle/>
                  <a:p>
                    <a:fld id="{F32250B4-2743-49E4-9F50-0B4E69B83462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EABC4DB2-4881-4C5B-A2B4-CAC77C6BF153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F0-4BCE-90C1-D99F2F7F3508}"/>
                </c:ext>
              </c:extLst>
            </c:dLbl>
            <c:dLbl>
              <c:idx val="2"/>
              <c:layout>
                <c:manualLayout>
                  <c:x val="-0.16947125764373328"/>
                  <c:y val="2.5866422370700144E-2"/>
                </c:manualLayout>
              </c:layout>
              <c:tx>
                <c:rich>
                  <a:bodyPr/>
                  <a:lstStyle/>
                  <a:p>
                    <a:fld id="{C50A969B-AEFA-4903-A95C-EF95DF6E9A0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DE42F84A-43BD-4619-939C-4C5EB51AC3CF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5F0-4BCE-90C1-D99F2F7F3508}"/>
                </c:ext>
              </c:extLst>
            </c:dLbl>
            <c:dLbl>
              <c:idx val="3"/>
              <c:layout>
                <c:manualLayout>
                  <c:x val="-0.12313189491130279"/>
                  <c:y val="-8.8409274644757146E-2"/>
                </c:manualLayout>
              </c:layout>
              <c:tx>
                <c:rich>
                  <a:bodyPr/>
                  <a:lstStyle/>
                  <a:p>
                    <a:fld id="{35C4A0B2-7A47-4D3C-9220-B1E03D2968AC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6AB5EA34-60B1-4A40-B804-D1B3DEEA1338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5F0-4BCE-90C1-D99F2F7F3508}"/>
                </c:ext>
              </c:extLst>
            </c:dLbl>
            <c:dLbl>
              <c:idx val="4"/>
              <c:layout>
                <c:manualLayout>
                  <c:x val="4.6408037391425558E-4"/>
                  <c:y val="-0.13032223962730563"/>
                </c:manualLayout>
              </c:layout>
              <c:tx>
                <c:rich>
                  <a:bodyPr/>
                  <a:lstStyle/>
                  <a:p>
                    <a:fld id="{2BEA3AD5-62F9-4C2F-87A4-C2AFE5ABD9A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A4871977-2247-4263-8CC0-16A44C9979C6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5F0-4BCE-90C1-D99F2F7F350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900" b="1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Pies!$A$32:$A$36</c:f>
              <c:strCache>
                <c:ptCount val="5"/>
                <c:pt idx="0">
                  <c:v>Colombia</c:v>
                </c:pt>
                <c:pt idx="1">
                  <c:v>Chile</c:v>
                </c:pt>
                <c:pt idx="2">
                  <c:v>Brazil</c:v>
                </c:pt>
                <c:pt idx="3">
                  <c:v>Peru</c:v>
                </c:pt>
                <c:pt idx="4">
                  <c:v>Others</c:v>
                </c:pt>
              </c:strCache>
            </c:strRef>
          </c:cat>
          <c:val>
            <c:numRef>
              <c:f>Pies!$C$32:$C$36</c:f>
              <c:numCache>
                <c:formatCode>0%</c:formatCode>
                <c:ptCount val="5"/>
                <c:pt idx="0">
                  <c:v>0.17544793374397752</c:v>
                </c:pt>
                <c:pt idx="1">
                  <c:v>0.25670503821647039</c:v>
                </c:pt>
                <c:pt idx="2">
                  <c:v>0.39384090101825836</c:v>
                </c:pt>
                <c:pt idx="3">
                  <c:v>0.16405984647976207</c:v>
                </c:pt>
                <c:pt idx="4">
                  <c:v>9.9462805415317275E-3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F0-4BCE-90C1-D99F2F7F350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6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C8C5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863680314547989"/>
          <c:y val="0.18582448103078025"/>
          <c:w val="0.47169170174526875"/>
          <c:h val="0.7408576473395369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30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3F-4134-A36F-3990F37AC8C4}"/>
              </c:ext>
            </c:extLst>
          </c:dPt>
          <c:dPt>
            <c:idx val="1"/>
            <c:bubble3D val="0"/>
            <c:spPr>
              <a:solidFill>
                <a:srgbClr val="FE5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3F-4134-A36F-3990F37AC8C4}"/>
              </c:ext>
            </c:extLst>
          </c:dPt>
          <c:dPt>
            <c:idx val="2"/>
            <c:bubble3D val="0"/>
            <c:spPr>
              <a:solidFill>
                <a:srgbClr val="C3D5E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3F-4134-A36F-3990F37AC8C4}"/>
              </c:ext>
            </c:extLst>
          </c:dPt>
          <c:dPt>
            <c:idx val="3"/>
            <c:bubble3D val="0"/>
            <c:spPr>
              <a:solidFill>
                <a:srgbClr val="9E9E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83F-4134-A36F-3990F37AC8C4}"/>
              </c:ext>
            </c:extLst>
          </c:dPt>
          <c:dPt>
            <c:idx val="4"/>
            <c:bubble3D val="0"/>
            <c:spPr>
              <a:solidFill>
                <a:srgbClr val="4D4D4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83F-4134-A36F-3990F37AC8C4}"/>
              </c:ext>
            </c:extLst>
          </c:dPt>
          <c:dLbls>
            <c:dLbl>
              <c:idx val="0"/>
              <c:layout>
                <c:manualLayout>
                  <c:x val="0.12344022870024392"/>
                  <c:y val="5.5651807180298891E-2"/>
                </c:manualLayout>
              </c:layout>
              <c:tx>
                <c:rich>
                  <a:bodyPr/>
                  <a:lstStyle/>
                  <a:p>
                    <a:fld id="{0B6357D4-EE14-4D46-82F6-C3B321596DB3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792F4251-D11A-458E-B581-35F519B89D5E}" type="VALUE">
                      <a:rPr lang="en-US" baseline="0" smtClean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83F-4134-A36F-3990F37AC8C4}"/>
                </c:ext>
              </c:extLst>
            </c:dLbl>
            <c:dLbl>
              <c:idx val="1"/>
              <c:layout>
                <c:manualLayout>
                  <c:x val="-9.9578424800211202E-2"/>
                  <c:y val="-6.5239608685277978E-2"/>
                </c:manualLayout>
              </c:layout>
              <c:tx>
                <c:rich>
                  <a:bodyPr/>
                  <a:lstStyle/>
                  <a:p>
                    <a:fld id="{013661B6-AE7B-4841-AAA2-82A52EEAD8AD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FA926C29-4DF7-463F-8F49-6107AFED641A}" type="VALUE">
                      <a:rPr lang="en-US" baseline="0" smtClean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83F-4134-A36F-3990F37AC8C4}"/>
                </c:ext>
              </c:extLst>
            </c:dLbl>
            <c:dLbl>
              <c:idx val="2"/>
              <c:layout>
                <c:manualLayout>
                  <c:x val="-5.7117966800211532E-4"/>
                  <c:y val="-0.13455673414983058"/>
                </c:manualLayout>
              </c:layout>
              <c:tx>
                <c:rich>
                  <a:bodyPr/>
                  <a:lstStyle/>
                  <a:p>
                    <a:fld id="{B473772E-1101-49DB-982C-5F078B978384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fld id="{C72A5E8F-6E36-4251-9050-C1EECA6195FE}" type="VALUE">
                      <a:rPr lang="en-US" baseline="0" smtClean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3F-4134-A36F-3990F37AC8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EB0D03F-D511-403A-8C4B-658CCB7D2967}" type="CATEGORYNAME">
                      <a:rPr lang="en-US" sz="1000" b="1">
                        <a:solidFill>
                          <a:sysClr val="windowText" lastClr="000000"/>
                        </a:solidFill>
                      </a:rPr>
                      <a:pPr/>
                      <a:t>[NOMBRE DE CATEGORÍA]</a:t>
                    </a:fld>
                    <a:r>
                      <a:rPr lang="en-US" sz="1000" b="1" baseline="0">
                        <a:solidFill>
                          <a:sysClr val="windowText" lastClr="000000"/>
                        </a:solidFill>
                      </a:rPr>
                      <a:t>
</a:t>
                    </a:r>
                    <a:fld id="{04A10DBD-F441-4BCF-A3AE-5E2046D5C276}" type="PERCENTAGE">
                      <a:rPr lang="en-US" sz="1000" b="1" baseline="0">
                        <a:solidFill>
                          <a:sysClr val="windowText" lastClr="000000"/>
                        </a:solidFill>
                      </a:rPr>
                      <a:pPr/>
                      <a:t>[PORCENTAJE]</a:t>
                    </a:fld>
                    <a:endParaRPr lang="en-US" sz="1000" b="1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3F-4134-A36F-3990F37AC8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A5D6723-BF62-4139-B966-577E611E17FE}" type="CATEGORYNAME">
                      <a:rPr lang="en-US" sz="1000" b="1">
                        <a:solidFill>
                          <a:sysClr val="windowText" lastClr="000000"/>
                        </a:solidFill>
                      </a:rPr>
                      <a:pPr/>
                      <a:t>[NOMBRE DE CATEGORÍA]</a:t>
                    </a:fld>
                    <a:r>
                      <a:rPr lang="en-US" sz="1000" b="1" baseline="0">
                        <a:solidFill>
                          <a:sysClr val="windowText" lastClr="000000"/>
                        </a:solidFill>
                      </a:rPr>
                      <a:t>
</a:t>
                    </a:r>
                    <a:fld id="{E5472709-C4AF-4493-B541-F61566F6ABE2}" type="PERCENTAGE">
                      <a:rPr lang="en-US" sz="1000" b="1" baseline="0">
                        <a:solidFill>
                          <a:sysClr val="windowText" lastClr="000000"/>
                        </a:solidFill>
                      </a:rPr>
                      <a:pPr/>
                      <a:t>[PORCENTAJE]</a:t>
                    </a:fld>
                    <a:endParaRPr lang="en-US" sz="1000" b="1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83F-4134-A36F-3990F37AC8C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Pies!$A$17:$A$19</c:f>
              <c:strCache>
                <c:ptCount val="3"/>
                <c:pt idx="0">
                  <c:v>Energy </c:v>
                </c:pt>
                <c:pt idx="1">
                  <c:v>Roads</c:v>
                </c:pt>
                <c:pt idx="2">
                  <c:v>Telco</c:v>
                </c:pt>
              </c:strCache>
            </c:strRef>
          </c:cat>
          <c:val>
            <c:numRef>
              <c:f>Pies!$C$17:$C$19</c:f>
              <c:numCache>
                <c:formatCode>0%</c:formatCode>
                <c:ptCount val="3"/>
                <c:pt idx="0">
                  <c:v>0.75</c:v>
                </c:pt>
                <c:pt idx="1">
                  <c:v>0.23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83F-4134-A36F-3990F37AC8C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932807959544068"/>
          <c:y val="0.20491823137492429"/>
          <c:w val="0.59940725530948269"/>
          <c:h val="0.7611864021804964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30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73-4A29-9549-887B6F988728}"/>
              </c:ext>
            </c:extLst>
          </c:dPt>
          <c:dPt>
            <c:idx val="1"/>
            <c:bubble3D val="0"/>
            <c:spPr>
              <a:solidFill>
                <a:srgbClr val="FE5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73-4A29-9549-887B6F988728}"/>
              </c:ext>
            </c:extLst>
          </c:dPt>
          <c:dPt>
            <c:idx val="2"/>
            <c:bubble3D val="0"/>
            <c:spPr>
              <a:solidFill>
                <a:srgbClr val="C3D5E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73-4A29-9549-887B6F988728}"/>
              </c:ext>
            </c:extLst>
          </c:dPt>
          <c:dPt>
            <c:idx val="3"/>
            <c:bubble3D val="0"/>
            <c:spPr>
              <a:solidFill>
                <a:srgbClr val="9E9E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B73-4A29-9549-887B6F988728}"/>
              </c:ext>
            </c:extLst>
          </c:dPt>
          <c:dPt>
            <c:idx val="4"/>
            <c:bubble3D val="0"/>
            <c:spPr>
              <a:solidFill>
                <a:srgbClr val="4D4D4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B73-4A29-9549-887B6F988728}"/>
              </c:ext>
            </c:extLst>
          </c:dPt>
          <c:dLbls>
            <c:dLbl>
              <c:idx val="0"/>
              <c:layout>
                <c:manualLayout>
                  <c:x val="0.17618802324236474"/>
                  <c:y val="3.9131208358570563E-2"/>
                </c:manualLayout>
              </c:layout>
              <c:tx>
                <c:rich>
                  <a:bodyPr/>
                  <a:lstStyle/>
                  <a:p>
                    <a:fld id="{EC2BB831-4326-44AD-84F1-2AC566F164E9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4DC636F5-51C8-42A7-9272-DABA8312339A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73-4A29-9549-887B6F988728}"/>
                </c:ext>
              </c:extLst>
            </c:dLbl>
            <c:dLbl>
              <c:idx val="1"/>
              <c:layout>
                <c:manualLayout>
                  <c:x val="-0.1124895019563546"/>
                  <c:y val="-0.12490984469005462"/>
                </c:manualLayout>
              </c:layout>
              <c:tx>
                <c:rich>
                  <a:bodyPr/>
                  <a:lstStyle/>
                  <a:p>
                    <a:fld id="{6A2B51C5-821D-4DA0-A5E2-70ACC3ED2B9E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7992AF97-8EBA-467D-96D3-6C3ADBF98858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4815993971199"/>
                      <c:h val="0.151009615384615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B73-4A29-9549-887B6F988728}"/>
                </c:ext>
              </c:extLst>
            </c:dLbl>
            <c:dLbl>
              <c:idx val="2"/>
              <c:layout>
                <c:manualLayout>
                  <c:x val="0"/>
                  <c:y val="-0.14359933373712902"/>
                </c:manualLayout>
              </c:layout>
              <c:tx>
                <c:rich>
                  <a:bodyPr/>
                  <a:lstStyle/>
                  <a:p>
                    <a:fld id="{403A25C5-678D-4A1F-98D8-9813DFD19E97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</a:t>
                    </a:r>
                    <a:fld id="{EC0B0D6F-7A5D-4DB6-B0B1-A3DBB21C0CA3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B73-4A29-9549-887B6F98872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EB0D03F-D511-403A-8C4B-658CCB7D2967}" type="CATEGORYNAME">
                      <a:rPr lang="en-US" sz="1000" b="1">
                        <a:solidFill>
                          <a:sysClr val="windowText" lastClr="000000"/>
                        </a:solidFill>
                        <a:latin typeface="+mn-lt"/>
                      </a:rPr>
                      <a:pPr/>
                      <a:t>[NOMBRE DE CATEGORÍA]</a:t>
                    </a:fld>
                    <a:r>
                      <a:rPr lang="en-US" sz="1000" b="1" baseline="0">
                        <a:solidFill>
                          <a:sysClr val="windowText" lastClr="000000"/>
                        </a:solidFill>
                        <a:latin typeface="+mn-lt"/>
                      </a:rPr>
                      <a:t>
</a:t>
                    </a:r>
                    <a:fld id="{04A10DBD-F441-4BCF-A3AE-5E2046D5C276}" type="PERCENTAGE">
                      <a:rPr lang="en-US" sz="1000" b="1" baseline="0">
                        <a:solidFill>
                          <a:sysClr val="windowText" lastClr="000000"/>
                        </a:solidFill>
                        <a:latin typeface="+mn-lt"/>
                      </a:rPr>
                      <a:pPr/>
                      <a:t>[PORCENTAJE]</a:t>
                    </a:fld>
                    <a:endParaRPr lang="en-US" sz="1000" b="1" baseline="0">
                      <a:solidFill>
                        <a:sysClr val="windowText" lastClr="000000"/>
                      </a:solidFill>
                      <a:latin typeface="+mn-lt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B73-4A29-9549-887B6F98872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A5D6723-BF62-4139-B966-577E611E17FE}" type="CATEGORYNAME">
                      <a:rPr lang="en-US" sz="1000" b="1">
                        <a:solidFill>
                          <a:sysClr val="windowText" lastClr="000000"/>
                        </a:solidFill>
                        <a:latin typeface="+mn-lt"/>
                      </a:rPr>
                      <a:pPr/>
                      <a:t>[NOMBRE DE CATEGORÍA]</a:t>
                    </a:fld>
                    <a:r>
                      <a:rPr lang="en-US" sz="1000" b="1" baseline="0">
                        <a:solidFill>
                          <a:sysClr val="windowText" lastClr="000000"/>
                        </a:solidFill>
                        <a:latin typeface="+mn-lt"/>
                      </a:rPr>
                      <a:t>
</a:t>
                    </a:r>
                    <a:fld id="{E5472709-C4AF-4493-B541-F61566F6ABE2}" type="PERCENTAGE">
                      <a:rPr lang="en-US" sz="1000" b="1" baseline="0">
                        <a:solidFill>
                          <a:sysClr val="windowText" lastClr="000000"/>
                        </a:solidFill>
                        <a:latin typeface="+mn-lt"/>
                      </a:rPr>
                      <a:pPr/>
                      <a:t>[PORCENTAJE]</a:t>
                    </a:fld>
                    <a:endParaRPr lang="en-US" sz="1000" b="1" baseline="0">
                      <a:solidFill>
                        <a:sysClr val="windowText" lastClr="000000"/>
                      </a:solidFill>
                      <a:latin typeface="+mn-lt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B73-4A29-9549-887B6F98872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Pies!$A$47:$A$49</c:f>
              <c:strCache>
                <c:ptCount val="3"/>
                <c:pt idx="0">
                  <c:v>Energy </c:v>
                </c:pt>
                <c:pt idx="1">
                  <c:v>Roads</c:v>
                </c:pt>
                <c:pt idx="2">
                  <c:v>Telco</c:v>
                </c:pt>
              </c:strCache>
            </c:strRef>
          </c:cat>
          <c:val>
            <c:numRef>
              <c:f>Pies!$C$47:$C$49</c:f>
              <c:numCache>
                <c:formatCode>0%</c:formatCode>
                <c:ptCount val="3"/>
                <c:pt idx="0">
                  <c:v>0.7878289560168108</c:v>
                </c:pt>
                <c:pt idx="1">
                  <c:v>0.19212680735786158</c:v>
                </c:pt>
                <c:pt idx="2">
                  <c:v>2.0044236625327651E-2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B73-4A29-9549-887B6F98872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25072616622941E-2"/>
          <c:y val="6.3953459094735807E-2"/>
          <c:w val="0.96204987711033041"/>
          <c:h val="0.767509720055978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3086"/>
            </a:solidFill>
            <a:ln>
              <a:noFill/>
            </a:ln>
            <a:effectLst/>
          </c:spPr>
          <c:invertIfNegative val="0"/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PyG!$C$3:$G$3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PyG!$C$8:$G$8</c:f>
              <c:numCache>
                <c:formatCode>_-* #,##0_-;\-* #,##0_-;_-* "-"??_-;_-@_-</c:formatCode>
                <c:ptCount val="5"/>
                <c:pt idx="0">
                  <c:v>2447.1103085677041</c:v>
                </c:pt>
                <c:pt idx="1">
                  <c:v>2480.5788817480725</c:v>
                </c:pt>
                <c:pt idx="2">
                  <c:v>2753.0009511676722</c:v>
                </c:pt>
                <c:pt idx="3">
                  <c:v>2978.5998248501242</c:v>
                </c:pt>
                <c:pt idx="4">
                  <c:v>3145.066498188984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A-49EA-88E1-A2201BE90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182492591"/>
        <c:axId val="1182485935"/>
      </c:barChart>
      <c:catAx>
        <c:axId val="118249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CO"/>
          </a:p>
        </c:txPr>
        <c:crossAx val="1182485935"/>
        <c:crosses val="autoZero"/>
        <c:auto val="1"/>
        <c:lblAlgn val="ctr"/>
        <c:lblOffset val="100"/>
        <c:noMultiLvlLbl val="0"/>
      </c:catAx>
      <c:valAx>
        <c:axId val="1182485935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182492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PyG!$B$114</c:f>
              <c:strCache>
                <c:ptCount val="1"/>
                <c:pt idx="0">
                  <c:v>EBITDA (USD Million)</c:v>
                </c:pt>
              </c:strCache>
            </c:strRef>
          </c:tx>
          <c:spPr>
            <a:solidFill>
              <a:srgbClr val="003086"/>
            </a:solidFill>
          </c:spPr>
          <c:invertIfNegative val="0"/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PyG!$C$109:$G$109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PyG!$C$114:$G$114</c:f>
              <c:numCache>
                <c:formatCode>_-* #,##0_-;\-* #,##0_-;_-* "-"??_-;_-@_-</c:formatCode>
                <c:ptCount val="5"/>
                <c:pt idx="0">
                  <c:v>1627.7228123272132</c:v>
                </c:pt>
                <c:pt idx="1">
                  <c:v>1610.9288282848354</c:v>
                </c:pt>
                <c:pt idx="2">
                  <c:v>1779.8041468708941</c:v>
                </c:pt>
                <c:pt idx="3">
                  <c:v>1902.929808193365</c:v>
                </c:pt>
                <c:pt idx="4">
                  <c:v>2015.8962729060429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E6-425D-9B91-B4FB14BFA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182492591"/>
        <c:axId val="1182485935"/>
      </c:barChart>
      <c:scatterChart>
        <c:scatterStyle val="lineMarker"/>
        <c:varyColors val="0"/>
        <c:ser>
          <c:idx val="1"/>
          <c:order val="1"/>
          <c:tx>
            <c:strRef>
              <c:f>PyG!$B$112</c:f>
              <c:strCache>
                <c:ptCount val="1"/>
                <c:pt idx="0">
                  <c:v>Margen EBITDA sin construcción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PyG!$C$116:$G$116</c:f>
              <c:numCache>
                <c:formatCode>0%</c:formatCode>
                <c:ptCount val="5"/>
                <c:pt idx="0">
                  <c:v>0.67900000000000005</c:v>
                </c:pt>
                <c:pt idx="1">
                  <c:v>0.71699999999999997</c:v>
                </c:pt>
                <c:pt idx="2">
                  <c:v>0.75349512875483193</c:v>
                </c:pt>
                <c:pt idx="3">
                  <c:v>0.76131047264446527</c:v>
                </c:pt>
                <c:pt idx="4">
                  <c:v>0.84071916110174905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E6-425D-9B91-B4FB14BFA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2492591"/>
        <c:axId val="1182485935"/>
      </c:scatterChart>
      <c:catAx>
        <c:axId val="118249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CO"/>
          </a:p>
        </c:txPr>
        <c:crossAx val="1182485935"/>
        <c:crosses val="autoZero"/>
        <c:auto val="1"/>
        <c:lblAlgn val="ctr"/>
        <c:lblOffset val="100"/>
        <c:noMultiLvlLbl val="0"/>
      </c:catAx>
      <c:valAx>
        <c:axId val="1182485935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182492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PyG!$B$66</c:f>
              <c:strCache>
                <c:ptCount val="1"/>
                <c:pt idx="0">
                  <c:v>Utilidad Neta (Miles de Millones)</c:v>
                </c:pt>
              </c:strCache>
            </c:strRef>
          </c:tx>
          <c:spPr>
            <a:solidFill>
              <a:srgbClr val="003086"/>
            </a:solidFill>
            <a:ln>
              <a:solidFill>
                <a:srgbClr val="0099FF"/>
              </a:solidFill>
            </a:ln>
          </c:spPr>
          <c:invertIfNegative val="0"/>
          <c:dLbls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PyG!$C$65:$G$65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PyG!$C$70:$G$70</c:f>
              <c:numCache>
                <c:formatCode>_-* #,##0_-;\-* #,##0_-;_-* "-"??_-;_-@_-</c:formatCode>
                <c:ptCount val="5"/>
                <c:pt idx="0">
                  <c:v>515.61574559025985</c:v>
                </c:pt>
                <c:pt idx="1">
                  <c:v>499.44710609017483</c:v>
                </c:pt>
                <c:pt idx="2">
                  <c:v>557.53853199650644</c:v>
                </c:pt>
                <c:pt idx="3">
                  <c:v>444.46956185365241</c:v>
                </c:pt>
                <c:pt idx="4">
                  <c:v>518.58539546695545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53-481E-8B93-2F966351F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182492591"/>
        <c:axId val="1182485935"/>
      </c:barChart>
      <c:scatterChart>
        <c:scatterStyle val="lineMarker"/>
        <c:varyColors val="0"/>
        <c:ser>
          <c:idx val="1"/>
          <c:order val="1"/>
          <c:tx>
            <c:strRef>
              <c:f>PyG!$B$72</c:f>
              <c:strCache>
                <c:ptCount val="1"/>
                <c:pt idx="0">
                  <c:v>Net Margin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5"/>
            <c:spPr>
              <a:solidFill>
                <a:schemeClr val="accent2"/>
              </a:solidFill>
              <a:ln w="6667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chemeClr val="bg1"/>
                    </a:solidFill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PyG!$C$72:$G$72</c:f>
              <c:numCache>
                <c:formatCode>0.0%</c:formatCode>
                <c:ptCount val="5"/>
                <c:pt idx="0">
                  <c:v>0.21070392445530997</c:v>
                </c:pt>
                <c:pt idx="1">
                  <c:v>0.2013429646463058</c:v>
                </c:pt>
                <c:pt idx="2">
                  <c:v>0.20252028309689799</c:v>
                </c:pt>
                <c:pt idx="3">
                  <c:v>0.14922097226538883</c:v>
                </c:pt>
                <c:pt idx="4">
                  <c:v>0.16488853121724811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F53-481E-8B93-2F966351F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2492591"/>
        <c:axId val="1182485935"/>
      </c:scatterChart>
      <c:catAx>
        <c:axId val="118249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CO"/>
          </a:p>
        </c:txPr>
        <c:crossAx val="1182485935"/>
        <c:crosses val="autoZero"/>
        <c:auto val="1"/>
        <c:lblAlgn val="ctr"/>
        <c:lblOffset val="100"/>
        <c:noMultiLvlLbl val="0"/>
      </c:catAx>
      <c:valAx>
        <c:axId val="1182485935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182492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C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0.39351</cdr:x>
      <cdr:y>0.45111</cdr:y>
    </cdr:from>
    <cdr:to>
      <cdr:x>0.6169</cdr:x>
      <cdr:y>0.57548</cdr:y>
    </cdr:to>
    <cdr:sp macro="" textlink="">
      <cdr:nvSpPr>
        <cdr:cNvPr id="2" name="CuadroTexto 21">
          <a:extLst xmlns:a="http://schemas.openxmlformats.org/drawingml/2006/main">
            <a:ext uri="{FF2B5EF4-FFF2-40B4-BE49-F238E27FC236}">
              <a16:creationId xmlns:a16="http://schemas.microsoft.com/office/drawing/2014/main" id="{8F50C635-20DF-4331-9616-4BA90F7912FB}"/>
            </a:ext>
          </a:extLst>
        </cdr:cNvPr>
        <cdr:cNvSpPr txBox="1"/>
      </cdr:nvSpPr>
      <cdr:spPr>
        <a:xfrm xmlns:a="http://schemas.openxmlformats.org/drawingml/2006/main">
          <a:off x="1826128" y="1228089"/>
          <a:ext cx="1036657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Country</a:t>
          </a:r>
          <a:endParaRPr kumimoji="0" lang="en-US" sz="1600" b="1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0.39227</cdr:x>
      <cdr:y>0.4301</cdr:y>
    </cdr:from>
    <cdr:to>
      <cdr:x>0.59827</cdr:x>
      <cdr:y>0.54875</cdr:y>
    </cdr:to>
    <cdr:sp macro="" textlink="">
      <cdr:nvSpPr>
        <cdr:cNvPr id="2" name="CuadroTexto 60">
          <a:extLst xmlns:a="http://schemas.openxmlformats.org/drawingml/2006/main">
            <a:ext uri="{FF2B5EF4-FFF2-40B4-BE49-F238E27FC236}">
              <a16:creationId xmlns:a16="http://schemas.microsoft.com/office/drawing/2014/main" id="{FB17A2C7-CACE-4D42-B92B-2230DB5FBC96}"/>
            </a:ext>
          </a:extLst>
        </cdr:cNvPr>
        <cdr:cNvSpPr txBox="1"/>
      </cdr:nvSpPr>
      <cdr:spPr>
        <a:xfrm xmlns:a="http://schemas.openxmlformats.org/drawingml/2006/main">
          <a:off x="1207891" y="1004091"/>
          <a:ext cx="634308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>
              <a:solidFill>
                <a:srgbClr val="17406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4Q22</a:t>
          </a:r>
          <a:endParaRPr lang="es-CO" sz="1400" b="1" dirty="0">
            <a:solidFill>
              <a:srgbClr val="17406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0.43753</cdr:x>
      <cdr:y>0.51049</cdr:y>
    </cdr:from>
    <cdr:to>
      <cdr:x>0.64633</cdr:x>
      <cdr:y>0.63663</cdr:y>
    </cdr:to>
    <cdr:sp macro="" textlink="">
      <cdr:nvSpPr>
        <cdr:cNvPr id="2" name="CuadroTexto 60">
          <a:extLst xmlns:a="http://schemas.openxmlformats.org/drawingml/2006/main">
            <a:ext uri="{FF2B5EF4-FFF2-40B4-BE49-F238E27FC236}">
              <a16:creationId xmlns:a16="http://schemas.microsoft.com/office/drawing/2014/main" id="{4DFFEE5E-A71E-6A25-D216-515F561FB317}"/>
            </a:ext>
          </a:extLst>
        </cdr:cNvPr>
        <cdr:cNvSpPr txBox="1"/>
      </cdr:nvSpPr>
      <cdr:spPr>
        <a:xfrm xmlns:a="http://schemas.openxmlformats.org/drawingml/2006/main">
          <a:off x="1329136" y="1120984"/>
          <a:ext cx="634308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200" b="1" dirty="0">
              <a:solidFill>
                <a:srgbClr val="17406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4Q22</a:t>
          </a:r>
          <a:endParaRPr lang="es-CO" sz="1400" b="1" dirty="0">
            <a:solidFill>
              <a:srgbClr val="17406D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0.36735</cdr:x>
      <cdr:y>0.43799</cdr:y>
    </cdr:from>
    <cdr:to>
      <cdr:x>0.63265</cdr:x>
      <cdr:y>0.56994</cdr:y>
    </cdr:to>
    <cdr:sp macro="" textlink="">
      <cdr:nvSpPr>
        <cdr:cNvPr id="2" name="CuadroTexto 37">
          <a:extLst xmlns:a="http://schemas.openxmlformats.org/drawingml/2006/main">
            <a:ext uri="{FF2B5EF4-FFF2-40B4-BE49-F238E27FC236}">
              <a16:creationId xmlns:a16="http://schemas.microsoft.com/office/drawing/2014/main" id="{05E57374-C60E-4317-B7FC-E61165951FF1}"/>
            </a:ext>
          </a:extLst>
        </cdr:cNvPr>
        <cdr:cNvSpPr txBox="1"/>
      </cdr:nvSpPr>
      <cdr:spPr>
        <a:xfrm xmlns:a="http://schemas.openxmlformats.org/drawingml/2006/main">
          <a:off x="1435354" y="1021645"/>
          <a:ext cx="103665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Country</a:t>
          </a:r>
          <a:endParaRPr kumimoji="0" lang="en-US" sz="1400" b="1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0.37514</cdr:x>
      <cdr:y>0.42833</cdr:y>
    </cdr:from>
    <cdr:to>
      <cdr:x>0.64609</cdr:x>
      <cdr:y>0.57167</cdr:y>
    </cdr:to>
    <cdr:sp macro="" textlink="">
      <cdr:nvSpPr>
        <cdr:cNvPr id="2" name="CuadroTexto 38">
          <a:extLst xmlns:a="http://schemas.openxmlformats.org/drawingml/2006/main">
            <a:ext uri="{FF2B5EF4-FFF2-40B4-BE49-F238E27FC236}">
              <a16:creationId xmlns:a16="http://schemas.microsoft.com/office/drawing/2014/main" id="{D64096E6-9779-4F79-8CBB-9CBE7F2FB0CB}"/>
            </a:ext>
          </a:extLst>
        </cdr:cNvPr>
        <cdr:cNvSpPr txBox="1"/>
      </cdr:nvSpPr>
      <cdr:spPr>
        <a:xfrm xmlns:a="http://schemas.openxmlformats.org/drawingml/2006/main">
          <a:off x="1435354" y="919675"/>
          <a:ext cx="103665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Source</a:t>
          </a:r>
          <a:endParaRPr kumimoji="0" lang="en-US" sz="1400" b="1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0.36522</cdr:x>
      <cdr:y>0.39273</cdr:y>
    </cdr:from>
    <cdr:to>
      <cdr:x>0.6497</cdr:x>
      <cdr:y>0.59086</cdr:y>
    </cdr:to>
    <cdr:sp macro="" textlink="">
      <cdr:nvSpPr>
        <cdr:cNvPr id="2" name="CuadroTexto 39">
          <a:extLst xmlns:a="http://schemas.openxmlformats.org/drawingml/2006/main">
            <a:ext uri="{FF2B5EF4-FFF2-40B4-BE49-F238E27FC236}">
              <a16:creationId xmlns:a16="http://schemas.microsoft.com/office/drawing/2014/main" id="{7668D7F8-FDB1-40A5-AE90-AE8E78B79363}"/>
            </a:ext>
          </a:extLst>
        </cdr:cNvPr>
        <cdr:cNvSpPr txBox="1"/>
      </cdr:nvSpPr>
      <cdr:spPr>
        <a:xfrm xmlns:a="http://schemas.openxmlformats.org/drawingml/2006/main">
          <a:off x="1330861" y="1037125"/>
          <a:ext cx="103665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Capital market</a:t>
          </a:r>
          <a:endParaRPr kumimoji="0" lang="en-US" sz="1400" b="1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0.68514</cdr:x>
      <cdr:y>0</cdr:y>
    </cdr:from>
    <cdr:to>
      <cdr:x>0.84089</cdr:x>
      <cdr:y>0.13775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04FE8288-5857-4EB4-960E-5C4BF6D7A60B}"/>
            </a:ext>
          </a:extLst>
        </cdr:cNvPr>
        <cdr:cNvSpPr/>
      </cdr:nvSpPr>
      <cdr:spPr>
        <a:xfrm xmlns:a="http://schemas.openxmlformats.org/drawingml/2006/main">
          <a:off x="8737853" y="0"/>
          <a:ext cx="1986339" cy="707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spcBef>
              <a:spcPct val="0"/>
            </a:spcBef>
            <a:defRPr/>
          </a:pPr>
          <a:r>
            <a:rPr lang="es-ES_tradnl" sz="2000" b="1" dirty="0" err="1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rPr>
            <a:t>Average</a:t>
          </a:r>
          <a:r>
            <a:rPr lang="es-ES_tradnl" sz="2000" b="1" dirty="0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rPr>
            <a:t> </a:t>
          </a:r>
          <a:r>
            <a:rPr lang="es-ES_tradnl" sz="2000" b="1" dirty="0" err="1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rPr>
            <a:t>life</a:t>
          </a:r>
          <a:r>
            <a:rPr lang="es-ES_tradnl" sz="2000" b="1" dirty="0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rPr>
            <a:t>    </a:t>
          </a:r>
          <a:r>
            <a:rPr lang="es-ES_tradnl" sz="2000" dirty="0">
              <a:solidFill>
                <a:schemeClr val="accent2"/>
              </a:solidFill>
              <a:latin typeface="72 Black" panose="020B0A04030603020204" pitchFamily="34" charset="0"/>
              <a:cs typeface="72 Black" panose="020B0A04030603020204" pitchFamily="34" charset="0"/>
            </a:rPr>
            <a:t>10,2 </a:t>
          </a:r>
          <a:r>
            <a:rPr lang="es-ES_tradnl" sz="2000" dirty="0" err="1">
              <a:solidFill>
                <a:schemeClr val="accent2"/>
              </a:solidFill>
              <a:latin typeface="72 Black" panose="020B0A04030603020204" pitchFamily="34" charset="0"/>
              <a:cs typeface="72 Black" panose="020B0A04030603020204" pitchFamily="34" charset="0"/>
            </a:rPr>
            <a:t>years</a:t>
          </a:r>
          <a:endParaRPr lang="es-ES_tradnl" sz="2000" dirty="0">
            <a:latin typeface="72 Black" panose="020B0A04030603020204" pitchFamily="34" charset="0"/>
            <a:cs typeface="72 Black" panose="020B0A04030603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DAE48-31DD-4319-A66D-F1F8EC076536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BF238-4BD3-4BC7-8B34-C6480344F64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919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381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0638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28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negocio de Telecomunicaciones y TIC, destaco que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InterNexa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participando con el Ministerio de Tecnologías de la Información y las Comunicaciones de Colombia, con la Consejería de Transformación Digital y otros operadores del mercado, en el modelamiento de una solución para incrementar la conectividad en diferentes regiones de Colombia. En un año de grandes desafíos en los negocios y en mercados, la compañía aumentó los niveles de satisfacción de clientes a 8,41 subiendo dos puntos con respecto al año anterior. </a:t>
            </a:r>
          </a:p>
          <a:p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Creo importante mencionar que, sobre el anuncio realizado el año anterior acerca del proyecto de venta del 100 % de las acciones que ISA tiene en </a:t>
            </a:r>
            <a:r>
              <a:rPr lang="es-C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InterNexa</a:t>
            </a: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gobierno ha manifestado su interés en evaluar otras opciones estratégicas diferentes; es así como la Junta Directiva de ISA decidió continuar con el negocio de telecomunicaciones dentro del portafolio de inversiones, buscando siempre opciones para incrementar su generación de valor.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9402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0679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1469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d99ea84524_1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d99ea84524_1_3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ahoma"/>
              <a:buNone/>
              <a:tabLst/>
              <a:defRPr/>
            </a:pPr>
            <a:endParaRPr dirty="0"/>
          </a:p>
        </p:txBody>
      </p:sp>
      <p:sp>
        <p:nvSpPr>
          <p:cNvPr id="456" name="Google Shape;456;g1d99ea84524_1_3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78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768F4-F010-5743-86A0-3D97370C907C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399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768F4-F010-5743-86A0-3D97370C907C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449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38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2386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366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5497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BF238-4BD3-4BC7-8B34-C6480344F645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9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19605-1F8F-4140-AFE5-1150B247D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439CF3-A50B-4E32-8025-0E7298626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EBCABE-233A-4221-83BB-73B19523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AD2989-78E2-4597-97EB-94A26C32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08B771-D818-494C-8490-18F3F942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8602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00DC6-B18D-435E-BBAF-21F0EDB0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F41607-5503-457B-9DF0-E6FAB05B5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29F8F1-DDED-4DFD-8CEE-DF0C9A29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9299E0-2C99-4C74-B951-0D30A8553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E3FE2-627F-44B6-98E9-7BCD4E76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9734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1E8907-4789-4C3C-873C-9B558DB19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375162-592F-412D-953D-6CD45A149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5D795F-66E9-4167-B4EC-FDEE4FD94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2A4B61-E934-400E-BF65-B8EC3780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B08FFC-87C7-4121-BB66-78162418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2347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Esqu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0A48D00-DD02-4703-8107-0AA983DFD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B43536B-6C34-4DD3-AD62-77075F094D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1F60">
                  <a:alpha val="0"/>
                </a:srgbClr>
              </a:gs>
              <a:gs pos="99000">
                <a:srgbClr val="000B25">
                  <a:alpha val="77137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BAC669B-0DEE-3641-1B92-174543CF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368300"/>
            <a:ext cx="10080626" cy="1081088"/>
          </a:xfrm>
        </p:spPr>
        <p:txBody>
          <a:bodyPr anchor="t"/>
          <a:lstStyle>
            <a:lvl1pPr algn="ctr">
              <a:defRPr sz="32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dirty="0"/>
              <a:t>Haga clic para modificar el estilo</a:t>
            </a: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17F979-C3C3-4E41-841E-96CCE2E36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2114550"/>
            <a:ext cx="10080625" cy="3743325"/>
          </a:xfrm>
        </p:spPr>
        <p:txBody>
          <a:bodyPr/>
          <a:lstStyle>
            <a:lvl1pPr marL="533400" indent="-533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800">
                <a:solidFill>
                  <a:schemeClr val="bg1"/>
                </a:solidFill>
              </a:defRPr>
            </a:lvl1pPr>
            <a:lvl2pPr marL="990600" indent="-533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ahoma" panose="020B0604030504040204" pitchFamily="34" charset="0"/>
              <a:buChar char="●"/>
              <a:defRPr>
                <a:solidFill>
                  <a:schemeClr val="bg1"/>
                </a:solidFill>
              </a:defRPr>
            </a:lvl2pPr>
            <a:lvl3pPr marL="12573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ahoma" panose="020B0604030504040204" pitchFamily="34" charset="0"/>
              <a:buChar char="⁻"/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0E4D037-8459-431D-859A-CA76497E3DAF}"/>
              </a:ext>
            </a:extLst>
          </p:cNvPr>
          <p:cNvSpPr txBox="1"/>
          <p:nvPr userDrawn="1"/>
        </p:nvSpPr>
        <p:spPr>
          <a:xfrm>
            <a:off x="10954316" y="6393787"/>
            <a:ext cx="1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A96CECC-8A05-4AF6-83D2-9E6053262FF3}" type="slidenum">
              <a:rPr lang="es-MX" smtClean="0">
                <a:solidFill>
                  <a:schemeClr val="bg1"/>
                </a:solidFill>
              </a:rPr>
              <a:pPr algn="r"/>
              <a:t>‹Nº›</a:t>
            </a:fld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56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32">
          <p15:clr>
            <a:srgbClr val="FBAE40"/>
          </p15:clr>
        </p15:guide>
        <p15:guide id="3" orient="horz" pos="913">
          <p15:clr>
            <a:srgbClr val="FBAE40"/>
          </p15:clr>
        </p15:guide>
        <p15:guide id="4" pos="665">
          <p15:clr>
            <a:srgbClr val="FBAE40"/>
          </p15:clr>
        </p15:guide>
        <p15:guide id="5" pos="701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556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422"/>
            </a:lvl1pPr>
            <a:lvl2pPr marL="270994" indent="0" algn="ctr">
              <a:buNone/>
              <a:defRPr sz="1185"/>
            </a:lvl2pPr>
            <a:lvl3pPr marL="541989" indent="0" algn="ctr">
              <a:buNone/>
              <a:defRPr sz="1067"/>
            </a:lvl3pPr>
            <a:lvl4pPr marL="812983" indent="0" algn="ctr">
              <a:buNone/>
              <a:defRPr sz="949"/>
            </a:lvl4pPr>
            <a:lvl5pPr marL="1083977" indent="0" algn="ctr">
              <a:buNone/>
              <a:defRPr sz="949"/>
            </a:lvl5pPr>
            <a:lvl6pPr marL="1354972" indent="0" algn="ctr">
              <a:buNone/>
              <a:defRPr sz="949"/>
            </a:lvl6pPr>
            <a:lvl7pPr marL="1625966" indent="0" algn="ctr">
              <a:buNone/>
              <a:defRPr sz="949"/>
            </a:lvl7pPr>
            <a:lvl8pPr marL="1896961" indent="0" algn="ctr">
              <a:buNone/>
              <a:defRPr sz="949"/>
            </a:lvl8pPr>
            <a:lvl9pPr marL="2167955" indent="0" algn="ctr">
              <a:buNone/>
              <a:defRPr sz="949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5571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3008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270994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2pPr>
            <a:lvl3pPr marL="54198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812983" indent="0">
              <a:buNone/>
              <a:defRPr sz="949">
                <a:solidFill>
                  <a:schemeClr val="tx1">
                    <a:tint val="75000"/>
                  </a:schemeClr>
                </a:solidFill>
              </a:defRPr>
            </a:lvl4pPr>
            <a:lvl5pPr marL="1083977" indent="0">
              <a:buNone/>
              <a:defRPr sz="949">
                <a:solidFill>
                  <a:schemeClr val="tx1">
                    <a:tint val="75000"/>
                  </a:schemeClr>
                </a:solidFill>
              </a:defRPr>
            </a:lvl5pPr>
            <a:lvl6pPr marL="1354972" indent="0">
              <a:buNone/>
              <a:defRPr sz="949">
                <a:solidFill>
                  <a:schemeClr val="tx1">
                    <a:tint val="75000"/>
                  </a:schemeClr>
                </a:solidFill>
              </a:defRPr>
            </a:lvl6pPr>
            <a:lvl7pPr marL="1625966" indent="0">
              <a:buNone/>
              <a:defRPr sz="949">
                <a:solidFill>
                  <a:schemeClr val="tx1">
                    <a:tint val="75000"/>
                  </a:schemeClr>
                </a:solidFill>
              </a:defRPr>
            </a:lvl7pPr>
            <a:lvl8pPr marL="1896961" indent="0">
              <a:buNone/>
              <a:defRPr sz="949">
                <a:solidFill>
                  <a:schemeClr val="tx1">
                    <a:tint val="75000"/>
                  </a:schemeClr>
                </a:solidFill>
              </a:defRPr>
            </a:lvl8pPr>
            <a:lvl9pPr marL="2167955" indent="0">
              <a:buNone/>
              <a:defRPr sz="9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5027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9581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422" b="1"/>
            </a:lvl1pPr>
            <a:lvl2pPr marL="270994" indent="0">
              <a:buNone/>
              <a:defRPr sz="1185" b="1"/>
            </a:lvl2pPr>
            <a:lvl3pPr marL="541989" indent="0">
              <a:buNone/>
              <a:defRPr sz="1067" b="1"/>
            </a:lvl3pPr>
            <a:lvl4pPr marL="812983" indent="0">
              <a:buNone/>
              <a:defRPr sz="949" b="1"/>
            </a:lvl4pPr>
            <a:lvl5pPr marL="1083977" indent="0">
              <a:buNone/>
              <a:defRPr sz="949" b="1"/>
            </a:lvl5pPr>
            <a:lvl6pPr marL="1354972" indent="0">
              <a:buNone/>
              <a:defRPr sz="949" b="1"/>
            </a:lvl6pPr>
            <a:lvl7pPr marL="1625966" indent="0">
              <a:buNone/>
              <a:defRPr sz="949" b="1"/>
            </a:lvl7pPr>
            <a:lvl8pPr marL="1896961" indent="0">
              <a:buNone/>
              <a:defRPr sz="949" b="1"/>
            </a:lvl8pPr>
            <a:lvl9pPr marL="2167955" indent="0">
              <a:buNone/>
              <a:defRPr sz="94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422" b="1"/>
            </a:lvl1pPr>
            <a:lvl2pPr marL="270994" indent="0">
              <a:buNone/>
              <a:defRPr sz="1185" b="1"/>
            </a:lvl2pPr>
            <a:lvl3pPr marL="541989" indent="0">
              <a:buNone/>
              <a:defRPr sz="1067" b="1"/>
            </a:lvl3pPr>
            <a:lvl4pPr marL="812983" indent="0">
              <a:buNone/>
              <a:defRPr sz="949" b="1"/>
            </a:lvl4pPr>
            <a:lvl5pPr marL="1083977" indent="0">
              <a:buNone/>
              <a:defRPr sz="949" b="1"/>
            </a:lvl5pPr>
            <a:lvl6pPr marL="1354972" indent="0">
              <a:buNone/>
              <a:defRPr sz="949" b="1"/>
            </a:lvl6pPr>
            <a:lvl7pPr marL="1625966" indent="0">
              <a:buNone/>
              <a:defRPr sz="949" b="1"/>
            </a:lvl7pPr>
            <a:lvl8pPr marL="1896961" indent="0">
              <a:buNone/>
              <a:defRPr sz="949" b="1"/>
            </a:lvl8pPr>
            <a:lvl9pPr marL="2167955" indent="0">
              <a:buNone/>
              <a:defRPr sz="949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3008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6519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442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BAA3F-F4C1-49C0-964A-F9BCC5073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3C5109-AB47-42CC-B1D8-6F42652E5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464AE7-763F-43FF-8FD9-8AF87BA8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FA354-BB2A-4B49-BDE0-4251257F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A2EA1-F51D-4E92-8A69-8707901E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284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1897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1897"/>
            </a:lvl1pPr>
            <a:lvl2pPr>
              <a:defRPr sz="1660"/>
            </a:lvl2pPr>
            <a:lvl3pPr>
              <a:defRPr sz="1422"/>
            </a:lvl3pPr>
            <a:lvl4pPr>
              <a:defRPr sz="1185"/>
            </a:lvl4pPr>
            <a:lvl5pPr>
              <a:defRPr sz="1185"/>
            </a:lvl5pPr>
            <a:lvl6pPr>
              <a:defRPr sz="1185"/>
            </a:lvl6pPr>
            <a:lvl7pPr>
              <a:defRPr sz="1185"/>
            </a:lvl7pPr>
            <a:lvl8pPr>
              <a:defRPr sz="1185"/>
            </a:lvl8pPr>
            <a:lvl9pPr>
              <a:defRPr sz="118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949"/>
            </a:lvl1pPr>
            <a:lvl2pPr marL="270994" indent="0">
              <a:buNone/>
              <a:defRPr sz="830"/>
            </a:lvl2pPr>
            <a:lvl3pPr marL="541989" indent="0">
              <a:buNone/>
              <a:defRPr sz="711"/>
            </a:lvl3pPr>
            <a:lvl4pPr marL="812983" indent="0">
              <a:buNone/>
              <a:defRPr sz="593"/>
            </a:lvl4pPr>
            <a:lvl5pPr marL="1083977" indent="0">
              <a:buNone/>
              <a:defRPr sz="593"/>
            </a:lvl5pPr>
            <a:lvl6pPr marL="1354972" indent="0">
              <a:buNone/>
              <a:defRPr sz="593"/>
            </a:lvl6pPr>
            <a:lvl7pPr marL="1625966" indent="0">
              <a:buNone/>
              <a:defRPr sz="593"/>
            </a:lvl7pPr>
            <a:lvl8pPr marL="1896961" indent="0">
              <a:buNone/>
              <a:defRPr sz="593"/>
            </a:lvl8pPr>
            <a:lvl9pPr marL="2167955" indent="0">
              <a:buNone/>
              <a:defRPr sz="59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6855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1897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1897"/>
            </a:lvl1pPr>
            <a:lvl2pPr marL="270994" indent="0">
              <a:buNone/>
              <a:defRPr sz="1660"/>
            </a:lvl2pPr>
            <a:lvl3pPr marL="541989" indent="0">
              <a:buNone/>
              <a:defRPr sz="1422"/>
            </a:lvl3pPr>
            <a:lvl4pPr marL="812983" indent="0">
              <a:buNone/>
              <a:defRPr sz="1185"/>
            </a:lvl4pPr>
            <a:lvl5pPr marL="1083977" indent="0">
              <a:buNone/>
              <a:defRPr sz="1185"/>
            </a:lvl5pPr>
            <a:lvl6pPr marL="1354972" indent="0">
              <a:buNone/>
              <a:defRPr sz="1185"/>
            </a:lvl6pPr>
            <a:lvl7pPr marL="1625966" indent="0">
              <a:buNone/>
              <a:defRPr sz="1185"/>
            </a:lvl7pPr>
            <a:lvl8pPr marL="1896961" indent="0">
              <a:buNone/>
              <a:defRPr sz="1185"/>
            </a:lvl8pPr>
            <a:lvl9pPr marL="2167955" indent="0">
              <a:buNone/>
              <a:defRPr sz="1185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949"/>
            </a:lvl1pPr>
            <a:lvl2pPr marL="270994" indent="0">
              <a:buNone/>
              <a:defRPr sz="830"/>
            </a:lvl2pPr>
            <a:lvl3pPr marL="541989" indent="0">
              <a:buNone/>
              <a:defRPr sz="711"/>
            </a:lvl3pPr>
            <a:lvl4pPr marL="812983" indent="0">
              <a:buNone/>
              <a:defRPr sz="593"/>
            </a:lvl4pPr>
            <a:lvl5pPr marL="1083977" indent="0">
              <a:buNone/>
              <a:defRPr sz="593"/>
            </a:lvl5pPr>
            <a:lvl6pPr marL="1354972" indent="0">
              <a:buNone/>
              <a:defRPr sz="593"/>
            </a:lvl6pPr>
            <a:lvl7pPr marL="1625966" indent="0">
              <a:buNone/>
              <a:defRPr sz="593"/>
            </a:lvl7pPr>
            <a:lvl8pPr marL="1896961" indent="0">
              <a:buNone/>
              <a:defRPr sz="593"/>
            </a:lvl8pPr>
            <a:lvl9pPr marL="2167955" indent="0">
              <a:buNone/>
              <a:defRPr sz="59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2329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467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352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CAE52-5AA2-4CCD-BCE7-ACB46D0B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CAAC1E-AB14-4E98-9A23-D905ECE3A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94EAF8-A5E8-49FE-A04C-A7E922B6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60504D-3D20-4E78-86DA-A0DE3892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441A40-5CB3-4888-BDBE-276EE598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006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D667CA-1B03-4CA3-A635-F07E5D9C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872666-DB38-4B13-B051-2070A3086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26B98-F287-48FE-85E5-CE7A2A6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597A53-1628-44F1-950F-438E0F90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448B2A-CA6D-41BE-9CB2-0FD7B524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796E20-6599-4DBB-96C8-F6F932A2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993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6A820-3531-45C3-81B6-CE545D99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9100CD-402A-488B-AE22-46D36C922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CAE198-A52E-4C9A-B91F-640D83604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5512D5F-5F21-40A9-8B06-03AC9CD5A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4CB77CD-529A-4520-AB5A-47AC1C400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936B8D-E100-4EF2-A3F4-EE6EC41C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23E3E0-95DC-4F10-8FC5-C44F1DA7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DFAD710-A9C3-4282-97B2-91B1C1FC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315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B7A4E-323B-4C96-B166-25423276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BCD078-5CEB-411D-A248-933F8B30E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1A8E6A-E208-45EE-85FE-A2B8FAABA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3421B8-968F-4B36-9AB5-2B2564A7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460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FC66F5-AB42-497E-88A6-7479E2A3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FF5F44-9270-4FF5-B473-E16D995C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09ACF8-C594-4297-B115-803888D3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6700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0F802-BA51-4A39-A160-B76B4C38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CE9642-54DA-4020-8135-3F2BE6D1D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CD6780-F23C-4650-BFD8-4680B0BEA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E05071-ADA7-43C9-B0F2-4AC7FDCA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C91830-D361-4D36-8CD1-D55E86F1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2D2C1D-EB74-438F-8532-187B6BDB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028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F82BB-937D-4D8F-9BB7-ACDF9F0F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3A257C-C4FE-4FF6-8115-506CDA59D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F345CF-3306-425B-887A-2105DCB0D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6AD88D-C42F-4688-BD5E-42562FBE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395433-6429-49C5-B7E6-9C91D0BA0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27298B-7E39-498B-9FCB-B7E4C25C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344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D050898-59E3-41EE-95A6-CAA7C216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F1F1F-CF10-4790-9E42-958BF346A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E45935-4D47-494C-BF53-C3D3447E3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5D8D-4753-4B79-81EA-43AE575737D2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C01521-0EEE-4A9A-9B13-6C46D81F0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8C8E51-C154-466A-98FB-02BD369D7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C452E-1258-4969-AA31-054ED647F6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179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BCEF0-5187-AB4B-8B6F-5D8D3817130B}" type="datetimeFigureOut">
              <a:rPr lang="es-CO" smtClean="0"/>
              <a:t>14/07/2023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1EEB7-A3F9-3E4E-9647-B9267DC9AC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000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41989" rtl="0" eaLnBrk="1" latinLnBrk="0" hangingPunct="1">
        <a:lnSpc>
          <a:spcPct val="90000"/>
        </a:lnSpc>
        <a:spcBef>
          <a:spcPct val="0"/>
        </a:spcBef>
        <a:buNone/>
        <a:defRPr sz="26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5497" indent="-135497" algn="l" defTabSz="541989" rtl="0" eaLnBrk="1" latinLnBrk="0" hangingPunct="1">
        <a:lnSpc>
          <a:spcPct val="90000"/>
        </a:lnSpc>
        <a:spcBef>
          <a:spcPts val="593"/>
        </a:spcBef>
        <a:buFont typeface="Arial" panose="020B0604020202020204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1pPr>
      <a:lvl2pPr marL="406491" indent="-135497" algn="l" defTabSz="541989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2pPr>
      <a:lvl3pPr marL="677486" indent="-135497" algn="l" defTabSz="541989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185" kern="1200">
          <a:solidFill>
            <a:schemeClr val="tx1"/>
          </a:solidFill>
          <a:latin typeface="+mn-lt"/>
          <a:ea typeface="+mn-ea"/>
          <a:cs typeface="+mn-cs"/>
        </a:defRPr>
      </a:lvl3pPr>
      <a:lvl4pPr marL="948480" indent="-135497" algn="l" defTabSz="541989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4pPr>
      <a:lvl5pPr marL="1219475" indent="-135497" algn="l" defTabSz="541989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5pPr>
      <a:lvl6pPr marL="1490469" indent="-135497" algn="l" defTabSz="541989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6pPr>
      <a:lvl7pPr marL="1761463" indent="-135497" algn="l" defTabSz="541989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7pPr>
      <a:lvl8pPr marL="2032458" indent="-135497" algn="l" defTabSz="541989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8pPr>
      <a:lvl9pPr marL="2303452" indent="-135497" algn="l" defTabSz="541989" rtl="0" eaLnBrk="1" latinLnBrk="0" hangingPunct="1">
        <a:lnSpc>
          <a:spcPct val="90000"/>
        </a:lnSpc>
        <a:spcBef>
          <a:spcPts val="296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1989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1pPr>
      <a:lvl2pPr marL="270994" algn="l" defTabSz="541989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2pPr>
      <a:lvl3pPr marL="541989" algn="l" defTabSz="541989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3pPr>
      <a:lvl4pPr marL="812983" algn="l" defTabSz="541989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4pPr>
      <a:lvl5pPr marL="1083977" algn="l" defTabSz="541989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5pPr>
      <a:lvl6pPr marL="1354972" algn="l" defTabSz="541989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6pPr>
      <a:lvl7pPr marL="1625966" algn="l" defTabSz="541989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7pPr>
      <a:lvl8pPr marL="1896961" algn="l" defTabSz="541989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8pPr>
      <a:lvl9pPr marL="2167955" algn="l" defTabSz="541989" rtl="0" eaLnBrk="1" latinLnBrk="0" hangingPunct="1">
        <a:defRPr sz="10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chart" Target="../charts/chart2.xml"/><Relationship Id="rId3" Type="http://schemas.openxmlformats.org/officeDocument/2006/relationships/tags" Target="../tags/tag33.xml"/><Relationship Id="rId21" Type="http://schemas.openxmlformats.org/officeDocument/2006/relationships/slideLayout" Target="../slideLayouts/slideLayout7.xml"/><Relationship Id="rId34" Type="http://schemas.openxmlformats.org/officeDocument/2006/relationships/image" Target="../media/image112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91.png"/><Relationship Id="rId33" Type="http://schemas.openxmlformats.org/officeDocument/2006/relationships/image" Target="../media/image111.png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image" Target="../media/image108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7.png"/><Relationship Id="rId32" Type="http://schemas.openxmlformats.org/officeDocument/2006/relationships/chart" Target="../charts/chart4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image" Target="../media/image6.jpeg"/><Relationship Id="rId28" Type="http://schemas.openxmlformats.org/officeDocument/2006/relationships/image" Target="../media/image107.png"/><Relationship Id="rId36" Type="http://schemas.openxmlformats.org/officeDocument/2006/relationships/chart" Target="../charts/chart6.xml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image" Target="../media/image110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notesSlide" Target="../notesSlides/notesSlide6.xml"/><Relationship Id="rId27" Type="http://schemas.openxmlformats.org/officeDocument/2006/relationships/chart" Target="../charts/chart3.xml"/><Relationship Id="rId30" Type="http://schemas.openxmlformats.org/officeDocument/2006/relationships/image" Target="../media/image109.png"/><Relationship Id="rId35" Type="http://schemas.openxmlformats.org/officeDocument/2006/relationships/chart" Target="../charts/chart5.xml"/><Relationship Id="rId8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53.xml"/><Relationship Id="rId7" Type="http://schemas.openxmlformats.org/officeDocument/2006/relationships/image" Target="../media/image6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7.xml"/><Relationship Id="rId11" Type="http://schemas.openxmlformats.org/officeDocument/2006/relationships/chart" Target="../charts/char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3.png"/><Relationship Id="rId4" Type="http://schemas.openxmlformats.org/officeDocument/2006/relationships/tags" Target="../tags/tag54.xml"/><Relationship Id="rId9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5.svg"/><Relationship Id="rId3" Type="http://schemas.openxmlformats.org/officeDocument/2006/relationships/tags" Target="../tags/tag57.xml"/><Relationship Id="rId7" Type="http://schemas.openxmlformats.org/officeDocument/2006/relationships/image" Target="../media/image6.jpeg"/><Relationship Id="rId12" Type="http://schemas.openxmlformats.org/officeDocument/2006/relationships/image" Target="../media/image114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8.xml"/><Relationship Id="rId11" Type="http://schemas.openxmlformats.org/officeDocument/2006/relationships/chart" Target="../charts/chart10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tags" Target="../tags/tag58.xml"/><Relationship Id="rId9" Type="http://schemas.openxmlformats.org/officeDocument/2006/relationships/chart" Target="../charts/chart9.xml"/><Relationship Id="rId14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chart" Target="../charts/chart12.xml"/><Relationship Id="rId3" Type="http://schemas.openxmlformats.org/officeDocument/2006/relationships/image" Target="../media/image19.png"/><Relationship Id="rId7" Type="http://schemas.openxmlformats.org/officeDocument/2006/relationships/image" Target="../media/image71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9.svg"/><Relationship Id="rId11" Type="http://schemas.openxmlformats.org/officeDocument/2006/relationships/image" Target="../media/image120.png"/><Relationship Id="rId5" Type="http://schemas.openxmlformats.org/officeDocument/2006/relationships/image" Target="../media/image118.png"/><Relationship Id="rId15" Type="http://schemas.openxmlformats.org/officeDocument/2006/relationships/chart" Target="../charts/chart14.xml"/><Relationship Id="rId10" Type="http://schemas.openxmlformats.org/officeDocument/2006/relationships/chart" Target="../charts/chart11.xml"/><Relationship Id="rId4" Type="http://schemas.openxmlformats.org/officeDocument/2006/relationships/image" Target="../media/image117.png"/><Relationship Id="rId9" Type="http://schemas.openxmlformats.org/officeDocument/2006/relationships/image" Target="../media/image91.png"/><Relationship Id="rId14" Type="http://schemas.openxmlformats.org/officeDocument/2006/relationships/chart" Target="../charts/char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19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9.png"/><Relationship Id="rId7" Type="http://schemas.openxmlformats.org/officeDocument/2006/relationships/image" Target="../media/image119.sv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8.png"/><Relationship Id="rId11" Type="http://schemas.openxmlformats.org/officeDocument/2006/relationships/image" Target="../media/image72.svg"/><Relationship Id="rId5" Type="http://schemas.openxmlformats.org/officeDocument/2006/relationships/image" Target="../media/image117.png"/><Relationship Id="rId10" Type="http://schemas.openxmlformats.org/officeDocument/2006/relationships/image" Target="../media/image71.png"/><Relationship Id="rId4" Type="http://schemas.openxmlformats.org/officeDocument/2006/relationships/image" Target="../media/image122.png"/><Relationship Id="rId9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80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0.emf"/><Relationship Id="rId18" Type="http://schemas.openxmlformats.org/officeDocument/2006/relationships/image" Target="../media/image91.png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12" Type="http://schemas.openxmlformats.org/officeDocument/2006/relationships/image" Target="../media/image139.emf"/><Relationship Id="rId17" Type="http://schemas.openxmlformats.org/officeDocument/2006/relationships/image" Target="../media/image144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38.png"/><Relationship Id="rId5" Type="http://schemas.openxmlformats.org/officeDocument/2006/relationships/image" Target="../media/image8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image" Target="../media/image22.png"/><Relationship Id="rId9" Type="http://schemas.openxmlformats.org/officeDocument/2006/relationships/image" Target="../media/image88.png"/><Relationship Id="rId14" Type="http://schemas.openxmlformats.org/officeDocument/2006/relationships/image" Target="../media/image1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12" Type="http://schemas.openxmlformats.org/officeDocument/2006/relationships/image" Target="../media/image143.emf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91.png"/><Relationship Id="rId5" Type="http://schemas.openxmlformats.org/officeDocument/2006/relationships/image" Target="../media/image82.png"/><Relationship Id="rId15" Type="http://schemas.openxmlformats.org/officeDocument/2006/relationships/image" Target="../media/image147.png"/><Relationship Id="rId10" Type="http://schemas.openxmlformats.org/officeDocument/2006/relationships/image" Target="../media/image137.png"/><Relationship Id="rId4" Type="http://schemas.openxmlformats.org/officeDocument/2006/relationships/image" Target="../media/image22.png"/><Relationship Id="rId9" Type="http://schemas.openxmlformats.org/officeDocument/2006/relationships/image" Target="../media/image88.png"/><Relationship Id="rId1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2.png"/><Relationship Id="rId21" Type="http://schemas.openxmlformats.org/officeDocument/2006/relationships/tags" Target="../tags/tag21.xml"/><Relationship Id="rId34" Type="http://schemas.openxmlformats.org/officeDocument/2006/relationships/image" Target="../media/image7.png"/><Relationship Id="rId42" Type="http://schemas.openxmlformats.org/officeDocument/2006/relationships/image" Target="../media/image15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notesSlide" Target="../notesSlides/notesSlide1.xml"/><Relationship Id="rId37" Type="http://schemas.openxmlformats.org/officeDocument/2006/relationships/image" Target="../media/image10.png"/><Relationship Id="rId40" Type="http://schemas.openxmlformats.org/officeDocument/2006/relationships/image" Target="../media/image13.png"/><Relationship Id="rId45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9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slideLayout" Target="../slideLayouts/slideLayout7.xml"/><Relationship Id="rId44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image" Target="../media/image8.png"/><Relationship Id="rId43" Type="http://schemas.openxmlformats.org/officeDocument/2006/relationships/image" Target="../media/image16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6.jpeg"/><Relationship Id="rId38" Type="http://schemas.openxmlformats.org/officeDocument/2006/relationships/image" Target="../media/image11.png"/><Relationship Id="rId20" Type="http://schemas.openxmlformats.org/officeDocument/2006/relationships/tags" Target="../tags/tag20.xml"/><Relationship Id="rId4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7.png"/><Relationship Id="rId3" Type="http://schemas.openxmlformats.org/officeDocument/2006/relationships/image" Target="../media/image63.png"/><Relationship Id="rId7" Type="http://schemas.openxmlformats.org/officeDocument/2006/relationships/image" Target="../media/image154.png"/><Relationship Id="rId12" Type="http://schemas.openxmlformats.org/officeDocument/2006/relationships/image" Target="../media/image156.jpeg"/><Relationship Id="rId2" Type="http://schemas.openxmlformats.org/officeDocument/2006/relationships/image" Target="../media/image62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5.png"/><Relationship Id="rId5" Type="http://schemas.openxmlformats.org/officeDocument/2006/relationships/image" Target="../media/image152.png"/><Relationship Id="rId15" Type="http://schemas.openxmlformats.org/officeDocument/2006/relationships/image" Target="../media/image159.jpeg"/><Relationship Id="rId10" Type="http://schemas.openxmlformats.org/officeDocument/2006/relationships/image" Target="../media/image7.png"/><Relationship Id="rId4" Type="http://schemas.openxmlformats.org/officeDocument/2006/relationships/image" Target="../media/image151.png"/><Relationship Id="rId9" Type="http://schemas.openxmlformats.org/officeDocument/2006/relationships/image" Target="../media/image91.png"/><Relationship Id="rId14" Type="http://schemas.openxmlformats.org/officeDocument/2006/relationships/image" Target="../media/image1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3.png"/><Relationship Id="rId7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2.png"/><Relationship Id="rId9" Type="http://schemas.openxmlformats.org/officeDocument/2006/relationships/image" Target="../media/image1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emf"/><Relationship Id="rId4" Type="http://schemas.openxmlformats.org/officeDocument/2006/relationships/image" Target="../media/image20.png"/><Relationship Id="rId9" Type="http://schemas.openxmlformats.org/officeDocument/2006/relationships/image" Target="../media/image25.emf"/><Relationship Id="rId14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3" Type="http://schemas.openxmlformats.org/officeDocument/2006/relationships/image" Target="../media/image33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5" Type="http://schemas.openxmlformats.org/officeDocument/2006/relationships/image" Target="../media/image22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jpeg"/><Relationship Id="rId4" Type="http://schemas.openxmlformats.org/officeDocument/2006/relationships/image" Target="../media/image34.png"/><Relationship Id="rId9" Type="http://schemas.openxmlformats.org/officeDocument/2006/relationships/image" Target="../media/image38.svg"/><Relationship Id="rId14" Type="http://schemas.openxmlformats.org/officeDocument/2006/relationships/image" Target="../media/image43.jpeg"/><Relationship Id="rId2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7.png"/><Relationship Id="rId7" Type="http://schemas.openxmlformats.org/officeDocument/2006/relationships/image" Target="../media/image38.svg"/><Relationship Id="rId12" Type="http://schemas.openxmlformats.org/officeDocument/2006/relationships/image" Target="../media/image72.sv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1.png"/><Relationship Id="rId5" Type="http://schemas.openxmlformats.org/officeDocument/2006/relationships/image" Target="../media/image34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8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2.em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4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chart" Target="../charts/chart1.xml"/><Relationship Id="rId2" Type="http://schemas.openxmlformats.org/officeDocument/2006/relationships/video" Target="../media/media1.mp4"/><Relationship Id="rId16" Type="http://schemas.openxmlformats.org/officeDocument/2006/relationships/image" Target="../media/image91.png"/><Relationship Id="rId20" Type="http://schemas.openxmlformats.org/officeDocument/2006/relationships/image" Target="../media/image93.emf"/><Relationship Id="rId1" Type="http://schemas.microsoft.com/office/2007/relationships/media" Target="../media/media1.mp4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oleObject" Target="file:///\\isa1\isa_VP_FinanzasCorporativas\ISA_Relaci&#243;nInversionistas\12.%20Webcast\2022\4Q22\Informaci&#243;n\CAPEX\CAPEXLP_4Q22%20(hasta%202030).xlsx!Capex%20LP!%5bCAPEXLP_4Q22%20(hasta%202030).xlsx%5dCapex%20LP%208%20Gr&#225;fico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16F922-E75B-3FA5-CF50-DA18D03CF6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E773F4-E32D-4F07-072E-CA6E4BBE2F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7845">
            <a:off x="-1192838" y="-815393"/>
            <a:ext cx="12435116" cy="60461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109659-38E1-45D9-23AC-895C59E008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92" y="973138"/>
            <a:ext cx="4178300" cy="4292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4E691A-74AB-66A9-61EE-CE00CF774B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55" y="5021234"/>
            <a:ext cx="4046483" cy="15062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77A8448-1B38-15BB-7E5C-21DD0DA4B22A}"/>
              </a:ext>
            </a:extLst>
          </p:cNvPr>
          <p:cNvSpPr txBox="1"/>
          <p:nvPr/>
        </p:nvSpPr>
        <p:spPr>
          <a:xfrm>
            <a:off x="3930723" y="2845196"/>
            <a:ext cx="750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ISA: </a:t>
            </a:r>
            <a:r>
              <a:rPr lang="es-CO" sz="5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Creating</a:t>
            </a:r>
            <a:endParaRPr lang="es-CO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s-CO" sz="54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</a:t>
            </a:r>
            <a:r>
              <a:rPr lang="es-CO" sz="54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54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  <a:endParaRPr lang="es-CO" sz="54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1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ED13B2E-3836-4F47-3609-670C6EA1503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1" y="-14505"/>
            <a:ext cx="12192000" cy="68580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97BC10D-CB09-8A8B-51CA-87C0E820F64A}"/>
              </a:ext>
            </a:extLst>
          </p:cNvPr>
          <p:cNvGrpSpPr/>
          <p:nvPr/>
        </p:nvGrpSpPr>
        <p:grpSpPr>
          <a:xfrm>
            <a:off x="6244454" y="1176599"/>
            <a:ext cx="58711" cy="5010192"/>
            <a:chOff x="4628952" y="694318"/>
            <a:chExt cx="102774" cy="2771775"/>
          </a:xfrm>
        </p:grpSpPr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B7CE90F6-0835-D142-90DD-E8E09E7FEAED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id="{3379A027-4A89-D47D-C55B-47C650F6D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16200000">
              <a:off x="3944285" y="1934270"/>
              <a:ext cx="1472107" cy="102774"/>
            </a:xfrm>
            <a:prstGeom prst="rect">
              <a:avLst/>
            </a:prstGeom>
          </p:spPr>
        </p:pic>
      </p:grpSp>
      <p:sp>
        <p:nvSpPr>
          <p:cNvPr id="5" name="Sub Heading">
            <a:extLst>
              <a:ext uri="{FF2B5EF4-FFF2-40B4-BE49-F238E27FC236}">
                <a16:creationId xmlns:a16="http://schemas.microsoft.com/office/drawing/2014/main" id="{D3253BC4-5BF9-B739-2A1D-44BA4C3D4A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59221" y="204752"/>
            <a:ext cx="5818234" cy="271903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20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Attractive risk-return ratio due to </a:t>
            </a:r>
            <a:r>
              <a:rPr lang="en-US" sz="2000" b="1" dirty="0">
                <a:solidFill>
                  <a:srgbClr val="FE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geographic </a:t>
            </a:r>
            <a:r>
              <a:rPr lang="en-US" sz="20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multisectoral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FE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diversification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7DA49C1-3016-4AC7-29A4-D732205F7C13}"/>
              </a:ext>
            </a:extLst>
          </p:cNvPr>
          <p:cNvSpPr/>
          <p:nvPr/>
        </p:nvSpPr>
        <p:spPr>
          <a:xfrm>
            <a:off x="145915" y="67606"/>
            <a:ext cx="848440" cy="9243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2B6F100-4534-6B61-D74E-A8ED0E5D38BD}"/>
              </a:ext>
            </a:extLst>
          </p:cNvPr>
          <p:cNvGrpSpPr/>
          <p:nvPr/>
        </p:nvGrpSpPr>
        <p:grpSpPr>
          <a:xfrm>
            <a:off x="246216" y="211502"/>
            <a:ext cx="625764" cy="630942"/>
            <a:chOff x="8659623" y="3677343"/>
            <a:chExt cx="926932" cy="844826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0AB505A-A9F7-AB56-96F4-1360F095C15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FE14C4E0-FA58-290E-0A16-BFF9CF520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FA5AAFD4-B293-F076-6941-416149F72F77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09EC3AE-56D8-6FB0-F90C-924B8FBB835F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31047A8B-4FA6-8B35-9C90-F25E1D7BBF91}"/>
              </a:ext>
            </a:extLst>
          </p:cNvPr>
          <p:cNvGrpSpPr/>
          <p:nvPr/>
        </p:nvGrpSpPr>
        <p:grpSpPr>
          <a:xfrm>
            <a:off x="540197" y="1256991"/>
            <a:ext cx="4663440" cy="2962980"/>
            <a:chOff x="613090" y="1117994"/>
            <a:chExt cx="4663440" cy="2962980"/>
          </a:xfrm>
        </p:grpSpPr>
        <p:graphicFrame>
          <p:nvGraphicFramePr>
            <p:cNvPr id="35" name="Chart 14">
              <a:extLst>
                <a:ext uri="{FF2B5EF4-FFF2-40B4-BE49-F238E27FC236}">
                  <a16:creationId xmlns:a16="http://schemas.microsoft.com/office/drawing/2014/main" id="{FE141410-E78C-1092-1788-DFE38DA7890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90808054"/>
                </p:ext>
              </p:extLst>
            </p:nvPr>
          </p:nvGraphicFramePr>
          <p:xfrm>
            <a:off x="1286590" y="1413139"/>
            <a:ext cx="3108325" cy="2607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6"/>
            </a:graphicData>
          </a:graphic>
        </p:graphicFrame>
        <p:graphicFrame>
          <p:nvGraphicFramePr>
            <p:cNvPr id="36" name="Chart 14">
              <a:extLst>
                <a:ext uri="{FF2B5EF4-FFF2-40B4-BE49-F238E27FC236}">
                  <a16:creationId xmlns:a16="http://schemas.microsoft.com/office/drawing/2014/main" id="{7306CF7D-C114-5FE2-B1BB-C68F63AC15E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68196069"/>
                </p:ext>
              </p:extLst>
            </p:nvPr>
          </p:nvGraphicFramePr>
          <p:xfrm>
            <a:off x="1267293" y="1473241"/>
            <a:ext cx="3108325" cy="2607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7"/>
            </a:graphicData>
          </a:graphic>
        </p:graphicFrame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2791266E-2372-D033-73F4-8AC8A2475D5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 bwMode="auto">
            <a:xfrm>
              <a:off x="613090" y="1117994"/>
              <a:ext cx="4663440" cy="320493"/>
            </a:xfrm>
            <a:prstGeom prst="flowChartAlternateProcess">
              <a:avLst/>
            </a:prstGeom>
            <a:solidFill>
              <a:srgbClr val="241C6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s-CO" b="1" dirty="0">
                  <a:solidFill>
                    <a:srgbClr val="FFFFFF"/>
                  </a:solidFill>
                  <a:cs typeface="Calibri" pitchFamily="34" charset="0"/>
                </a:rPr>
                <a:t>EBITDA </a:t>
              </a:r>
              <a:r>
                <a:rPr lang="es-CO" b="1" baseline="30000" dirty="0">
                  <a:solidFill>
                    <a:srgbClr val="FFFFFF"/>
                  </a:solidFill>
                  <a:cs typeface="Calibri" pitchFamily="34" charset="0"/>
                </a:rPr>
                <a:t>(1) </a:t>
              </a:r>
              <a:r>
                <a:rPr lang="es-CO" b="1" dirty="0" err="1">
                  <a:solidFill>
                    <a:srgbClr val="FFFFFF"/>
                  </a:solidFill>
                  <a:cs typeface="Calibri" pitchFamily="34" charset="0"/>
                </a:rPr>
                <a:t>by</a:t>
              </a:r>
              <a:r>
                <a:rPr lang="es-CO" b="1" dirty="0">
                  <a:solidFill>
                    <a:srgbClr val="FFFFFF"/>
                  </a:solidFill>
                  <a:cs typeface="Calibri" pitchFamily="34" charset="0"/>
                </a:rPr>
                <a:t> Country</a:t>
              </a:r>
            </a:p>
          </p:txBody>
        </p:sp>
        <p:pic>
          <p:nvPicPr>
            <p:cNvPr id="41" name="Picture 66" descr="O:\Library\Flags &amp; Seals\Wavyflags-PNG\Brazil.png">
              <a:extLst>
                <a:ext uri="{FF2B5EF4-FFF2-40B4-BE49-F238E27FC236}">
                  <a16:creationId xmlns:a16="http://schemas.microsoft.com/office/drawing/2014/main" id="{A72B93B4-0DC5-1720-3343-B00C66CD516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636" y="2748953"/>
              <a:ext cx="340443" cy="224146"/>
            </a:xfrm>
            <a:prstGeom prst="rect">
              <a:avLst/>
            </a:prstGeom>
            <a:noFill/>
            <a:effectLst/>
          </p:spPr>
        </p:pic>
        <p:pic>
          <p:nvPicPr>
            <p:cNvPr id="42" name="Picture 68" descr="O:\Library\Flags &amp; Seals\Wavyflags-PNG\Colombia.png">
              <a:extLst>
                <a:ext uri="{FF2B5EF4-FFF2-40B4-BE49-F238E27FC236}">
                  <a16:creationId xmlns:a16="http://schemas.microsoft.com/office/drawing/2014/main" id="{F2FF1FD1-7A8B-4403-2B21-6EA0DC89464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401" y="1707774"/>
              <a:ext cx="340039" cy="223879"/>
            </a:xfrm>
            <a:prstGeom prst="rect">
              <a:avLst/>
            </a:prstGeom>
            <a:noFill/>
            <a:effectLst/>
          </p:spPr>
        </p:pic>
        <p:pic>
          <p:nvPicPr>
            <p:cNvPr id="43" name="Picture 67" descr="O:\Library\Flags &amp; Seals\Wavyflags-PNG\Chile.png">
              <a:extLst>
                <a:ext uri="{FF2B5EF4-FFF2-40B4-BE49-F238E27FC236}">
                  <a16:creationId xmlns:a16="http://schemas.microsoft.com/office/drawing/2014/main" id="{6FFDD897-9513-BAE3-FF3B-A65270115D1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800" y="3016831"/>
              <a:ext cx="313640" cy="206499"/>
            </a:xfrm>
            <a:prstGeom prst="rect">
              <a:avLst/>
            </a:prstGeom>
            <a:noFill/>
            <a:effectLst/>
          </p:spPr>
        </p:pic>
        <p:pic>
          <p:nvPicPr>
            <p:cNvPr id="44" name="Picture 72" descr="O:\Library\Flags &amp; Seals\Wavyflags-PNG\Peru.png">
              <a:extLst>
                <a:ext uri="{FF2B5EF4-FFF2-40B4-BE49-F238E27FC236}">
                  <a16:creationId xmlns:a16="http://schemas.microsoft.com/office/drawing/2014/main" id="{6F5FA573-B633-6245-3AE0-1AB25F3A888E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74" y="1732038"/>
              <a:ext cx="287522" cy="189303"/>
            </a:xfrm>
            <a:prstGeom prst="rect">
              <a:avLst/>
            </a:prstGeom>
            <a:noFill/>
            <a:effectLst/>
          </p:spPr>
        </p:pic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480CA7AD-CAA3-ADDC-7A37-56A7A6C8D78D}"/>
                </a:ext>
              </a:extLst>
            </p:cNvPr>
            <p:cNvSpPr txBox="1"/>
            <p:nvPr/>
          </p:nvSpPr>
          <p:spPr>
            <a:xfrm>
              <a:off x="2542239" y="2541777"/>
              <a:ext cx="63430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solidFill>
                    <a:srgbClr val="17406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4Q22</a:t>
              </a:r>
              <a:endParaRPr lang="es-CO" sz="1400" b="1" dirty="0">
                <a:solidFill>
                  <a:srgbClr val="1740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8" name="Footnote">
            <a:extLst>
              <a:ext uri="{FF2B5EF4-FFF2-40B4-BE49-F238E27FC236}">
                <a16:creationId xmlns:a16="http://schemas.microsoft.com/office/drawing/2014/main" id="{74DF5CEB-8F47-44AF-98C4-7E8AE64C66B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481" y="6554037"/>
            <a:ext cx="7589520" cy="2462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0" tIns="0" rIns="0" bIns="0" numCol="1" anchor="b">
            <a:spAutoFit/>
          </a:bodyPr>
          <a:lstStyle/>
          <a:p>
            <a:pPr marL="228600" indent="-228600"/>
            <a:r>
              <a:rPr lang="en-US" sz="800" i="1" dirty="0">
                <a:solidFill>
                  <a:srgbClr val="000000"/>
                </a:solidFill>
                <a:cs typeface="Calibri" pitchFamily="34" charset="0"/>
              </a:rPr>
              <a:t>____________________</a:t>
            </a:r>
          </a:p>
          <a:p>
            <a:pPr marL="228600" indent="-228600"/>
            <a:r>
              <a:rPr lang="en-US" sz="800" i="1" dirty="0">
                <a:solidFill>
                  <a:srgbClr val="000000"/>
                </a:solidFill>
                <a:cs typeface="Calibri" pitchFamily="34" charset="0"/>
              </a:rPr>
              <a:t>(1)	</a:t>
            </a:r>
            <a:r>
              <a:rPr lang="es-CO" sz="800" i="1" dirty="0" err="1">
                <a:solidFill>
                  <a:srgbClr val="000000"/>
                </a:solidFill>
                <a:cs typeface="Calibri" pitchFamily="34" charset="0"/>
              </a:rPr>
              <a:t>Excluding</a:t>
            </a:r>
            <a:r>
              <a:rPr lang="es-CO" sz="800" i="1" dirty="0">
                <a:solidFill>
                  <a:srgbClr val="000000"/>
                </a:solidFill>
                <a:cs typeface="Calibri" pitchFamily="34" charset="0"/>
              </a:rPr>
              <a:t> </a:t>
            </a:r>
            <a:r>
              <a:rPr lang="es-CO" sz="800" i="1" dirty="0" err="1">
                <a:solidFill>
                  <a:srgbClr val="000000"/>
                </a:solidFill>
                <a:cs typeface="Calibri" pitchFamily="34" charset="0"/>
              </a:rPr>
              <a:t>construction</a:t>
            </a:r>
            <a:endParaRPr lang="es-CO" sz="800" i="1" dirty="0">
              <a:solidFill>
                <a:srgbClr val="000000"/>
              </a:solidFill>
              <a:cs typeface="Calibri" pitchFamily="34" charset="0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EEC9FB73-B2FA-D01D-D722-58B3680EC815}"/>
              </a:ext>
            </a:extLst>
          </p:cNvPr>
          <p:cNvGrpSpPr/>
          <p:nvPr/>
        </p:nvGrpSpPr>
        <p:grpSpPr>
          <a:xfrm>
            <a:off x="529765" y="3933908"/>
            <a:ext cx="4663440" cy="2709198"/>
            <a:chOff x="533451" y="4012277"/>
            <a:chExt cx="4663440" cy="2709198"/>
          </a:xfrm>
        </p:grpSpPr>
        <p:graphicFrame>
          <p:nvGraphicFramePr>
            <p:cNvPr id="50" name="Chart 14">
              <a:extLst>
                <a:ext uri="{FF2B5EF4-FFF2-40B4-BE49-F238E27FC236}">
                  <a16:creationId xmlns:a16="http://schemas.microsoft.com/office/drawing/2014/main" id="{43F5A28A-44A7-2CAF-58A4-3EFBA64C700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4491444"/>
                </p:ext>
              </p:extLst>
            </p:nvPr>
          </p:nvGraphicFramePr>
          <p:xfrm>
            <a:off x="1315707" y="4386908"/>
            <a:ext cx="3079208" cy="2334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2"/>
            </a:graphicData>
          </a:graphic>
        </p:graphicFrame>
        <p:sp>
          <p:nvSpPr>
            <p:cNvPr id="57" name="Rectangle 71">
              <a:extLst>
                <a:ext uri="{FF2B5EF4-FFF2-40B4-BE49-F238E27FC236}">
                  <a16:creationId xmlns:a16="http://schemas.microsoft.com/office/drawing/2014/main" id="{EC0F2640-F5BC-B068-0912-5645A1D24A8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>
              <a:off x="533451" y="4012277"/>
              <a:ext cx="4663440" cy="320040"/>
            </a:xfrm>
            <a:prstGeom prst="flowChartAlternateProcess">
              <a:avLst/>
            </a:prstGeom>
            <a:solidFill>
              <a:srgbClr val="241C6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b="1" dirty="0">
                  <a:solidFill>
                    <a:srgbClr val="FFFFFF"/>
                  </a:solidFill>
                  <a:cs typeface="Calibri" pitchFamily="34" charset="0"/>
                </a:rPr>
                <a:t>Assets by Country</a:t>
              </a:r>
            </a:p>
          </p:txBody>
        </p:sp>
        <p:pic>
          <p:nvPicPr>
            <p:cNvPr id="60" name="Picture 72" descr="O:\Library\Flags &amp; Seals\Wavyflags-PNG\Peru.png">
              <a:extLst>
                <a:ext uri="{FF2B5EF4-FFF2-40B4-BE49-F238E27FC236}">
                  <a16:creationId xmlns:a16="http://schemas.microsoft.com/office/drawing/2014/main" id="{1E353DCD-A25B-8635-C289-294F2A32D1D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872" y="4458093"/>
              <a:ext cx="297048" cy="195575"/>
            </a:xfrm>
            <a:prstGeom prst="rect">
              <a:avLst/>
            </a:prstGeom>
            <a:noFill/>
            <a:effectLst/>
          </p:spPr>
        </p:pic>
        <p:pic>
          <p:nvPicPr>
            <p:cNvPr id="61" name="Picture 66" descr="O:\Library\Flags &amp; Seals\Wavyflags-PNG\Brazil.png">
              <a:extLst>
                <a:ext uri="{FF2B5EF4-FFF2-40B4-BE49-F238E27FC236}">
                  <a16:creationId xmlns:a16="http://schemas.microsoft.com/office/drawing/2014/main" id="{26F27A57-4FB7-5840-85D8-F51F08249BA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352" y="5719291"/>
              <a:ext cx="340443" cy="224146"/>
            </a:xfrm>
            <a:prstGeom prst="rect">
              <a:avLst/>
            </a:prstGeom>
            <a:noFill/>
            <a:effectLst/>
          </p:spPr>
        </p:pic>
        <p:pic>
          <p:nvPicPr>
            <p:cNvPr id="62" name="Picture 68" descr="O:\Library\Flags &amp; Seals\Wavyflags-PNG\Colombia.png">
              <a:extLst>
                <a:ext uri="{FF2B5EF4-FFF2-40B4-BE49-F238E27FC236}">
                  <a16:creationId xmlns:a16="http://schemas.microsoft.com/office/drawing/2014/main" id="{B97285B6-E6B9-B6E4-19F2-377111DE5E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807" y="4602169"/>
              <a:ext cx="276062" cy="181757"/>
            </a:xfrm>
            <a:prstGeom prst="rect">
              <a:avLst/>
            </a:prstGeom>
            <a:noFill/>
            <a:effectLst/>
          </p:spPr>
        </p:pic>
        <p:pic>
          <p:nvPicPr>
            <p:cNvPr id="68" name="Picture 67" descr="O:\Library\Flags &amp; Seals\Wavyflags-PNG\Chile.png">
              <a:extLst>
                <a:ext uri="{FF2B5EF4-FFF2-40B4-BE49-F238E27FC236}">
                  <a16:creationId xmlns:a16="http://schemas.microsoft.com/office/drawing/2014/main" id="{696A23BD-B675-4926-8583-394BEA451783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490" y="5564749"/>
              <a:ext cx="313640" cy="206499"/>
            </a:xfrm>
            <a:prstGeom prst="rect">
              <a:avLst/>
            </a:prstGeom>
            <a:noFill/>
            <a:effectLst/>
          </p:spPr>
        </p:pic>
      </p:grp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911132C7-D235-F72D-1998-293473F24635}"/>
              </a:ext>
            </a:extLst>
          </p:cNvPr>
          <p:cNvGrpSpPr/>
          <p:nvPr/>
        </p:nvGrpSpPr>
        <p:grpSpPr>
          <a:xfrm>
            <a:off x="6601532" y="1208189"/>
            <a:ext cx="4663440" cy="2586688"/>
            <a:chOff x="6348511" y="1124783"/>
            <a:chExt cx="4663440" cy="2586688"/>
          </a:xfrm>
        </p:grpSpPr>
        <p:graphicFrame>
          <p:nvGraphicFramePr>
            <p:cNvPr id="110" name="Chart 14">
              <a:extLst>
                <a:ext uri="{FF2B5EF4-FFF2-40B4-BE49-F238E27FC236}">
                  <a16:creationId xmlns:a16="http://schemas.microsoft.com/office/drawing/2014/main" id="{961A58C0-5C37-A637-E98F-B3E5689DE92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94323752"/>
                </p:ext>
              </p:extLst>
            </p:nvPr>
          </p:nvGraphicFramePr>
          <p:xfrm>
            <a:off x="6701828" y="1406748"/>
            <a:ext cx="4203581" cy="23047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5"/>
            </a:graphicData>
          </a:graphic>
        </p:graphicFrame>
        <p:sp>
          <p:nvSpPr>
            <p:cNvPr id="111" name="Rectangle 69">
              <a:extLst>
                <a:ext uri="{FF2B5EF4-FFF2-40B4-BE49-F238E27FC236}">
                  <a16:creationId xmlns:a16="http://schemas.microsoft.com/office/drawing/2014/main" id="{902ED506-ED2B-1768-21A7-927B70A8982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>
              <a:off x="6348511" y="1131447"/>
              <a:ext cx="4663440" cy="320040"/>
            </a:xfrm>
            <a:prstGeom prst="flowChartAlternateProcess">
              <a:avLst/>
            </a:prstGeom>
            <a:solidFill>
              <a:srgbClr val="241C6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GB" b="1" baseline="30000" dirty="0">
                <a:solidFill>
                  <a:srgbClr val="FFFFFF"/>
                </a:solidFill>
                <a:cs typeface="Calibri" pitchFamily="34" charset="0"/>
              </a:endParaRPr>
            </a:p>
          </p:txBody>
        </p:sp>
        <p:sp>
          <p:nvSpPr>
            <p:cNvPr id="112" name="Freeform 15">
              <a:extLst>
                <a:ext uri="{FF2B5EF4-FFF2-40B4-BE49-F238E27FC236}">
                  <a16:creationId xmlns:a16="http://schemas.microsoft.com/office/drawing/2014/main" id="{C5D9E2F0-A5B6-DB7A-6D52-58EA44C779DD}"/>
                </a:ext>
              </a:extLst>
            </p:cNvPr>
            <p:cNvSpPr>
              <a:spLocks noChangeAspect="1"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7424256" y="1985446"/>
              <a:ext cx="243371" cy="250307"/>
            </a:xfrm>
            <a:custGeom>
              <a:avLst/>
              <a:gdLst>
                <a:gd name="T0" fmla="*/ 295 w 403"/>
                <a:gd name="T1" fmla="*/ 0 h 404"/>
                <a:gd name="T2" fmla="*/ 107 w 403"/>
                <a:gd name="T3" fmla="*/ 0 h 404"/>
                <a:gd name="T4" fmla="*/ 0 w 403"/>
                <a:gd name="T5" fmla="*/ 404 h 404"/>
                <a:gd name="T6" fmla="*/ 403 w 403"/>
                <a:gd name="T7" fmla="*/ 404 h 404"/>
                <a:gd name="T8" fmla="*/ 295 w 403"/>
                <a:gd name="T9" fmla="*/ 0 h 404"/>
                <a:gd name="T10" fmla="*/ 215 w 403"/>
                <a:gd name="T11" fmla="*/ 390 h 404"/>
                <a:gd name="T12" fmla="*/ 188 w 403"/>
                <a:gd name="T13" fmla="*/ 390 h 404"/>
                <a:gd name="T14" fmla="*/ 188 w 403"/>
                <a:gd name="T15" fmla="*/ 336 h 404"/>
                <a:gd name="T16" fmla="*/ 215 w 403"/>
                <a:gd name="T17" fmla="*/ 336 h 404"/>
                <a:gd name="T18" fmla="*/ 215 w 403"/>
                <a:gd name="T19" fmla="*/ 390 h 404"/>
                <a:gd name="T20" fmla="*/ 215 w 403"/>
                <a:gd name="T21" fmla="*/ 283 h 404"/>
                <a:gd name="T22" fmla="*/ 188 w 403"/>
                <a:gd name="T23" fmla="*/ 283 h 404"/>
                <a:gd name="T24" fmla="*/ 188 w 403"/>
                <a:gd name="T25" fmla="*/ 229 h 404"/>
                <a:gd name="T26" fmla="*/ 215 w 403"/>
                <a:gd name="T27" fmla="*/ 229 h 404"/>
                <a:gd name="T28" fmla="*/ 215 w 403"/>
                <a:gd name="T29" fmla="*/ 283 h 404"/>
                <a:gd name="T30" fmla="*/ 215 w 403"/>
                <a:gd name="T31" fmla="*/ 175 h 404"/>
                <a:gd name="T32" fmla="*/ 188 w 403"/>
                <a:gd name="T33" fmla="*/ 175 h 404"/>
                <a:gd name="T34" fmla="*/ 188 w 403"/>
                <a:gd name="T35" fmla="*/ 121 h 404"/>
                <a:gd name="T36" fmla="*/ 215 w 403"/>
                <a:gd name="T37" fmla="*/ 121 h 404"/>
                <a:gd name="T38" fmla="*/ 215 w 403"/>
                <a:gd name="T39" fmla="*/ 175 h 404"/>
                <a:gd name="T40" fmla="*/ 215 w 403"/>
                <a:gd name="T41" fmla="*/ 67 h 404"/>
                <a:gd name="T42" fmla="*/ 188 w 403"/>
                <a:gd name="T43" fmla="*/ 67 h 404"/>
                <a:gd name="T44" fmla="*/ 188 w 403"/>
                <a:gd name="T45" fmla="*/ 13 h 404"/>
                <a:gd name="T46" fmla="*/ 215 w 403"/>
                <a:gd name="T47" fmla="*/ 13 h 404"/>
                <a:gd name="T48" fmla="*/ 215 w 403"/>
                <a:gd name="T49" fmla="*/ 67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3" h="404">
                  <a:moveTo>
                    <a:pt x="295" y="0"/>
                  </a:moveTo>
                  <a:lnTo>
                    <a:pt x="107" y="0"/>
                  </a:lnTo>
                  <a:lnTo>
                    <a:pt x="0" y="404"/>
                  </a:lnTo>
                  <a:lnTo>
                    <a:pt x="403" y="404"/>
                  </a:lnTo>
                  <a:lnTo>
                    <a:pt x="295" y="0"/>
                  </a:lnTo>
                  <a:close/>
                  <a:moveTo>
                    <a:pt x="215" y="390"/>
                  </a:moveTo>
                  <a:lnTo>
                    <a:pt x="188" y="390"/>
                  </a:lnTo>
                  <a:lnTo>
                    <a:pt x="188" y="336"/>
                  </a:lnTo>
                  <a:lnTo>
                    <a:pt x="215" y="336"/>
                  </a:lnTo>
                  <a:lnTo>
                    <a:pt x="215" y="390"/>
                  </a:lnTo>
                  <a:close/>
                  <a:moveTo>
                    <a:pt x="215" y="283"/>
                  </a:moveTo>
                  <a:lnTo>
                    <a:pt x="188" y="283"/>
                  </a:lnTo>
                  <a:lnTo>
                    <a:pt x="188" y="229"/>
                  </a:lnTo>
                  <a:lnTo>
                    <a:pt x="215" y="229"/>
                  </a:lnTo>
                  <a:lnTo>
                    <a:pt x="215" y="283"/>
                  </a:lnTo>
                  <a:close/>
                  <a:moveTo>
                    <a:pt x="215" y="175"/>
                  </a:moveTo>
                  <a:lnTo>
                    <a:pt x="188" y="175"/>
                  </a:lnTo>
                  <a:lnTo>
                    <a:pt x="188" y="121"/>
                  </a:lnTo>
                  <a:lnTo>
                    <a:pt x="215" y="121"/>
                  </a:lnTo>
                  <a:lnTo>
                    <a:pt x="215" y="175"/>
                  </a:lnTo>
                  <a:close/>
                  <a:moveTo>
                    <a:pt x="215" y="67"/>
                  </a:moveTo>
                  <a:lnTo>
                    <a:pt x="188" y="67"/>
                  </a:lnTo>
                  <a:lnTo>
                    <a:pt x="188" y="13"/>
                  </a:lnTo>
                  <a:lnTo>
                    <a:pt x="215" y="13"/>
                  </a:lnTo>
                  <a:lnTo>
                    <a:pt x="215" y="67"/>
                  </a:lnTo>
                  <a:close/>
                </a:path>
              </a:pathLst>
            </a:custGeom>
            <a:solidFill>
              <a:srgbClr val="241C6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000" dirty="0">
                <a:solidFill>
                  <a:srgbClr val="000000"/>
                </a:solidFill>
              </a:endParaRPr>
            </a:p>
          </p:txBody>
        </p:sp>
        <p:grpSp>
          <p:nvGrpSpPr>
            <p:cNvPr id="113" name="Group 130">
              <a:extLst>
                <a:ext uri="{FF2B5EF4-FFF2-40B4-BE49-F238E27FC236}">
                  <a16:creationId xmlns:a16="http://schemas.microsoft.com/office/drawing/2014/main" id="{08673844-68A3-F551-0524-3D364ACE91C1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9048906" y="1600717"/>
              <a:ext cx="197465" cy="240589"/>
              <a:chOff x="-1428751" y="4829175"/>
              <a:chExt cx="661988" cy="663575"/>
            </a:xfrm>
            <a:solidFill>
              <a:schemeClr val="accent1"/>
            </a:solidFill>
          </p:grpSpPr>
          <p:sp>
            <p:nvSpPr>
              <p:cNvPr id="123" name="Freeform 131">
                <a:extLst>
                  <a:ext uri="{FF2B5EF4-FFF2-40B4-BE49-F238E27FC236}">
                    <a16:creationId xmlns:a16="http://schemas.microsoft.com/office/drawing/2014/main" id="{9E4EDACF-CE38-ABDA-4C36-0F43E7B08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30326" y="4913313"/>
                <a:ext cx="114300" cy="331787"/>
              </a:xfrm>
              <a:custGeom>
                <a:avLst/>
                <a:gdLst>
                  <a:gd name="T0" fmla="*/ 0 w 125"/>
                  <a:gd name="T1" fmla="*/ 183 h 363"/>
                  <a:gd name="T2" fmla="*/ 95 w 125"/>
                  <a:gd name="T3" fmla="*/ 363 h 363"/>
                  <a:gd name="T4" fmla="*/ 122 w 125"/>
                  <a:gd name="T5" fmla="*/ 319 h 363"/>
                  <a:gd name="T6" fmla="*/ 53 w 125"/>
                  <a:gd name="T7" fmla="*/ 181 h 363"/>
                  <a:gd name="T8" fmla="*/ 125 w 125"/>
                  <a:gd name="T9" fmla="*/ 41 h 363"/>
                  <a:gd name="T10" fmla="*/ 100 w 125"/>
                  <a:gd name="T11" fmla="*/ 0 h 363"/>
                  <a:gd name="T12" fmla="*/ 0 w 125"/>
                  <a:gd name="T13" fmla="*/ 18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363">
                    <a:moveTo>
                      <a:pt x="0" y="183"/>
                    </a:moveTo>
                    <a:cubicBezTo>
                      <a:pt x="0" y="256"/>
                      <a:pt x="37" y="321"/>
                      <a:pt x="95" y="363"/>
                    </a:cubicBezTo>
                    <a:cubicBezTo>
                      <a:pt x="122" y="319"/>
                      <a:pt x="122" y="319"/>
                      <a:pt x="122" y="319"/>
                    </a:cubicBezTo>
                    <a:cubicBezTo>
                      <a:pt x="80" y="286"/>
                      <a:pt x="53" y="236"/>
                      <a:pt x="53" y="181"/>
                    </a:cubicBezTo>
                    <a:cubicBezTo>
                      <a:pt x="53" y="125"/>
                      <a:pt x="81" y="75"/>
                      <a:pt x="125" y="4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39" y="42"/>
                      <a:pt x="0" y="108"/>
                      <a:pt x="0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132">
                <a:extLst>
                  <a:ext uri="{FF2B5EF4-FFF2-40B4-BE49-F238E27FC236}">
                    <a16:creationId xmlns:a16="http://schemas.microsoft.com/office/drawing/2014/main" id="{6D515894-17A8-EA73-FE48-0BF574CF2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2663" y="4916488"/>
                <a:ext cx="109538" cy="325437"/>
              </a:xfrm>
              <a:custGeom>
                <a:avLst/>
                <a:gdLst>
                  <a:gd name="T0" fmla="*/ 70 w 120"/>
                  <a:gd name="T1" fmla="*/ 177 h 355"/>
                  <a:gd name="T2" fmla="*/ 1 w 120"/>
                  <a:gd name="T3" fmla="*/ 315 h 355"/>
                  <a:gd name="T4" fmla="*/ 30 w 120"/>
                  <a:gd name="T5" fmla="*/ 355 h 355"/>
                  <a:gd name="T6" fmla="*/ 120 w 120"/>
                  <a:gd name="T7" fmla="*/ 179 h 355"/>
                  <a:gd name="T8" fmla="*/ 26 w 120"/>
                  <a:gd name="T9" fmla="*/ 0 h 355"/>
                  <a:gd name="T10" fmla="*/ 0 w 120"/>
                  <a:gd name="T11" fmla="*/ 38 h 355"/>
                  <a:gd name="T12" fmla="*/ 70 w 120"/>
                  <a:gd name="T13" fmla="*/ 17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355">
                    <a:moveTo>
                      <a:pt x="70" y="177"/>
                    </a:moveTo>
                    <a:cubicBezTo>
                      <a:pt x="70" y="232"/>
                      <a:pt x="44" y="282"/>
                      <a:pt x="1" y="315"/>
                    </a:cubicBezTo>
                    <a:cubicBezTo>
                      <a:pt x="30" y="355"/>
                      <a:pt x="30" y="355"/>
                      <a:pt x="30" y="355"/>
                    </a:cubicBezTo>
                    <a:cubicBezTo>
                      <a:pt x="85" y="313"/>
                      <a:pt x="120" y="250"/>
                      <a:pt x="120" y="179"/>
                    </a:cubicBezTo>
                    <a:cubicBezTo>
                      <a:pt x="120" y="107"/>
                      <a:pt x="83" y="42"/>
                      <a:pt x="26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3" y="71"/>
                      <a:pt x="70" y="121"/>
                      <a:pt x="70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33">
                <a:extLst>
                  <a:ext uri="{FF2B5EF4-FFF2-40B4-BE49-F238E27FC236}">
                    <a16:creationId xmlns:a16="http://schemas.microsoft.com/office/drawing/2014/main" id="{D42A75C4-EFAD-364E-C1BE-C5D0AEE23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28751" y="4829175"/>
                <a:ext cx="163513" cy="493712"/>
              </a:xfrm>
              <a:custGeom>
                <a:avLst/>
                <a:gdLst>
                  <a:gd name="T0" fmla="*/ 177 w 179"/>
                  <a:gd name="T1" fmla="*/ 496 h 540"/>
                  <a:gd name="T2" fmla="*/ 55 w 179"/>
                  <a:gd name="T3" fmla="*/ 271 h 540"/>
                  <a:gd name="T4" fmla="*/ 179 w 179"/>
                  <a:gd name="T5" fmla="*/ 45 h 540"/>
                  <a:gd name="T6" fmla="*/ 152 w 179"/>
                  <a:gd name="T7" fmla="*/ 0 h 540"/>
                  <a:gd name="T8" fmla="*/ 0 w 179"/>
                  <a:gd name="T9" fmla="*/ 271 h 540"/>
                  <a:gd name="T10" fmla="*/ 150 w 179"/>
                  <a:gd name="T11" fmla="*/ 540 h 540"/>
                  <a:gd name="T12" fmla="*/ 177 w 179"/>
                  <a:gd name="T13" fmla="*/ 496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540">
                    <a:moveTo>
                      <a:pt x="177" y="496"/>
                    </a:moveTo>
                    <a:cubicBezTo>
                      <a:pt x="103" y="444"/>
                      <a:pt x="55" y="363"/>
                      <a:pt x="55" y="271"/>
                    </a:cubicBezTo>
                    <a:cubicBezTo>
                      <a:pt x="55" y="178"/>
                      <a:pt x="104" y="96"/>
                      <a:pt x="179" y="4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60" y="61"/>
                      <a:pt x="0" y="159"/>
                      <a:pt x="0" y="271"/>
                    </a:cubicBezTo>
                    <a:cubicBezTo>
                      <a:pt x="0" y="382"/>
                      <a:pt x="59" y="480"/>
                      <a:pt x="150" y="540"/>
                    </a:cubicBezTo>
                    <a:lnTo>
                      <a:pt x="177" y="4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Freeform 134">
                <a:extLst>
                  <a:ext uri="{FF2B5EF4-FFF2-40B4-BE49-F238E27FC236}">
                    <a16:creationId xmlns:a16="http://schemas.microsoft.com/office/drawing/2014/main" id="{75078BD8-64A0-907B-B5FA-6D533621B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28688" y="4832350"/>
                <a:ext cx="161925" cy="488950"/>
              </a:xfrm>
              <a:custGeom>
                <a:avLst/>
                <a:gdLst>
                  <a:gd name="T0" fmla="*/ 30 w 177"/>
                  <a:gd name="T1" fmla="*/ 0 h 534"/>
                  <a:gd name="T2" fmla="*/ 0 w 177"/>
                  <a:gd name="T3" fmla="*/ 43 h 534"/>
                  <a:gd name="T4" fmla="*/ 121 w 177"/>
                  <a:gd name="T5" fmla="*/ 267 h 534"/>
                  <a:gd name="T6" fmla="*/ 0 w 177"/>
                  <a:gd name="T7" fmla="*/ 491 h 534"/>
                  <a:gd name="T8" fmla="*/ 31 w 177"/>
                  <a:gd name="T9" fmla="*/ 534 h 534"/>
                  <a:gd name="T10" fmla="*/ 177 w 177"/>
                  <a:gd name="T11" fmla="*/ 267 h 534"/>
                  <a:gd name="T12" fmla="*/ 30 w 177"/>
                  <a:gd name="T13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534">
                    <a:moveTo>
                      <a:pt x="30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74" y="95"/>
                      <a:pt x="121" y="176"/>
                      <a:pt x="121" y="267"/>
                    </a:cubicBezTo>
                    <a:cubicBezTo>
                      <a:pt x="121" y="358"/>
                      <a:pt x="74" y="439"/>
                      <a:pt x="0" y="491"/>
                    </a:cubicBezTo>
                    <a:cubicBezTo>
                      <a:pt x="31" y="534"/>
                      <a:pt x="31" y="534"/>
                      <a:pt x="31" y="534"/>
                    </a:cubicBezTo>
                    <a:cubicBezTo>
                      <a:pt x="119" y="473"/>
                      <a:pt x="177" y="376"/>
                      <a:pt x="177" y="267"/>
                    </a:cubicBezTo>
                    <a:cubicBezTo>
                      <a:pt x="177" y="158"/>
                      <a:pt x="119" y="6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35">
                <a:extLst>
                  <a:ext uri="{FF2B5EF4-FFF2-40B4-BE49-F238E27FC236}">
                    <a16:creationId xmlns:a16="http://schemas.microsoft.com/office/drawing/2014/main" id="{98EEE348-89E2-B6B5-A54B-FC3FFEDDAE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41426" y="5051425"/>
                <a:ext cx="284163" cy="441325"/>
              </a:xfrm>
              <a:custGeom>
                <a:avLst/>
                <a:gdLst>
                  <a:gd name="T0" fmla="*/ 24 w 179"/>
                  <a:gd name="T1" fmla="*/ 278 h 278"/>
                  <a:gd name="T2" fmla="*/ 44 w 179"/>
                  <a:gd name="T3" fmla="*/ 214 h 278"/>
                  <a:gd name="T4" fmla="*/ 72 w 179"/>
                  <a:gd name="T5" fmla="*/ 278 h 278"/>
                  <a:gd name="T6" fmla="*/ 100 w 179"/>
                  <a:gd name="T7" fmla="*/ 278 h 278"/>
                  <a:gd name="T8" fmla="*/ 134 w 179"/>
                  <a:gd name="T9" fmla="*/ 212 h 278"/>
                  <a:gd name="T10" fmla="*/ 156 w 179"/>
                  <a:gd name="T11" fmla="*/ 278 h 278"/>
                  <a:gd name="T12" fmla="*/ 173 w 179"/>
                  <a:gd name="T13" fmla="*/ 278 h 278"/>
                  <a:gd name="T14" fmla="*/ 179 w 179"/>
                  <a:gd name="T15" fmla="*/ 276 h 278"/>
                  <a:gd name="T16" fmla="*/ 87 w 179"/>
                  <a:gd name="T17" fmla="*/ 0 h 278"/>
                  <a:gd name="T18" fmla="*/ 0 w 179"/>
                  <a:gd name="T19" fmla="*/ 276 h 278"/>
                  <a:gd name="T20" fmla="*/ 6 w 179"/>
                  <a:gd name="T21" fmla="*/ 278 h 278"/>
                  <a:gd name="T22" fmla="*/ 24 w 179"/>
                  <a:gd name="T23" fmla="*/ 278 h 278"/>
                  <a:gd name="T24" fmla="*/ 88 w 179"/>
                  <a:gd name="T25" fmla="*/ 74 h 278"/>
                  <a:gd name="T26" fmla="*/ 123 w 179"/>
                  <a:gd name="T27" fmla="*/ 182 h 278"/>
                  <a:gd name="T28" fmla="*/ 87 w 179"/>
                  <a:gd name="T29" fmla="*/ 254 h 278"/>
                  <a:gd name="T30" fmla="*/ 54 w 179"/>
                  <a:gd name="T31" fmla="*/ 180 h 278"/>
                  <a:gd name="T32" fmla="*/ 88 w 179"/>
                  <a:gd name="T33" fmla="*/ 7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9" h="278">
                    <a:moveTo>
                      <a:pt x="24" y="278"/>
                    </a:moveTo>
                    <a:lnTo>
                      <a:pt x="44" y="214"/>
                    </a:lnTo>
                    <a:lnTo>
                      <a:pt x="72" y="278"/>
                    </a:lnTo>
                    <a:lnTo>
                      <a:pt x="100" y="278"/>
                    </a:lnTo>
                    <a:lnTo>
                      <a:pt x="134" y="212"/>
                    </a:lnTo>
                    <a:lnTo>
                      <a:pt x="156" y="278"/>
                    </a:lnTo>
                    <a:lnTo>
                      <a:pt x="173" y="278"/>
                    </a:lnTo>
                    <a:lnTo>
                      <a:pt x="179" y="276"/>
                    </a:lnTo>
                    <a:lnTo>
                      <a:pt x="87" y="0"/>
                    </a:lnTo>
                    <a:lnTo>
                      <a:pt x="0" y="276"/>
                    </a:lnTo>
                    <a:lnTo>
                      <a:pt x="6" y="278"/>
                    </a:lnTo>
                    <a:lnTo>
                      <a:pt x="24" y="278"/>
                    </a:lnTo>
                    <a:close/>
                    <a:moveTo>
                      <a:pt x="88" y="74"/>
                    </a:moveTo>
                    <a:lnTo>
                      <a:pt x="123" y="182"/>
                    </a:lnTo>
                    <a:lnTo>
                      <a:pt x="87" y="254"/>
                    </a:lnTo>
                    <a:lnTo>
                      <a:pt x="54" y="180"/>
                    </a:lnTo>
                    <a:lnTo>
                      <a:pt x="88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Oval 10">
                <a:extLst>
                  <a:ext uri="{FF2B5EF4-FFF2-40B4-BE49-F238E27FC236}">
                    <a16:creationId xmlns:a16="http://schemas.microsoft.com/office/drawing/2014/main" id="{98A1D352-94ED-05E0-0438-0E4F96EAA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87451" y="4989513"/>
                <a:ext cx="176213" cy="1778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Oval 11">
                <a:extLst>
                  <a:ext uri="{FF2B5EF4-FFF2-40B4-BE49-F238E27FC236}">
                    <a16:creationId xmlns:a16="http://schemas.microsoft.com/office/drawing/2014/main" id="{5C817E61-64BC-64B9-2827-65A589295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46176" y="5030788"/>
                <a:ext cx="93663" cy="9366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4" name="Group 138">
              <a:extLst>
                <a:ext uri="{FF2B5EF4-FFF2-40B4-BE49-F238E27FC236}">
                  <a16:creationId xmlns:a16="http://schemas.microsoft.com/office/drawing/2014/main" id="{C8809817-5190-BA7B-0EA9-2E5E16DF9E8E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10119758" y="3155396"/>
              <a:ext cx="206497" cy="277364"/>
              <a:chOff x="882650" y="5672138"/>
              <a:chExt cx="268288" cy="360362"/>
            </a:xfrm>
            <a:solidFill>
              <a:schemeClr val="accent4"/>
            </a:solidFill>
          </p:grpSpPr>
          <p:sp>
            <p:nvSpPr>
              <p:cNvPr id="117" name="Freeform 5">
                <a:extLst>
                  <a:ext uri="{FF2B5EF4-FFF2-40B4-BE49-F238E27FC236}">
                    <a16:creationId xmlns:a16="http://schemas.microsoft.com/office/drawing/2014/main" id="{D2451559-0C63-A5A3-8D18-92F97FD6B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813" y="5672138"/>
                <a:ext cx="211138" cy="360362"/>
              </a:xfrm>
              <a:custGeom>
                <a:avLst/>
                <a:gdLst>
                  <a:gd name="T0" fmla="*/ 2 w 64"/>
                  <a:gd name="T1" fmla="*/ 110 h 110"/>
                  <a:gd name="T2" fmla="*/ 2 w 64"/>
                  <a:gd name="T3" fmla="*/ 110 h 110"/>
                  <a:gd name="T4" fmla="*/ 0 w 64"/>
                  <a:gd name="T5" fmla="*/ 107 h 110"/>
                  <a:gd name="T6" fmla="*/ 25 w 64"/>
                  <a:gd name="T7" fmla="*/ 2 h 110"/>
                  <a:gd name="T8" fmla="*/ 27 w 64"/>
                  <a:gd name="T9" fmla="*/ 0 h 110"/>
                  <a:gd name="T10" fmla="*/ 37 w 64"/>
                  <a:gd name="T11" fmla="*/ 0 h 110"/>
                  <a:gd name="T12" fmla="*/ 39 w 64"/>
                  <a:gd name="T13" fmla="*/ 2 h 110"/>
                  <a:gd name="T14" fmla="*/ 64 w 64"/>
                  <a:gd name="T15" fmla="*/ 107 h 110"/>
                  <a:gd name="T16" fmla="*/ 63 w 64"/>
                  <a:gd name="T17" fmla="*/ 109 h 110"/>
                  <a:gd name="T18" fmla="*/ 60 w 64"/>
                  <a:gd name="T19" fmla="*/ 108 h 110"/>
                  <a:gd name="T20" fmla="*/ 35 w 64"/>
                  <a:gd name="T21" fmla="*/ 4 h 110"/>
                  <a:gd name="T22" fmla="*/ 28 w 64"/>
                  <a:gd name="T23" fmla="*/ 4 h 110"/>
                  <a:gd name="T24" fmla="*/ 4 w 64"/>
                  <a:gd name="T25" fmla="*/ 108 h 110"/>
                  <a:gd name="T26" fmla="*/ 2 w 64"/>
                  <a:gd name="T2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10">
                    <a:moveTo>
                      <a:pt x="2" y="110"/>
                    </a:move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10"/>
                      <a:pt x="0" y="108"/>
                      <a:pt x="0" y="107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0"/>
                      <a:pt x="2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8" y="0"/>
                      <a:pt x="39" y="1"/>
                      <a:pt x="39" y="2"/>
                    </a:cubicBezTo>
                    <a:cubicBezTo>
                      <a:pt x="64" y="107"/>
                      <a:pt x="64" y="107"/>
                      <a:pt x="64" y="107"/>
                    </a:cubicBezTo>
                    <a:cubicBezTo>
                      <a:pt x="64" y="108"/>
                      <a:pt x="64" y="109"/>
                      <a:pt x="63" y="109"/>
                    </a:cubicBezTo>
                    <a:cubicBezTo>
                      <a:pt x="62" y="109"/>
                      <a:pt x="60" y="109"/>
                      <a:pt x="60" y="108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9"/>
                      <a:pt x="3" y="110"/>
                      <a:pt x="2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6">
                <a:extLst>
                  <a:ext uri="{FF2B5EF4-FFF2-40B4-BE49-F238E27FC236}">
                    <a16:creationId xmlns:a16="http://schemas.microsoft.com/office/drawing/2014/main" id="{80A7C9B8-5811-A821-B04C-40EF330B75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2338" y="5740400"/>
                <a:ext cx="192088" cy="261937"/>
              </a:xfrm>
              <a:custGeom>
                <a:avLst/>
                <a:gdLst>
                  <a:gd name="T0" fmla="*/ 56 w 58"/>
                  <a:gd name="T1" fmla="*/ 80 h 80"/>
                  <a:gd name="T2" fmla="*/ 2 w 58"/>
                  <a:gd name="T3" fmla="*/ 80 h 80"/>
                  <a:gd name="T4" fmla="*/ 0 w 58"/>
                  <a:gd name="T5" fmla="*/ 79 h 80"/>
                  <a:gd name="T6" fmla="*/ 1 w 58"/>
                  <a:gd name="T7" fmla="*/ 76 h 80"/>
                  <a:gd name="T8" fmla="*/ 25 w 58"/>
                  <a:gd name="T9" fmla="*/ 50 h 80"/>
                  <a:gd name="T10" fmla="*/ 11 w 58"/>
                  <a:gd name="T11" fmla="*/ 35 h 80"/>
                  <a:gd name="T12" fmla="*/ 11 w 58"/>
                  <a:gd name="T13" fmla="*/ 32 h 80"/>
                  <a:gd name="T14" fmla="*/ 27 w 58"/>
                  <a:gd name="T15" fmla="*/ 14 h 80"/>
                  <a:gd name="T16" fmla="*/ 18 w 58"/>
                  <a:gd name="T17" fmla="*/ 3 h 80"/>
                  <a:gd name="T18" fmla="*/ 18 w 58"/>
                  <a:gd name="T19" fmla="*/ 1 h 80"/>
                  <a:gd name="T20" fmla="*/ 21 w 58"/>
                  <a:gd name="T21" fmla="*/ 1 h 80"/>
                  <a:gd name="T22" fmla="*/ 30 w 58"/>
                  <a:gd name="T23" fmla="*/ 11 h 80"/>
                  <a:gd name="T24" fmla="*/ 38 w 58"/>
                  <a:gd name="T25" fmla="*/ 2 h 80"/>
                  <a:gd name="T26" fmla="*/ 41 w 58"/>
                  <a:gd name="T27" fmla="*/ 2 h 80"/>
                  <a:gd name="T28" fmla="*/ 41 w 58"/>
                  <a:gd name="T29" fmla="*/ 5 h 80"/>
                  <a:gd name="T30" fmla="*/ 33 w 58"/>
                  <a:gd name="T31" fmla="*/ 14 h 80"/>
                  <a:gd name="T32" fmla="*/ 47 w 58"/>
                  <a:gd name="T33" fmla="*/ 30 h 80"/>
                  <a:gd name="T34" fmla="*/ 47 w 58"/>
                  <a:gd name="T35" fmla="*/ 32 h 80"/>
                  <a:gd name="T36" fmla="*/ 31 w 58"/>
                  <a:gd name="T37" fmla="*/ 50 h 80"/>
                  <a:gd name="T38" fmla="*/ 58 w 58"/>
                  <a:gd name="T39" fmla="*/ 76 h 80"/>
                  <a:gd name="T40" fmla="*/ 58 w 58"/>
                  <a:gd name="T41" fmla="*/ 79 h 80"/>
                  <a:gd name="T42" fmla="*/ 56 w 58"/>
                  <a:gd name="T43" fmla="*/ 80 h 80"/>
                  <a:gd name="T44" fmla="*/ 7 w 58"/>
                  <a:gd name="T45" fmla="*/ 76 h 80"/>
                  <a:gd name="T46" fmla="*/ 51 w 58"/>
                  <a:gd name="T47" fmla="*/ 76 h 80"/>
                  <a:gd name="T48" fmla="*/ 28 w 58"/>
                  <a:gd name="T49" fmla="*/ 53 h 80"/>
                  <a:gd name="T50" fmla="*/ 7 w 58"/>
                  <a:gd name="T51" fmla="*/ 76 h 80"/>
                  <a:gd name="T52" fmla="*/ 15 w 58"/>
                  <a:gd name="T53" fmla="*/ 34 h 80"/>
                  <a:gd name="T54" fmla="*/ 28 w 58"/>
                  <a:gd name="T55" fmla="*/ 47 h 80"/>
                  <a:gd name="T56" fmla="*/ 43 w 58"/>
                  <a:gd name="T57" fmla="*/ 31 h 80"/>
                  <a:gd name="T58" fmla="*/ 30 w 58"/>
                  <a:gd name="T59" fmla="*/ 17 h 80"/>
                  <a:gd name="T60" fmla="*/ 15 w 58"/>
                  <a:gd name="T61" fmla="*/ 3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8" h="80">
                    <a:moveTo>
                      <a:pt x="56" y="80"/>
                    </a:moveTo>
                    <a:cubicBezTo>
                      <a:pt x="2" y="80"/>
                      <a:pt x="2" y="80"/>
                      <a:pt x="2" y="80"/>
                    </a:cubicBezTo>
                    <a:cubicBezTo>
                      <a:pt x="1" y="80"/>
                      <a:pt x="1" y="79"/>
                      <a:pt x="0" y="79"/>
                    </a:cubicBezTo>
                    <a:cubicBezTo>
                      <a:pt x="0" y="78"/>
                      <a:pt x="0" y="77"/>
                      <a:pt x="1" y="76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4"/>
                      <a:pt x="10" y="33"/>
                      <a:pt x="11" y="32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7" y="1"/>
                      <a:pt x="18" y="1"/>
                    </a:cubicBezTo>
                    <a:cubicBezTo>
                      <a:pt x="19" y="0"/>
                      <a:pt x="20" y="0"/>
                      <a:pt x="21" y="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9" y="1"/>
                      <a:pt x="40" y="1"/>
                      <a:pt x="41" y="2"/>
                    </a:cubicBezTo>
                    <a:cubicBezTo>
                      <a:pt x="42" y="3"/>
                      <a:pt x="42" y="4"/>
                      <a:pt x="41" y="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8" y="30"/>
                      <a:pt x="48" y="31"/>
                      <a:pt x="47" y="32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58" y="76"/>
                      <a:pt x="58" y="76"/>
                      <a:pt x="58" y="76"/>
                    </a:cubicBezTo>
                    <a:cubicBezTo>
                      <a:pt x="58" y="77"/>
                      <a:pt x="58" y="78"/>
                      <a:pt x="58" y="79"/>
                    </a:cubicBezTo>
                    <a:cubicBezTo>
                      <a:pt x="58" y="79"/>
                      <a:pt x="57" y="80"/>
                      <a:pt x="56" y="80"/>
                    </a:cubicBezTo>
                    <a:close/>
                    <a:moveTo>
                      <a:pt x="7" y="76"/>
                    </a:moveTo>
                    <a:cubicBezTo>
                      <a:pt x="51" y="76"/>
                      <a:pt x="51" y="76"/>
                      <a:pt x="51" y="76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7" y="76"/>
                    </a:lnTo>
                    <a:close/>
                    <a:moveTo>
                      <a:pt x="15" y="34"/>
                    </a:moveTo>
                    <a:cubicBezTo>
                      <a:pt x="28" y="47"/>
                      <a:pt x="28" y="47"/>
                      <a:pt x="28" y="47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30" y="17"/>
                      <a:pt x="30" y="17"/>
                      <a:pt x="30" y="17"/>
                    </a:cubicBezTo>
                    <a:lnTo>
                      <a:pt x="15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Freeform 7">
                <a:extLst>
                  <a:ext uri="{FF2B5EF4-FFF2-40B4-BE49-F238E27FC236}">
                    <a16:creationId xmlns:a16="http://schemas.microsoft.com/office/drawing/2014/main" id="{204CDD18-5AD6-46D3-7309-844F7D8DA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813" y="5845175"/>
                <a:ext cx="12700" cy="36512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9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9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3" y="11"/>
                      <a:pt x="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8">
                <a:extLst>
                  <a:ext uri="{FF2B5EF4-FFF2-40B4-BE49-F238E27FC236}">
                    <a16:creationId xmlns:a16="http://schemas.microsoft.com/office/drawing/2014/main" id="{84E47021-F511-CF5F-FB5D-89EE1D2A4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4425" y="5845175"/>
                <a:ext cx="14288" cy="36512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9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9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3" y="11"/>
                      <a:pt x="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9">
                <a:extLst>
                  <a:ext uri="{FF2B5EF4-FFF2-40B4-BE49-F238E27FC236}">
                    <a16:creationId xmlns:a16="http://schemas.microsoft.com/office/drawing/2014/main" id="{9434A8E2-38DD-B135-745F-04C2B49C7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" y="5776913"/>
                <a:ext cx="268288" cy="77787"/>
              </a:xfrm>
              <a:custGeom>
                <a:avLst/>
                <a:gdLst>
                  <a:gd name="T0" fmla="*/ 79 w 81"/>
                  <a:gd name="T1" fmla="*/ 24 h 24"/>
                  <a:gd name="T2" fmla="*/ 2 w 81"/>
                  <a:gd name="T3" fmla="*/ 24 h 24"/>
                  <a:gd name="T4" fmla="*/ 0 w 81"/>
                  <a:gd name="T5" fmla="*/ 22 h 24"/>
                  <a:gd name="T6" fmla="*/ 0 w 81"/>
                  <a:gd name="T7" fmla="*/ 10 h 24"/>
                  <a:gd name="T8" fmla="*/ 2 w 81"/>
                  <a:gd name="T9" fmla="*/ 8 h 24"/>
                  <a:gd name="T10" fmla="*/ 27 w 81"/>
                  <a:gd name="T11" fmla="*/ 1 h 24"/>
                  <a:gd name="T12" fmla="*/ 30 w 81"/>
                  <a:gd name="T13" fmla="*/ 2 h 24"/>
                  <a:gd name="T14" fmla="*/ 28 w 81"/>
                  <a:gd name="T15" fmla="*/ 4 h 24"/>
                  <a:gd name="T16" fmla="*/ 4 w 81"/>
                  <a:gd name="T17" fmla="*/ 12 h 24"/>
                  <a:gd name="T18" fmla="*/ 4 w 81"/>
                  <a:gd name="T19" fmla="*/ 20 h 24"/>
                  <a:gd name="T20" fmla="*/ 77 w 81"/>
                  <a:gd name="T21" fmla="*/ 20 h 24"/>
                  <a:gd name="T22" fmla="*/ 77 w 81"/>
                  <a:gd name="T23" fmla="*/ 12 h 24"/>
                  <a:gd name="T24" fmla="*/ 54 w 81"/>
                  <a:gd name="T25" fmla="*/ 4 h 24"/>
                  <a:gd name="T26" fmla="*/ 53 w 81"/>
                  <a:gd name="T27" fmla="*/ 2 h 24"/>
                  <a:gd name="T28" fmla="*/ 55 w 81"/>
                  <a:gd name="T29" fmla="*/ 1 h 24"/>
                  <a:gd name="T30" fmla="*/ 80 w 81"/>
                  <a:gd name="T31" fmla="*/ 8 h 24"/>
                  <a:gd name="T32" fmla="*/ 81 w 81"/>
                  <a:gd name="T33" fmla="*/ 10 h 24"/>
                  <a:gd name="T34" fmla="*/ 81 w 81"/>
                  <a:gd name="T35" fmla="*/ 22 h 24"/>
                  <a:gd name="T36" fmla="*/ 79 w 81"/>
                  <a:gd name="T3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1" h="24">
                    <a:moveTo>
                      <a:pt x="79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3"/>
                      <a:pt x="0" y="2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8" y="0"/>
                      <a:pt x="29" y="1"/>
                      <a:pt x="30" y="2"/>
                    </a:cubicBezTo>
                    <a:cubicBezTo>
                      <a:pt x="30" y="3"/>
                      <a:pt x="29" y="4"/>
                      <a:pt x="28" y="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3"/>
                      <a:pt x="53" y="2"/>
                    </a:cubicBezTo>
                    <a:cubicBezTo>
                      <a:pt x="53" y="1"/>
                      <a:pt x="54" y="0"/>
                      <a:pt x="55" y="1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1" y="9"/>
                      <a:pt x="81" y="9"/>
                      <a:pt x="81" y="10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23"/>
                      <a:pt x="80" y="24"/>
                      <a:pt x="79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10">
                <a:extLst>
                  <a:ext uri="{FF2B5EF4-FFF2-40B4-BE49-F238E27FC236}">
                    <a16:creationId xmlns:a16="http://schemas.microsoft.com/office/drawing/2014/main" id="{855BC43B-C515-4234-5C40-853CD6026A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1863" y="5700713"/>
                <a:ext cx="173038" cy="52387"/>
              </a:xfrm>
              <a:custGeom>
                <a:avLst/>
                <a:gdLst>
                  <a:gd name="T0" fmla="*/ 50 w 52"/>
                  <a:gd name="T1" fmla="*/ 16 h 16"/>
                  <a:gd name="T2" fmla="*/ 2 w 52"/>
                  <a:gd name="T3" fmla="*/ 16 h 16"/>
                  <a:gd name="T4" fmla="*/ 0 w 52"/>
                  <a:gd name="T5" fmla="*/ 14 h 16"/>
                  <a:gd name="T6" fmla="*/ 0 w 52"/>
                  <a:gd name="T7" fmla="*/ 7 h 16"/>
                  <a:gd name="T8" fmla="*/ 1 w 52"/>
                  <a:gd name="T9" fmla="*/ 5 h 16"/>
                  <a:gd name="T10" fmla="*/ 18 w 52"/>
                  <a:gd name="T11" fmla="*/ 0 h 16"/>
                  <a:gd name="T12" fmla="*/ 19 w 52"/>
                  <a:gd name="T13" fmla="*/ 0 h 16"/>
                  <a:gd name="T14" fmla="*/ 34 w 52"/>
                  <a:gd name="T15" fmla="*/ 0 h 16"/>
                  <a:gd name="T16" fmla="*/ 35 w 52"/>
                  <a:gd name="T17" fmla="*/ 0 h 16"/>
                  <a:gd name="T18" fmla="*/ 51 w 52"/>
                  <a:gd name="T19" fmla="*/ 5 h 16"/>
                  <a:gd name="T20" fmla="*/ 52 w 52"/>
                  <a:gd name="T21" fmla="*/ 7 h 16"/>
                  <a:gd name="T22" fmla="*/ 52 w 52"/>
                  <a:gd name="T23" fmla="*/ 14 h 16"/>
                  <a:gd name="T24" fmla="*/ 50 w 52"/>
                  <a:gd name="T25" fmla="*/ 16 h 16"/>
                  <a:gd name="T26" fmla="*/ 4 w 52"/>
                  <a:gd name="T27" fmla="*/ 12 h 16"/>
                  <a:gd name="T28" fmla="*/ 48 w 52"/>
                  <a:gd name="T29" fmla="*/ 12 h 16"/>
                  <a:gd name="T30" fmla="*/ 48 w 52"/>
                  <a:gd name="T31" fmla="*/ 9 h 16"/>
                  <a:gd name="T32" fmla="*/ 34 w 52"/>
                  <a:gd name="T33" fmla="*/ 4 h 16"/>
                  <a:gd name="T34" fmla="*/ 19 w 52"/>
                  <a:gd name="T35" fmla="*/ 4 h 16"/>
                  <a:gd name="T36" fmla="*/ 4 w 52"/>
                  <a:gd name="T37" fmla="*/ 8 h 16"/>
                  <a:gd name="T38" fmla="*/ 4 w 52"/>
                  <a:gd name="T3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16">
                    <a:moveTo>
                      <a:pt x="50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1" y="6"/>
                      <a:pt x="52" y="6"/>
                      <a:pt x="52" y="7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5"/>
                      <a:pt x="51" y="16"/>
                      <a:pt x="50" y="16"/>
                    </a:cubicBezTo>
                    <a:close/>
                    <a:moveTo>
                      <a:pt x="4" y="12"/>
                    </a:move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4" y="8"/>
                      <a:pt x="4" y="8"/>
                      <a:pt x="4" y="8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5" name="Rectángulo 114">
              <a:extLst>
                <a:ext uri="{FF2B5EF4-FFF2-40B4-BE49-F238E27FC236}">
                  <a16:creationId xmlns:a16="http://schemas.microsoft.com/office/drawing/2014/main" id="{D9C02BB6-7696-8170-0C66-5D4EB4D5657B}"/>
                </a:ext>
              </a:extLst>
            </p:cNvPr>
            <p:cNvSpPr/>
            <p:nvPr/>
          </p:nvSpPr>
          <p:spPr>
            <a:xfrm>
              <a:off x="7667628" y="1124783"/>
              <a:ext cx="22507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O" b="1" dirty="0">
                  <a:solidFill>
                    <a:srgbClr val="FFFFFF"/>
                  </a:solidFill>
                  <a:cs typeface="Calibri" pitchFamily="34" charset="0"/>
                </a:rPr>
                <a:t>EBITDA </a:t>
              </a:r>
              <a:r>
                <a:rPr lang="es-CO" b="1" baseline="30000" dirty="0">
                  <a:solidFill>
                    <a:srgbClr val="FFFFFF"/>
                  </a:solidFill>
                  <a:cs typeface="Calibri" pitchFamily="34" charset="0"/>
                </a:rPr>
                <a:t>(1) </a:t>
              </a:r>
              <a:r>
                <a:rPr lang="es-CO" b="1" dirty="0" err="1">
                  <a:solidFill>
                    <a:srgbClr val="FFFFFF"/>
                  </a:solidFill>
                  <a:cs typeface="Calibri" pitchFamily="34" charset="0"/>
                </a:rPr>
                <a:t>by</a:t>
              </a:r>
              <a:r>
                <a:rPr lang="es-CO" b="1" dirty="0">
                  <a:solidFill>
                    <a:srgbClr val="FFFFFF"/>
                  </a:solidFill>
                  <a:cs typeface="Calibri" pitchFamily="34" charset="0"/>
                </a:rPr>
                <a:t> Business</a:t>
              </a:r>
            </a:p>
          </p:txBody>
        </p:sp>
        <p:sp>
          <p:nvSpPr>
            <p:cNvPr id="116" name="CuadroTexto 115">
              <a:extLst>
                <a:ext uri="{FF2B5EF4-FFF2-40B4-BE49-F238E27FC236}">
                  <a16:creationId xmlns:a16="http://schemas.microsoft.com/office/drawing/2014/main" id="{2CD70028-B0BD-4050-DB07-EB7C3187BCF9}"/>
                </a:ext>
              </a:extLst>
            </p:cNvPr>
            <p:cNvSpPr txBox="1"/>
            <p:nvPr/>
          </p:nvSpPr>
          <p:spPr>
            <a:xfrm>
              <a:off x="8530517" y="2536546"/>
              <a:ext cx="63430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CO" sz="1200" b="1" dirty="0">
                  <a:solidFill>
                    <a:srgbClr val="17406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4Q22</a:t>
              </a:r>
              <a:endParaRPr lang="es-CO" sz="1400" b="1" dirty="0">
                <a:solidFill>
                  <a:srgbClr val="17406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0F8E32E3-B45A-F280-765D-0E64F110E169}"/>
              </a:ext>
            </a:extLst>
          </p:cNvPr>
          <p:cNvGrpSpPr/>
          <p:nvPr/>
        </p:nvGrpSpPr>
        <p:grpSpPr>
          <a:xfrm>
            <a:off x="6601532" y="3928791"/>
            <a:ext cx="4663440" cy="2561271"/>
            <a:chOff x="6391604" y="3929134"/>
            <a:chExt cx="4663440" cy="2561271"/>
          </a:xfrm>
        </p:grpSpPr>
        <p:graphicFrame>
          <p:nvGraphicFramePr>
            <p:cNvPr id="131" name="Chart 14">
              <a:extLst>
                <a:ext uri="{FF2B5EF4-FFF2-40B4-BE49-F238E27FC236}">
                  <a16:creationId xmlns:a16="http://schemas.microsoft.com/office/drawing/2014/main" id="{B4E49069-93EB-D233-9ABF-493161D5E4E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37326302"/>
                </p:ext>
              </p:extLst>
            </p:nvPr>
          </p:nvGraphicFramePr>
          <p:xfrm>
            <a:off x="7136100" y="4266465"/>
            <a:ext cx="3099387" cy="22239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6"/>
            </a:graphicData>
          </a:graphic>
        </p:graphicFrame>
        <p:sp>
          <p:nvSpPr>
            <p:cNvPr id="132" name="Rectangle 63">
              <a:extLst>
                <a:ext uri="{FF2B5EF4-FFF2-40B4-BE49-F238E27FC236}">
                  <a16:creationId xmlns:a16="http://schemas.microsoft.com/office/drawing/2014/main" id="{7C0F04FB-B280-48FE-64CC-913B8CDFCCA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6391604" y="3929134"/>
              <a:ext cx="4663440" cy="320040"/>
            </a:xfrm>
            <a:prstGeom prst="flowChartAlternateProcess">
              <a:avLst/>
            </a:prstGeom>
            <a:solidFill>
              <a:srgbClr val="241C6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b="1" dirty="0">
                  <a:solidFill>
                    <a:srgbClr val="FFFFFF"/>
                  </a:solidFill>
                  <a:cs typeface="Calibri" pitchFamily="34" charset="0"/>
                </a:rPr>
                <a:t>Assets by Business</a:t>
              </a:r>
            </a:p>
          </p:txBody>
        </p:sp>
        <p:sp>
          <p:nvSpPr>
            <p:cNvPr id="133" name="Freeform 15">
              <a:extLst>
                <a:ext uri="{FF2B5EF4-FFF2-40B4-BE49-F238E27FC236}">
                  <a16:creationId xmlns:a16="http://schemas.microsoft.com/office/drawing/2014/main" id="{9959DC01-3180-0428-D628-C82579747399}"/>
                </a:ext>
              </a:extLst>
            </p:cNvPr>
            <p:cNvSpPr>
              <a:spLocks noChangeAspect="1"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7586315" y="4665332"/>
              <a:ext cx="243371" cy="250307"/>
            </a:xfrm>
            <a:custGeom>
              <a:avLst/>
              <a:gdLst>
                <a:gd name="T0" fmla="*/ 295 w 403"/>
                <a:gd name="T1" fmla="*/ 0 h 404"/>
                <a:gd name="T2" fmla="*/ 107 w 403"/>
                <a:gd name="T3" fmla="*/ 0 h 404"/>
                <a:gd name="T4" fmla="*/ 0 w 403"/>
                <a:gd name="T5" fmla="*/ 404 h 404"/>
                <a:gd name="T6" fmla="*/ 403 w 403"/>
                <a:gd name="T7" fmla="*/ 404 h 404"/>
                <a:gd name="T8" fmla="*/ 295 w 403"/>
                <a:gd name="T9" fmla="*/ 0 h 404"/>
                <a:gd name="T10" fmla="*/ 215 w 403"/>
                <a:gd name="T11" fmla="*/ 390 h 404"/>
                <a:gd name="T12" fmla="*/ 188 w 403"/>
                <a:gd name="T13" fmla="*/ 390 h 404"/>
                <a:gd name="T14" fmla="*/ 188 w 403"/>
                <a:gd name="T15" fmla="*/ 336 h 404"/>
                <a:gd name="T16" fmla="*/ 215 w 403"/>
                <a:gd name="T17" fmla="*/ 336 h 404"/>
                <a:gd name="T18" fmla="*/ 215 w 403"/>
                <a:gd name="T19" fmla="*/ 390 h 404"/>
                <a:gd name="T20" fmla="*/ 215 w 403"/>
                <a:gd name="T21" fmla="*/ 283 h 404"/>
                <a:gd name="T22" fmla="*/ 188 w 403"/>
                <a:gd name="T23" fmla="*/ 283 h 404"/>
                <a:gd name="T24" fmla="*/ 188 w 403"/>
                <a:gd name="T25" fmla="*/ 229 h 404"/>
                <a:gd name="T26" fmla="*/ 215 w 403"/>
                <a:gd name="T27" fmla="*/ 229 h 404"/>
                <a:gd name="T28" fmla="*/ 215 w 403"/>
                <a:gd name="T29" fmla="*/ 283 h 404"/>
                <a:gd name="T30" fmla="*/ 215 w 403"/>
                <a:gd name="T31" fmla="*/ 175 h 404"/>
                <a:gd name="T32" fmla="*/ 188 w 403"/>
                <a:gd name="T33" fmla="*/ 175 h 404"/>
                <a:gd name="T34" fmla="*/ 188 w 403"/>
                <a:gd name="T35" fmla="*/ 121 h 404"/>
                <a:gd name="T36" fmla="*/ 215 w 403"/>
                <a:gd name="T37" fmla="*/ 121 h 404"/>
                <a:gd name="T38" fmla="*/ 215 w 403"/>
                <a:gd name="T39" fmla="*/ 175 h 404"/>
                <a:gd name="T40" fmla="*/ 215 w 403"/>
                <a:gd name="T41" fmla="*/ 67 h 404"/>
                <a:gd name="T42" fmla="*/ 188 w 403"/>
                <a:gd name="T43" fmla="*/ 67 h 404"/>
                <a:gd name="T44" fmla="*/ 188 w 403"/>
                <a:gd name="T45" fmla="*/ 13 h 404"/>
                <a:gd name="T46" fmla="*/ 215 w 403"/>
                <a:gd name="T47" fmla="*/ 13 h 404"/>
                <a:gd name="T48" fmla="*/ 215 w 403"/>
                <a:gd name="T49" fmla="*/ 67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3" h="404">
                  <a:moveTo>
                    <a:pt x="295" y="0"/>
                  </a:moveTo>
                  <a:lnTo>
                    <a:pt x="107" y="0"/>
                  </a:lnTo>
                  <a:lnTo>
                    <a:pt x="0" y="404"/>
                  </a:lnTo>
                  <a:lnTo>
                    <a:pt x="403" y="404"/>
                  </a:lnTo>
                  <a:lnTo>
                    <a:pt x="295" y="0"/>
                  </a:lnTo>
                  <a:close/>
                  <a:moveTo>
                    <a:pt x="215" y="390"/>
                  </a:moveTo>
                  <a:lnTo>
                    <a:pt x="188" y="390"/>
                  </a:lnTo>
                  <a:lnTo>
                    <a:pt x="188" y="336"/>
                  </a:lnTo>
                  <a:lnTo>
                    <a:pt x="215" y="336"/>
                  </a:lnTo>
                  <a:lnTo>
                    <a:pt x="215" y="390"/>
                  </a:lnTo>
                  <a:close/>
                  <a:moveTo>
                    <a:pt x="215" y="283"/>
                  </a:moveTo>
                  <a:lnTo>
                    <a:pt x="188" y="283"/>
                  </a:lnTo>
                  <a:lnTo>
                    <a:pt x="188" y="229"/>
                  </a:lnTo>
                  <a:lnTo>
                    <a:pt x="215" y="229"/>
                  </a:lnTo>
                  <a:lnTo>
                    <a:pt x="215" y="283"/>
                  </a:lnTo>
                  <a:close/>
                  <a:moveTo>
                    <a:pt x="215" y="175"/>
                  </a:moveTo>
                  <a:lnTo>
                    <a:pt x="188" y="175"/>
                  </a:lnTo>
                  <a:lnTo>
                    <a:pt x="188" y="121"/>
                  </a:lnTo>
                  <a:lnTo>
                    <a:pt x="215" y="121"/>
                  </a:lnTo>
                  <a:lnTo>
                    <a:pt x="215" y="175"/>
                  </a:lnTo>
                  <a:close/>
                  <a:moveTo>
                    <a:pt x="215" y="67"/>
                  </a:moveTo>
                  <a:lnTo>
                    <a:pt x="188" y="67"/>
                  </a:lnTo>
                  <a:lnTo>
                    <a:pt x="188" y="13"/>
                  </a:lnTo>
                  <a:lnTo>
                    <a:pt x="215" y="13"/>
                  </a:lnTo>
                  <a:lnTo>
                    <a:pt x="215" y="67"/>
                  </a:lnTo>
                  <a:close/>
                </a:path>
              </a:pathLst>
            </a:custGeom>
            <a:solidFill>
              <a:srgbClr val="241C6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000" dirty="0">
                <a:solidFill>
                  <a:srgbClr val="000000"/>
                </a:solidFill>
              </a:endParaRPr>
            </a:p>
          </p:txBody>
        </p:sp>
        <p:grpSp>
          <p:nvGrpSpPr>
            <p:cNvPr id="134" name="Group 93">
              <a:extLst>
                <a:ext uri="{FF2B5EF4-FFF2-40B4-BE49-F238E27FC236}">
                  <a16:creationId xmlns:a16="http://schemas.microsoft.com/office/drawing/2014/main" id="{1327ACF9-9CD1-D2DE-B9C3-1A74219A5AC9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8992081" y="4462181"/>
              <a:ext cx="197465" cy="240589"/>
              <a:chOff x="-1428751" y="4829175"/>
              <a:chExt cx="661988" cy="663575"/>
            </a:xfrm>
            <a:solidFill>
              <a:schemeClr val="accent1"/>
            </a:solidFill>
          </p:grpSpPr>
          <p:sp>
            <p:nvSpPr>
              <p:cNvPr id="142" name="Freeform 94">
                <a:extLst>
                  <a:ext uri="{FF2B5EF4-FFF2-40B4-BE49-F238E27FC236}">
                    <a16:creationId xmlns:a16="http://schemas.microsoft.com/office/drawing/2014/main" id="{B9821A78-199E-3CA2-688B-5C37338FA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30326" y="4913313"/>
                <a:ext cx="114300" cy="331787"/>
              </a:xfrm>
              <a:custGeom>
                <a:avLst/>
                <a:gdLst>
                  <a:gd name="T0" fmla="*/ 0 w 125"/>
                  <a:gd name="T1" fmla="*/ 183 h 363"/>
                  <a:gd name="T2" fmla="*/ 95 w 125"/>
                  <a:gd name="T3" fmla="*/ 363 h 363"/>
                  <a:gd name="T4" fmla="*/ 122 w 125"/>
                  <a:gd name="T5" fmla="*/ 319 h 363"/>
                  <a:gd name="T6" fmla="*/ 53 w 125"/>
                  <a:gd name="T7" fmla="*/ 181 h 363"/>
                  <a:gd name="T8" fmla="*/ 125 w 125"/>
                  <a:gd name="T9" fmla="*/ 41 h 363"/>
                  <a:gd name="T10" fmla="*/ 100 w 125"/>
                  <a:gd name="T11" fmla="*/ 0 h 363"/>
                  <a:gd name="T12" fmla="*/ 0 w 125"/>
                  <a:gd name="T13" fmla="*/ 18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363">
                    <a:moveTo>
                      <a:pt x="0" y="183"/>
                    </a:moveTo>
                    <a:cubicBezTo>
                      <a:pt x="0" y="256"/>
                      <a:pt x="37" y="321"/>
                      <a:pt x="95" y="363"/>
                    </a:cubicBezTo>
                    <a:cubicBezTo>
                      <a:pt x="122" y="319"/>
                      <a:pt x="122" y="319"/>
                      <a:pt x="122" y="319"/>
                    </a:cubicBezTo>
                    <a:cubicBezTo>
                      <a:pt x="80" y="286"/>
                      <a:pt x="53" y="236"/>
                      <a:pt x="53" y="181"/>
                    </a:cubicBezTo>
                    <a:cubicBezTo>
                      <a:pt x="53" y="125"/>
                      <a:pt x="81" y="75"/>
                      <a:pt x="125" y="4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39" y="42"/>
                      <a:pt x="0" y="108"/>
                      <a:pt x="0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95">
                <a:extLst>
                  <a:ext uri="{FF2B5EF4-FFF2-40B4-BE49-F238E27FC236}">
                    <a16:creationId xmlns:a16="http://schemas.microsoft.com/office/drawing/2014/main" id="{0B089A17-D9BB-3852-4113-A00D1ED0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2663" y="4916488"/>
                <a:ext cx="109538" cy="325437"/>
              </a:xfrm>
              <a:custGeom>
                <a:avLst/>
                <a:gdLst>
                  <a:gd name="T0" fmla="*/ 70 w 120"/>
                  <a:gd name="T1" fmla="*/ 177 h 355"/>
                  <a:gd name="T2" fmla="*/ 1 w 120"/>
                  <a:gd name="T3" fmla="*/ 315 h 355"/>
                  <a:gd name="T4" fmla="*/ 30 w 120"/>
                  <a:gd name="T5" fmla="*/ 355 h 355"/>
                  <a:gd name="T6" fmla="*/ 120 w 120"/>
                  <a:gd name="T7" fmla="*/ 179 h 355"/>
                  <a:gd name="T8" fmla="*/ 26 w 120"/>
                  <a:gd name="T9" fmla="*/ 0 h 355"/>
                  <a:gd name="T10" fmla="*/ 0 w 120"/>
                  <a:gd name="T11" fmla="*/ 38 h 355"/>
                  <a:gd name="T12" fmla="*/ 70 w 120"/>
                  <a:gd name="T13" fmla="*/ 17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355">
                    <a:moveTo>
                      <a:pt x="70" y="177"/>
                    </a:moveTo>
                    <a:cubicBezTo>
                      <a:pt x="70" y="232"/>
                      <a:pt x="44" y="282"/>
                      <a:pt x="1" y="315"/>
                    </a:cubicBezTo>
                    <a:cubicBezTo>
                      <a:pt x="30" y="355"/>
                      <a:pt x="30" y="355"/>
                      <a:pt x="30" y="355"/>
                    </a:cubicBezTo>
                    <a:cubicBezTo>
                      <a:pt x="85" y="313"/>
                      <a:pt x="120" y="250"/>
                      <a:pt x="120" y="179"/>
                    </a:cubicBezTo>
                    <a:cubicBezTo>
                      <a:pt x="120" y="107"/>
                      <a:pt x="83" y="42"/>
                      <a:pt x="26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3" y="71"/>
                      <a:pt x="70" y="121"/>
                      <a:pt x="70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Freeform 96">
                <a:extLst>
                  <a:ext uri="{FF2B5EF4-FFF2-40B4-BE49-F238E27FC236}">
                    <a16:creationId xmlns:a16="http://schemas.microsoft.com/office/drawing/2014/main" id="{6BCA99EF-77CF-1CD6-853D-0F29402A5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28751" y="4829175"/>
                <a:ext cx="163513" cy="493712"/>
              </a:xfrm>
              <a:custGeom>
                <a:avLst/>
                <a:gdLst>
                  <a:gd name="T0" fmla="*/ 177 w 179"/>
                  <a:gd name="T1" fmla="*/ 496 h 540"/>
                  <a:gd name="T2" fmla="*/ 55 w 179"/>
                  <a:gd name="T3" fmla="*/ 271 h 540"/>
                  <a:gd name="T4" fmla="*/ 179 w 179"/>
                  <a:gd name="T5" fmla="*/ 45 h 540"/>
                  <a:gd name="T6" fmla="*/ 152 w 179"/>
                  <a:gd name="T7" fmla="*/ 0 h 540"/>
                  <a:gd name="T8" fmla="*/ 0 w 179"/>
                  <a:gd name="T9" fmla="*/ 271 h 540"/>
                  <a:gd name="T10" fmla="*/ 150 w 179"/>
                  <a:gd name="T11" fmla="*/ 540 h 540"/>
                  <a:gd name="T12" fmla="*/ 177 w 179"/>
                  <a:gd name="T13" fmla="*/ 496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540">
                    <a:moveTo>
                      <a:pt x="177" y="496"/>
                    </a:moveTo>
                    <a:cubicBezTo>
                      <a:pt x="103" y="444"/>
                      <a:pt x="55" y="363"/>
                      <a:pt x="55" y="271"/>
                    </a:cubicBezTo>
                    <a:cubicBezTo>
                      <a:pt x="55" y="178"/>
                      <a:pt x="104" y="96"/>
                      <a:pt x="179" y="4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60" y="61"/>
                      <a:pt x="0" y="159"/>
                      <a:pt x="0" y="271"/>
                    </a:cubicBezTo>
                    <a:cubicBezTo>
                      <a:pt x="0" y="382"/>
                      <a:pt x="59" y="480"/>
                      <a:pt x="150" y="540"/>
                    </a:cubicBezTo>
                    <a:lnTo>
                      <a:pt x="177" y="4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97">
                <a:extLst>
                  <a:ext uri="{FF2B5EF4-FFF2-40B4-BE49-F238E27FC236}">
                    <a16:creationId xmlns:a16="http://schemas.microsoft.com/office/drawing/2014/main" id="{39A420A0-14BD-4EB7-BEE9-DC49C0BAD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28688" y="4832350"/>
                <a:ext cx="161925" cy="488950"/>
              </a:xfrm>
              <a:custGeom>
                <a:avLst/>
                <a:gdLst>
                  <a:gd name="T0" fmla="*/ 30 w 177"/>
                  <a:gd name="T1" fmla="*/ 0 h 534"/>
                  <a:gd name="T2" fmla="*/ 0 w 177"/>
                  <a:gd name="T3" fmla="*/ 43 h 534"/>
                  <a:gd name="T4" fmla="*/ 121 w 177"/>
                  <a:gd name="T5" fmla="*/ 267 h 534"/>
                  <a:gd name="T6" fmla="*/ 0 w 177"/>
                  <a:gd name="T7" fmla="*/ 491 h 534"/>
                  <a:gd name="T8" fmla="*/ 31 w 177"/>
                  <a:gd name="T9" fmla="*/ 534 h 534"/>
                  <a:gd name="T10" fmla="*/ 177 w 177"/>
                  <a:gd name="T11" fmla="*/ 267 h 534"/>
                  <a:gd name="T12" fmla="*/ 30 w 177"/>
                  <a:gd name="T13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534">
                    <a:moveTo>
                      <a:pt x="30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74" y="95"/>
                      <a:pt x="121" y="176"/>
                      <a:pt x="121" y="267"/>
                    </a:cubicBezTo>
                    <a:cubicBezTo>
                      <a:pt x="121" y="358"/>
                      <a:pt x="74" y="439"/>
                      <a:pt x="0" y="491"/>
                    </a:cubicBezTo>
                    <a:cubicBezTo>
                      <a:pt x="31" y="534"/>
                      <a:pt x="31" y="534"/>
                      <a:pt x="31" y="534"/>
                    </a:cubicBezTo>
                    <a:cubicBezTo>
                      <a:pt x="119" y="473"/>
                      <a:pt x="177" y="376"/>
                      <a:pt x="177" y="267"/>
                    </a:cubicBezTo>
                    <a:cubicBezTo>
                      <a:pt x="177" y="158"/>
                      <a:pt x="119" y="6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98">
                <a:extLst>
                  <a:ext uri="{FF2B5EF4-FFF2-40B4-BE49-F238E27FC236}">
                    <a16:creationId xmlns:a16="http://schemas.microsoft.com/office/drawing/2014/main" id="{D09779EC-1A55-3C9C-5CC7-468ADDF565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41426" y="5051425"/>
                <a:ext cx="284163" cy="441325"/>
              </a:xfrm>
              <a:custGeom>
                <a:avLst/>
                <a:gdLst>
                  <a:gd name="T0" fmla="*/ 24 w 179"/>
                  <a:gd name="T1" fmla="*/ 278 h 278"/>
                  <a:gd name="T2" fmla="*/ 44 w 179"/>
                  <a:gd name="T3" fmla="*/ 214 h 278"/>
                  <a:gd name="T4" fmla="*/ 72 w 179"/>
                  <a:gd name="T5" fmla="*/ 278 h 278"/>
                  <a:gd name="T6" fmla="*/ 100 w 179"/>
                  <a:gd name="T7" fmla="*/ 278 h 278"/>
                  <a:gd name="T8" fmla="*/ 134 w 179"/>
                  <a:gd name="T9" fmla="*/ 212 h 278"/>
                  <a:gd name="T10" fmla="*/ 156 w 179"/>
                  <a:gd name="T11" fmla="*/ 278 h 278"/>
                  <a:gd name="T12" fmla="*/ 173 w 179"/>
                  <a:gd name="T13" fmla="*/ 278 h 278"/>
                  <a:gd name="T14" fmla="*/ 179 w 179"/>
                  <a:gd name="T15" fmla="*/ 276 h 278"/>
                  <a:gd name="T16" fmla="*/ 87 w 179"/>
                  <a:gd name="T17" fmla="*/ 0 h 278"/>
                  <a:gd name="T18" fmla="*/ 0 w 179"/>
                  <a:gd name="T19" fmla="*/ 276 h 278"/>
                  <a:gd name="T20" fmla="*/ 6 w 179"/>
                  <a:gd name="T21" fmla="*/ 278 h 278"/>
                  <a:gd name="T22" fmla="*/ 24 w 179"/>
                  <a:gd name="T23" fmla="*/ 278 h 278"/>
                  <a:gd name="T24" fmla="*/ 88 w 179"/>
                  <a:gd name="T25" fmla="*/ 74 h 278"/>
                  <a:gd name="T26" fmla="*/ 123 w 179"/>
                  <a:gd name="T27" fmla="*/ 182 h 278"/>
                  <a:gd name="T28" fmla="*/ 87 w 179"/>
                  <a:gd name="T29" fmla="*/ 254 h 278"/>
                  <a:gd name="T30" fmla="*/ 54 w 179"/>
                  <a:gd name="T31" fmla="*/ 180 h 278"/>
                  <a:gd name="T32" fmla="*/ 88 w 179"/>
                  <a:gd name="T33" fmla="*/ 7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9" h="278">
                    <a:moveTo>
                      <a:pt x="24" y="278"/>
                    </a:moveTo>
                    <a:lnTo>
                      <a:pt x="44" y="214"/>
                    </a:lnTo>
                    <a:lnTo>
                      <a:pt x="72" y="278"/>
                    </a:lnTo>
                    <a:lnTo>
                      <a:pt x="100" y="278"/>
                    </a:lnTo>
                    <a:lnTo>
                      <a:pt x="134" y="212"/>
                    </a:lnTo>
                    <a:lnTo>
                      <a:pt x="156" y="278"/>
                    </a:lnTo>
                    <a:lnTo>
                      <a:pt x="173" y="278"/>
                    </a:lnTo>
                    <a:lnTo>
                      <a:pt x="179" y="276"/>
                    </a:lnTo>
                    <a:lnTo>
                      <a:pt x="87" y="0"/>
                    </a:lnTo>
                    <a:lnTo>
                      <a:pt x="0" y="276"/>
                    </a:lnTo>
                    <a:lnTo>
                      <a:pt x="6" y="278"/>
                    </a:lnTo>
                    <a:lnTo>
                      <a:pt x="24" y="278"/>
                    </a:lnTo>
                    <a:close/>
                    <a:moveTo>
                      <a:pt x="88" y="74"/>
                    </a:moveTo>
                    <a:lnTo>
                      <a:pt x="123" y="182"/>
                    </a:lnTo>
                    <a:lnTo>
                      <a:pt x="87" y="254"/>
                    </a:lnTo>
                    <a:lnTo>
                      <a:pt x="54" y="180"/>
                    </a:lnTo>
                    <a:lnTo>
                      <a:pt x="88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Oval 10">
                <a:extLst>
                  <a:ext uri="{FF2B5EF4-FFF2-40B4-BE49-F238E27FC236}">
                    <a16:creationId xmlns:a16="http://schemas.microsoft.com/office/drawing/2014/main" id="{7BA089A2-5709-AF72-4403-9BC5B9EF9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87451" y="4989513"/>
                <a:ext cx="176213" cy="1778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Oval 11">
                <a:extLst>
                  <a:ext uri="{FF2B5EF4-FFF2-40B4-BE49-F238E27FC236}">
                    <a16:creationId xmlns:a16="http://schemas.microsoft.com/office/drawing/2014/main" id="{CB509867-66B8-41E0-7347-71F61082C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46176" y="5030788"/>
                <a:ext cx="93663" cy="9366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5" name="Group 101">
              <a:extLst>
                <a:ext uri="{FF2B5EF4-FFF2-40B4-BE49-F238E27FC236}">
                  <a16:creationId xmlns:a16="http://schemas.microsoft.com/office/drawing/2014/main" id="{FF406DD0-1E94-E499-C994-BFB80A2C46DE}"/>
                </a:ext>
              </a:extLst>
            </p:cNvPr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9989223" y="6042536"/>
              <a:ext cx="233783" cy="314015"/>
              <a:chOff x="882650" y="5672138"/>
              <a:chExt cx="268288" cy="360362"/>
            </a:xfrm>
            <a:solidFill>
              <a:schemeClr val="accent4"/>
            </a:solidFill>
          </p:grpSpPr>
          <p:sp>
            <p:nvSpPr>
              <p:cNvPr id="136" name="Freeform 5">
                <a:extLst>
                  <a:ext uri="{FF2B5EF4-FFF2-40B4-BE49-F238E27FC236}">
                    <a16:creationId xmlns:a16="http://schemas.microsoft.com/office/drawing/2014/main" id="{88DCCD1D-40D8-3CF0-8F1C-D4967A19D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813" y="5672138"/>
                <a:ext cx="211138" cy="360362"/>
              </a:xfrm>
              <a:custGeom>
                <a:avLst/>
                <a:gdLst>
                  <a:gd name="T0" fmla="*/ 2 w 64"/>
                  <a:gd name="T1" fmla="*/ 110 h 110"/>
                  <a:gd name="T2" fmla="*/ 2 w 64"/>
                  <a:gd name="T3" fmla="*/ 110 h 110"/>
                  <a:gd name="T4" fmla="*/ 0 w 64"/>
                  <a:gd name="T5" fmla="*/ 107 h 110"/>
                  <a:gd name="T6" fmla="*/ 25 w 64"/>
                  <a:gd name="T7" fmla="*/ 2 h 110"/>
                  <a:gd name="T8" fmla="*/ 27 w 64"/>
                  <a:gd name="T9" fmla="*/ 0 h 110"/>
                  <a:gd name="T10" fmla="*/ 37 w 64"/>
                  <a:gd name="T11" fmla="*/ 0 h 110"/>
                  <a:gd name="T12" fmla="*/ 39 w 64"/>
                  <a:gd name="T13" fmla="*/ 2 h 110"/>
                  <a:gd name="T14" fmla="*/ 64 w 64"/>
                  <a:gd name="T15" fmla="*/ 107 h 110"/>
                  <a:gd name="T16" fmla="*/ 63 w 64"/>
                  <a:gd name="T17" fmla="*/ 109 h 110"/>
                  <a:gd name="T18" fmla="*/ 60 w 64"/>
                  <a:gd name="T19" fmla="*/ 108 h 110"/>
                  <a:gd name="T20" fmla="*/ 35 w 64"/>
                  <a:gd name="T21" fmla="*/ 4 h 110"/>
                  <a:gd name="T22" fmla="*/ 28 w 64"/>
                  <a:gd name="T23" fmla="*/ 4 h 110"/>
                  <a:gd name="T24" fmla="*/ 4 w 64"/>
                  <a:gd name="T25" fmla="*/ 108 h 110"/>
                  <a:gd name="T26" fmla="*/ 2 w 64"/>
                  <a:gd name="T2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110">
                    <a:moveTo>
                      <a:pt x="2" y="110"/>
                    </a:move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10"/>
                      <a:pt x="0" y="108"/>
                      <a:pt x="0" y="107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0"/>
                      <a:pt x="2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8" y="0"/>
                      <a:pt x="39" y="1"/>
                      <a:pt x="39" y="2"/>
                    </a:cubicBezTo>
                    <a:cubicBezTo>
                      <a:pt x="64" y="107"/>
                      <a:pt x="64" y="107"/>
                      <a:pt x="64" y="107"/>
                    </a:cubicBezTo>
                    <a:cubicBezTo>
                      <a:pt x="64" y="108"/>
                      <a:pt x="64" y="109"/>
                      <a:pt x="63" y="109"/>
                    </a:cubicBezTo>
                    <a:cubicBezTo>
                      <a:pt x="62" y="109"/>
                      <a:pt x="60" y="109"/>
                      <a:pt x="60" y="108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9"/>
                      <a:pt x="3" y="110"/>
                      <a:pt x="2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6">
                <a:extLst>
                  <a:ext uri="{FF2B5EF4-FFF2-40B4-BE49-F238E27FC236}">
                    <a16:creationId xmlns:a16="http://schemas.microsoft.com/office/drawing/2014/main" id="{7D1CEF08-B714-7056-FC6C-4D77FB033E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22338" y="5740400"/>
                <a:ext cx="192088" cy="261937"/>
              </a:xfrm>
              <a:custGeom>
                <a:avLst/>
                <a:gdLst>
                  <a:gd name="T0" fmla="*/ 56 w 58"/>
                  <a:gd name="T1" fmla="*/ 80 h 80"/>
                  <a:gd name="T2" fmla="*/ 2 w 58"/>
                  <a:gd name="T3" fmla="*/ 80 h 80"/>
                  <a:gd name="T4" fmla="*/ 0 w 58"/>
                  <a:gd name="T5" fmla="*/ 79 h 80"/>
                  <a:gd name="T6" fmla="*/ 1 w 58"/>
                  <a:gd name="T7" fmla="*/ 76 h 80"/>
                  <a:gd name="T8" fmla="*/ 25 w 58"/>
                  <a:gd name="T9" fmla="*/ 50 h 80"/>
                  <a:gd name="T10" fmla="*/ 11 w 58"/>
                  <a:gd name="T11" fmla="*/ 35 h 80"/>
                  <a:gd name="T12" fmla="*/ 11 w 58"/>
                  <a:gd name="T13" fmla="*/ 32 h 80"/>
                  <a:gd name="T14" fmla="*/ 27 w 58"/>
                  <a:gd name="T15" fmla="*/ 14 h 80"/>
                  <a:gd name="T16" fmla="*/ 18 w 58"/>
                  <a:gd name="T17" fmla="*/ 3 h 80"/>
                  <a:gd name="T18" fmla="*/ 18 w 58"/>
                  <a:gd name="T19" fmla="*/ 1 h 80"/>
                  <a:gd name="T20" fmla="*/ 21 w 58"/>
                  <a:gd name="T21" fmla="*/ 1 h 80"/>
                  <a:gd name="T22" fmla="*/ 30 w 58"/>
                  <a:gd name="T23" fmla="*/ 11 h 80"/>
                  <a:gd name="T24" fmla="*/ 38 w 58"/>
                  <a:gd name="T25" fmla="*/ 2 h 80"/>
                  <a:gd name="T26" fmla="*/ 41 w 58"/>
                  <a:gd name="T27" fmla="*/ 2 h 80"/>
                  <a:gd name="T28" fmla="*/ 41 w 58"/>
                  <a:gd name="T29" fmla="*/ 5 h 80"/>
                  <a:gd name="T30" fmla="*/ 33 w 58"/>
                  <a:gd name="T31" fmla="*/ 14 h 80"/>
                  <a:gd name="T32" fmla="*/ 47 w 58"/>
                  <a:gd name="T33" fmla="*/ 30 h 80"/>
                  <a:gd name="T34" fmla="*/ 47 w 58"/>
                  <a:gd name="T35" fmla="*/ 32 h 80"/>
                  <a:gd name="T36" fmla="*/ 31 w 58"/>
                  <a:gd name="T37" fmla="*/ 50 h 80"/>
                  <a:gd name="T38" fmla="*/ 58 w 58"/>
                  <a:gd name="T39" fmla="*/ 76 h 80"/>
                  <a:gd name="T40" fmla="*/ 58 w 58"/>
                  <a:gd name="T41" fmla="*/ 79 h 80"/>
                  <a:gd name="T42" fmla="*/ 56 w 58"/>
                  <a:gd name="T43" fmla="*/ 80 h 80"/>
                  <a:gd name="T44" fmla="*/ 7 w 58"/>
                  <a:gd name="T45" fmla="*/ 76 h 80"/>
                  <a:gd name="T46" fmla="*/ 51 w 58"/>
                  <a:gd name="T47" fmla="*/ 76 h 80"/>
                  <a:gd name="T48" fmla="*/ 28 w 58"/>
                  <a:gd name="T49" fmla="*/ 53 h 80"/>
                  <a:gd name="T50" fmla="*/ 7 w 58"/>
                  <a:gd name="T51" fmla="*/ 76 h 80"/>
                  <a:gd name="T52" fmla="*/ 15 w 58"/>
                  <a:gd name="T53" fmla="*/ 34 h 80"/>
                  <a:gd name="T54" fmla="*/ 28 w 58"/>
                  <a:gd name="T55" fmla="*/ 47 h 80"/>
                  <a:gd name="T56" fmla="*/ 43 w 58"/>
                  <a:gd name="T57" fmla="*/ 31 h 80"/>
                  <a:gd name="T58" fmla="*/ 30 w 58"/>
                  <a:gd name="T59" fmla="*/ 17 h 80"/>
                  <a:gd name="T60" fmla="*/ 15 w 58"/>
                  <a:gd name="T61" fmla="*/ 3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8" h="80">
                    <a:moveTo>
                      <a:pt x="56" y="80"/>
                    </a:moveTo>
                    <a:cubicBezTo>
                      <a:pt x="2" y="80"/>
                      <a:pt x="2" y="80"/>
                      <a:pt x="2" y="80"/>
                    </a:cubicBezTo>
                    <a:cubicBezTo>
                      <a:pt x="1" y="80"/>
                      <a:pt x="1" y="79"/>
                      <a:pt x="0" y="79"/>
                    </a:cubicBezTo>
                    <a:cubicBezTo>
                      <a:pt x="0" y="78"/>
                      <a:pt x="0" y="77"/>
                      <a:pt x="1" y="76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0" y="34"/>
                      <a:pt x="10" y="33"/>
                      <a:pt x="11" y="32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7" y="1"/>
                      <a:pt x="18" y="1"/>
                    </a:cubicBezTo>
                    <a:cubicBezTo>
                      <a:pt x="19" y="0"/>
                      <a:pt x="20" y="0"/>
                      <a:pt x="21" y="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9" y="1"/>
                      <a:pt x="40" y="1"/>
                      <a:pt x="41" y="2"/>
                    </a:cubicBezTo>
                    <a:cubicBezTo>
                      <a:pt x="42" y="3"/>
                      <a:pt x="42" y="4"/>
                      <a:pt x="41" y="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8" y="30"/>
                      <a:pt x="48" y="31"/>
                      <a:pt x="47" y="32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58" y="76"/>
                      <a:pt x="58" y="76"/>
                      <a:pt x="58" y="76"/>
                    </a:cubicBezTo>
                    <a:cubicBezTo>
                      <a:pt x="58" y="77"/>
                      <a:pt x="58" y="78"/>
                      <a:pt x="58" y="79"/>
                    </a:cubicBezTo>
                    <a:cubicBezTo>
                      <a:pt x="58" y="79"/>
                      <a:pt x="57" y="80"/>
                      <a:pt x="56" y="80"/>
                    </a:cubicBezTo>
                    <a:close/>
                    <a:moveTo>
                      <a:pt x="7" y="76"/>
                    </a:moveTo>
                    <a:cubicBezTo>
                      <a:pt x="51" y="76"/>
                      <a:pt x="51" y="76"/>
                      <a:pt x="51" y="76"/>
                    </a:cubicBezTo>
                    <a:cubicBezTo>
                      <a:pt x="28" y="53"/>
                      <a:pt x="28" y="53"/>
                      <a:pt x="28" y="53"/>
                    </a:cubicBezTo>
                    <a:lnTo>
                      <a:pt x="7" y="76"/>
                    </a:lnTo>
                    <a:close/>
                    <a:moveTo>
                      <a:pt x="15" y="34"/>
                    </a:moveTo>
                    <a:cubicBezTo>
                      <a:pt x="28" y="47"/>
                      <a:pt x="28" y="47"/>
                      <a:pt x="28" y="47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30" y="17"/>
                      <a:pt x="30" y="17"/>
                      <a:pt x="30" y="17"/>
                    </a:cubicBezTo>
                    <a:lnTo>
                      <a:pt x="15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7">
                <a:extLst>
                  <a:ext uri="{FF2B5EF4-FFF2-40B4-BE49-F238E27FC236}">
                    <a16:creationId xmlns:a16="http://schemas.microsoft.com/office/drawing/2014/main" id="{A42BA0D1-E6E4-39FC-BD7F-D9AE29403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813" y="5845175"/>
                <a:ext cx="12700" cy="36512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9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9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3" y="11"/>
                      <a:pt x="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8">
                <a:extLst>
                  <a:ext uri="{FF2B5EF4-FFF2-40B4-BE49-F238E27FC236}">
                    <a16:creationId xmlns:a16="http://schemas.microsoft.com/office/drawing/2014/main" id="{7C104A22-8908-6EC8-D54C-EB3A85556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4425" y="5845175"/>
                <a:ext cx="14288" cy="36512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9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9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3" y="11"/>
                      <a:pt x="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9">
                <a:extLst>
                  <a:ext uri="{FF2B5EF4-FFF2-40B4-BE49-F238E27FC236}">
                    <a16:creationId xmlns:a16="http://schemas.microsoft.com/office/drawing/2014/main" id="{70A83127-F42D-847B-2746-78BCD10B1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" y="5776913"/>
                <a:ext cx="268288" cy="77787"/>
              </a:xfrm>
              <a:custGeom>
                <a:avLst/>
                <a:gdLst>
                  <a:gd name="T0" fmla="*/ 79 w 81"/>
                  <a:gd name="T1" fmla="*/ 24 h 24"/>
                  <a:gd name="T2" fmla="*/ 2 w 81"/>
                  <a:gd name="T3" fmla="*/ 24 h 24"/>
                  <a:gd name="T4" fmla="*/ 0 w 81"/>
                  <a:gd name="T5" fmla="*/ 22 h 24"/>
                  <a:gd name="T6" fmla="*/ 0 w 81"/>
                  <a:gd name="T7" fmla="*/ 10 h 24"/>
                  <a:gd name="T8" fmla="*/ 2 w 81"/>
                  <a:gd name="T9" fmla="*/ 8 h 24"/>
                  <a:gd name="T10" fmla="*/ 27 w 81"/>
                  <a:gd name="T11" fmla="*/ 1 h 24"/>
                  <a:gd name="T12" fmla="*/ 30 w 81"/>
                  <a:gd name="T13" fmla="*/ 2 h 24"/>
                  <a:gd name="T14" fmla="*/ 28 w 81"/>
                  <a:gd name="T15" fmla="*/ 4 h 24"/>
                  <a:gd name="T16" fmla="*/ 4 w 81"/>
                  <a:gd name="T17" fmla="*/ 12 h 24"/>
                  <a:gd name="T18" fmla="*/ 4 w 81"/>
                  <a:gd name="T19" fmla="*/ 20 h 24"/>
                  <a:gd name="T20" fmla="*/ 77 w 81"/>
                  <a:gd name="T21" fmla="*/ 20 h 24"/>
                  <a:gd name="T22" fmla="*/ 77 w 81"/>
                  <a:gd name="T23" fmla="*/ 12 h 24"/>
                  <a:gd name="T24" fmla="*/ 54 w 81"/>
                  <a:gd name="T25" fmla="*/ 4 h 24"/>
                  <a:gd name="T26" fmla="*/ 53 w 81"/>
                  <a:gd name="T27" fmla="*/ 2 h 24"/>
                  <a:gd name="T28" fmla="*/ 55 w 81"/>
                  <a:gd name="T29" fmla="*/ 1 h 24"/>
                  <a:gd name="T30" fmla="*/ 80 w 81"/>
                  <a:gd name="T31" fmla="*/ 8 h 24"/>
                  <a:gd name="T32" fmla="*/ 81 w 81"/>
                  <a:gd name="T33" fmla="*/ 10 h 24"/>
                  <a:gd name="T34" fmla="*/ 81 w 81"/>
                  <a:gd name="T35" fmla="*/ 22 h 24"/>
                  <a:gd name="T36" fmla="*/ 79 w 81"/>
                  <a:gd name="T3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1" h="24">
                    <a:moveTo>
                      <a:pt x="79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3"/>
                      <a:pt x="0" y="2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8" y="0"/>
                      <a:pt x="29" y="1"/>
                      <a:pt x="30" y="2"/>
                    </a:cubicBezTo>
                    <a:cubicBezTo>
                      <a:pt x="30" y="3"/>
                      <a:pt x="29" y="4"/>
                      <a:pt x="28" y="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3"/>
                      <a:pt x="53" y="2"/>
                    </a:cubicBezTo>
                    <a:cubicBezTo>
                      <a:pt x="53" y="1"/>
                      <a:pt x="54" y="0"/>
                      <a:pt x="55" y="1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1" y="9"/>
                      <a:pt x="81" y="9"/>
                      <a:pt x="81" y="10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23"/>
                      <a:pt x="80" y="24"/>
                      <a:pt x="79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0">
                <a:extLst>
                  <a:ext uri="{FF2B5EF4-FFF2-40B4-BE49-F238E27FC236}">
                    <a16:creationId xmlns:a16="http://schemas.microsoft.com/office/drawing/2014/main" id="{69F42CEF-C7F6-1504-766C-2B1BD3BD75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1863" y="5700713"/>
                <a:ext cx="173038" cy="52387"/>
              </a:xfrm>
              <a:custGeom>
                <a:avLst/>
                <a:gdLst>
                  <a:gd name="T0" fmla="*/ 50 w 52"/>
                  <a:gd name="T1" fmla="*/ 16 h 16"/>
                  <a:gd name="T2" fmla="*/ 2 w 52"/>
                  <a:gd name="T3" fmla="*/ 16 h 16"/>
                  <a:gd name="T4" fmla="*/ 0 w 52"/>
                  <a:gd name="T5" fmla="*/ 14 h 16"/>
                  <a:gd name="T6" fmla="*/ 0 w 52"/>
                  <a:gd name="T7" fmla="*/ 7 h 16"/>
                  <a:gd name="T8" fmla="*/ 1 w 52"/>
                  <a:gd name="T9" fmla="*/ 5 h 16"/>
                  <a:gd name="T10" fmla="*/ 18 w 52"/>
                  <a:gd name="T11" fmla="*/ 0 h 16"/>
                  <a:gd name="T12" fmla="*/ 19 w 52"/>
                  <a:gd name="T13" fmla="*/ 0 h 16"/>
                  <a:gd name="T14" fmla="*/ 34 w 52"/>
                  <a:gd name="T15" fmla="*/ 0 h 16"/>
                  <a:gd name="T16" fmla="*/ 35 w 52"/>
                  <a:gd name="T17" fmla="*/ 0 h 16"/>
                  <a:gd name="T18" fmla="*/ 51 w 52"/>
                  <a:gd name="T19" fmla="*/ 5 h 16"/>
                  <a:gd name="T20" fmla="*/ 52 w 52"/>
                  <a:gd name="T21" fmla="*/ 7 h 16"/>
                  <a:gd name="T22" fmla="*/ 52 w 52"/>
                  <a:gd name="T23" fmla="*/ 14 h 16"/>
                  <a:gd name="T24" fmla="*/ 50 w 52"/>
                  <a:gd name="T25" fmla="*/ 16 h 16"/>
                  <a:gd name="T26" fmla="*/ 4 w 52"/>
                  <a:gd name="T27" fmla="*/ 12 h 16"/>
                  <a:gd name="T28" fmla="*/ 48 w 52"/>
                  <a:gd name="T29" fmla="*/ 12 h 16"/>
                  <a:gd name="T30" fmla="*/ 48 w 52"/>
                  <a:gd name="T31" fmla="*/ 9 h 16"/>
                  <a:gd name="T32" fmla="*/ 34 w 52"/>
                  <a:gd name="T33" fmla="*/ 4 h 16"/>
                  <a:gd name="T34" fmla="*/ 19 w 52"/>
                  <a:gd name="T35" fmla="*/ 4 h 16"/>
                  <a:gd name="T36" fmla="*/ 4 w 52"/>
                  <a:gd name="T37" fmla="*/ 8 h 16"/>
                  <a:gd name="T38" fmla="*/ 4 w 52"/>
                  <a:gd name="T3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16">
                    <a:moveTo>
                      <a:pt x="50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1" y="6"/>
                      <a:pt x="52" y="6"/>
                      <a:pt x="52" y="7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5"/>
                      <a:pt x="51" y="16"/>
                      <a:pt x="50" y="16"/>
                    </a:cubicBezTo>
                    <a:close/>
                    <a:moveTo>
                      <a:pt x="4" y="12"/>
                    </a:move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4" y="8"/>
                      <a:pt x="4" y="8"/>
                      <a:pt x="4" y="8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3193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ED13B2E-3836-4F47-3609-670C6EA150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1" y="-14505"/>
            <a:ext cx="12192000" cy="6858000"/>
          </a:xfrm>
          <a:prstGeom prst="rect">
            <a:avLst/>
          </a:prstGeom>
        </p:spPr>
      </p:pic>
      <p:sp>
        <p:nvSpPr>
          <p:cNvPr id="5" name="Sub Heading">
            <a:extLst>
              <a:ext uri="{FF2B5EF4-FFF2-40B4-BE49-F238E27FC236}">
                <a16:creationId xmlns:a16="http://schemas.microsoft.com/office/drawing/2014/main" id="{D3253BC4-5BF9-B739-2A1D-44BA4C3D4A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16814" y="362174"/>
            <a:ext cx="5818234" cy="271903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s-MX" sz="28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Growth</a:t>
            </a:r>
            <a:r>
              <a:rPr lang="es-MX" sz="28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8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s-MX" sz="28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8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profitability</a:t>
            </a:r>
            <a:r>
              <a:rPr lang="es-MX" sz="28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7DA49C1-3016-4AC7-29A4-D732205F7C13}"/>
              </a:ext>
            </a:extLst>
          </p:cNvPr>
          <p:cNvSpPr/>
          <p:nvPr/>
        </p:nvSpPr>
        <p:spPr>
          <a:xfrm>
            <a:off x="145915" y="67606"/>
            <a:ext cx="848440" cy="9243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2B6F100-4534-6B61-D74E-A8ED0E5D38BD}"/>
              </a:ext>
            </a:extLst>
          </p:cNvPr>
          <p:cNvGrpSpPr/>
          <p:nvPr/>
        </p:nvGrpSpPr>
        <p:grpSpPr>
          <a:xfrm>
            <a:off x="246216" y="211502"/>
            <a:ext cx="625764" cy="630942"/>
            <a:chOff x="8659623" y="3677343"/>
            <a:chExt cx="926932" cy="844826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0AB505A-A9F7-AB56-96F4-1360F095C15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FE14C4E0-FA58-290E-0A16-BFF9CF520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FA5AAFD4-B293-F076-6941-416149F72F77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09EC3AE-56D8-6FB0-F90C-924B8FBB835F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8" name="Footnote">
            <a:extLst>
              <a:ext uri="{FF2B5EF4-FFF2-40B4-BE49-F238E27FC236}">
                <a16:creationId xmlns:a16="http://schemas.microsoft.com/office/drawing/2014/main" id="{74DF5CEB-8F47-44AF-98C4-7E8AE64C66B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481" y="6554037"/>
            <a:ext cx="7589520" cy="2462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0" tIns="0" rIns="0" bIns="0" numCol="1" anchor="b">
            <a:spAutoFit/>
          </a:bodyPr>
          <a:lstStyle/>
          <a:p>
            <a:pPr marL="228600" indent="-228600"/>
            <a:r>
              <a:rPr lang="en-US" sz="800" i="1" dirty="0">
                <a:solidFill>
                  <a:srgbClr val="000000"/>
                </a:solidFill>
                <a:cs typeface="Calibri" pitchFamily="34" charset="0"/>
              </a:rPr>
              <a:t>____________________</a:t>
            </a:r>
          </a:p>
          <a:p>
            <a:pPr marL="228600" indent="-228600"/>
            <a:r>
              <a:rPr lang="en-US" sz="800" i="1" dirty="0">
                <a:solidFill>
                  <a:srgbClr val="000000"/>
                </a:solidFill>
                <a:cs typeface="Calibri" pitchFamily="34" charset="0"/>
              </a:rPr>
              <a:t>(1)	</a:t>
            </a:r>
            <a:r>
              <a:rPr lang="es-CO" sz="800" i="1" dirty="0" err="1">
                <a:solidFill>
                  <a:srgbClr val="000000"/>
                </a:solidFill>
                <a:cs typeface="Calibri" pitchFamily="34" charset="0"/>
              </a:rPr>
              <a:t>Excluding</a:t>
            </a:r>
            <a:r>
              <a:rPr lang="es-CO" sz="800" i="1" dirty="0">
                <a:solidFill>
                  <a:srgbClr val="000000"/>
                </a:solidFill>
                <a:cs typeface="Calibri" pitchFamily="34" charset="0"/>
              </a:rPr>
              <a:t> </a:t>
            </a:r>
            <a:r>
              <a:rPr lang="es-CO" sz="800" i="1" dirty="0" err="1">
                <a:solidFill>
                  <a:srgbClr val="000000"/>
                </a:solidFill>
                <a:cs typeface="Calibri" pitchFamily="34" charset="0"/>
              </a:rPr>
              <a:t>construction</a:t>
            </a:r>
            <a:endParaRPr lang="es-CO" sz="800" i="1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" name="Rectangle 64">
            <a:extLst>
              <a:ext uri="{FF2B5EF4-FFF2-40B4-BE49-F238E27FC236}">
                <a16:creationId xmlns:a16="http://schemas.microsoft.com/office/drawing/2014/main" id="{8EE19508-65DA-75D6-5BD0-9B89DDB87FB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45915" y="1313946"/>
            <a:ext cx="5596025" cy="316392"/>
          </a:xfrm>
          <a:prstGeom prst="flowChartAlternateProcess">
            <a:avLst/>
          </a:prstGeom>
          <a:solidFill>
            <a:srgbClr val="241C6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CO" b="1" dirty="0" err="1">
                <a:solidFill>
                  <a:srgbClr val="FFFFFF"/>
                </a:solidFill>
                <a:cs typeface="Calibri" pitchFamily="34" charset="0"/>
              </a:rPr>
              <a:t>Revenues</a:t>
            </a:r>
            <a:endParaRPr lang="es-CO" b="1" dirty="0">
              <a:solidFill>
                <a:srgbClr val="FFFFFF"/>
              </a:solidFill>
              <a:cs typeface="Calibri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0889276-DBF7-4AD8-CC66-091C6D5614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690661"/>
              </p:ext>
            </p:extLst>
          </p:nvPr>
        </p:nvGraphicFramePr>
        <p:xfrm>
          <a:off x="-107640" y="2241858"/>
          <a:ext cx="6002200" cy="2308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39DE2E0B-BFD8-BC58-D35A-B94E8D1F8C60}"/>
              </a:ext>
            </a:extLst>
          </p:cNvPr>
          <p:cNvGrpSpPr/>
          <p:nvPr/>
        </p:nvGrpSpPr>
        <p:grpSpPr>
          <a:xfrm>
            <a:off x="5383666" y="1524441"/>
            <a:ext cx="1021789" cy="982488"/>
            <a:chOff x="8419330" y="4799007"/>
            <a:chExt cx="1762601" cy="1702238"/>
          </a:xfrm>
        </p:grpSpPr>
        <p:pic>
          <p:nvPicPr>
            <p:cNvPr id="10" name="Imagen 9" descr="Un conjunto de letras negras en un fondo negro&#10;&#10;Descripción generada automáticamente con confianza media">
              <a:extLst>
                <a:ext uri="{FF2B5EF4-FFF2-40B4-BE49-F238E27FC236}">
                  <a16:creationId xmlns:a16="http://schemas.microsoft.com/office/drawing/2014/main" id="{42DDA7CB-2AFE-5565-FD35-BB8F6B07B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19330" y="4799007"/>
              <a:ext cx="1762601" cy="1702238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F1AA397-7F50-8677-4CE1-96F6043CD1E1}"/>
                </a:ext>
              </a:extLst>
            </p:cNvPr>
            <p:cNvSpPr txBox="1"/>
            <p:nvPr/>
          </p:nvSpPr>
          <p:spPr>
            <a:xfrm>
              <a:off x="8449952" y="4975498"/>
              <a:ext cx="1637439" cy="12264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CAGR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s-CO" sz="1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2018-2022</a:t>
              </a:r>
            </a:p>
            <a:p>
              <a:pPr algn="ctr"/>
              <a:r>
                <a:rPr lang="es-CO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6,5</a:t>
              </a:r>
              <a:r>
                <a:rPr lang="es-CO" sz="11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lang="es-CO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Rectangle 64">
            <a:extLst>
              <a:ext uri="{FF2B5EF4-FFF2-40B4-BE49-F238E27FC236}">
                <a16:creationId xmlns:a16="http://schemas.microsoft.com/office/drawing/2014/main" id="{0070F1E1-0E56-AC62-B0E7-F57674CFD6BF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6491280" y="1313946"/>
            <a:ext cx="5596025" cy="316392"/>
          </a:xfrm>
          <a:prstGeom prst="flowChartAlternateProcess">
            <a:avLst/>
          </a:prstGeom>
          <a:solidFill>
            <a:srgbClr val="241C6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CO" b="1" dirty="0">
                <a:solidFill>
                  <a:srgbClr val="FFFFFF"/>
                </a:solidFill>
                <a:cs typeface="Calibri" pitchFamily="34" charset="0"/>
              </a:rPr>
              <a:t>EBITDA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87D6D8E-7633-1E40-99B7-A21BB16AD930}"/>
              </a:ext>
            </a:extLst>
          </p:cNvPr>
          <p:cNvSpPr/>
          <p:nvPr/>
        </p:nvSpPr>
        <p:spPr>
          <a:xfrm>
            <a:off x="168748" y="1696666"/>
            <a:ext cx="12891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9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Figures in USD </a:t>
            </a:r>
            <a:r>
              <a:rPr lang="es-CO" sz="9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Million</a:t>
            </a:r>
            <a:endParaRPr lang="es-CO" sz="9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F1E3896E-B5D9-5883-52CE-4119C2F2D9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968684"/>
              </p:ext>
            </p:extLst>
          </p:nvPr>
        </p:nvGraphicFramePr>
        <p:xfrm>
          <a:off x="6519067" y="2005867"/>
          <a:ext cx="5457236" cy="2560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23" name="Grupo 22">
            <a:extLst>
              <a:ext uri="{FF2B5EF4-FFF2-40B4-BE49-F238E27FC236}">
                <a16:creationId xmlns:a16="http://schemas.microsoft.com/office/drawing/2014/main" id="{94D4E51B-6002-7BB5-648C-4F5DD6486084}"/>
              </a:ext>
            </a:extLst>
          </p:cNvPr>
          <p:cNvGrpSpPr/>
          <p:nvPr/>
        </p:nvGrpSpPr>
        <p:grpSpPr>
          <a:xfrm>
            <a:off x="11264088" y="1489006"/>
            <a:ext cx="1021789" cy="982488"/>
            <a:chOff x="8419330" y="4799007"/>
            <a:chExt cx="1762601" cy="1702238"/>
          </a:xfrm>
        </p:grpSpPr>
        <p:pic>
          <p:nvPicPr>
            <p:cNvPr id="24" name="Imagen 23" descr="Un conjunto de letras negras en un fondo negro&#10;&#10;Descripción generada automáticamente con confianza media">
              <a:extLst>
                <a:ext uri="{FF2B5EF4-FFF2-40B4-BE49-F238E27FC236}">
                  <a16:creationId xmlns:a16="http://schemas.microsoft.com/office/drawing/2014/main" id="{C83D0C6A-99BA-F459-E91B-55567A7FA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19330" y="4799007"/>
              <a:ext cx="1762601" cy="1702238"/>
            </a:xfrm>
            <a:prstGeom prst="rect">
              <a:avLst/>
            </a:prstGeom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C0433CC0-83A5-4051-471F-783A0162C584}"/>
                </a:ext>
              </a:extLst>
            </p:cNvPr>
            <p:cNvSpPr txBox="1"/>
            <p:nvPr/>
          </p:nvSpPr>
          <p:spPr>
            <a:xfrm>
              <a:off x="8449952" y="4975498"/>
              <a:ext cx="1637439" cy="12264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CAGR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s-CO" sz="1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2018-2022</a:t>
              </a:r>
            </a:p>
            <a:p>
              <a:pPr algn="ctr"/>
              <a:r>
                <a:rPr lang="es-CO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5,5</a:t>
              </a:r>
              <a:r>
                <a:rPr lang="es-CO" sz="11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lang="es-CO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A756AC4-6F37-CB10-7E7A-A20E683E88EC}"/>
              </a:ext>
            </a:extLst>
          </p:cNvPr>
          <p:cNvSpPr/>
          <p:nvPr/>
        </p:nvSpPr>
        <p:spPr>
          <a:xfrm>
            <a:off x="6502707" y="1682872"/>
            <a:ext cx="972534" cy="23083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O" sz="9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Figures in USD </a:t>
            </a:r>
            <a:r>
              <a:rPr lang="es-CO" sz="9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Million</a:t>
            </a:r>
            <a:endParaRPr lang="es-CO" sz="9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DC90FFD2-CC3C-A4B6-E7BD-4774D8828B69}"/>
              </a:ext>
            </a:extLst>
          </p:cNvPr>
          <p:cNvGrpSpPr/>
          <p:nvPr/>
        </p:nvGrpSpPr>
        <p:grpSpPr>
          <a:xfrm>
            <a:off x="7910014" y="1728950"/>
            <a:ext cx="1459650" cy="230839"/>
            <a:chOff x="6045686" y="1209642"/>
            <a:chExt cx="1934817" cy="230832"/>
          </a:xfrm>
        </p:grpSpPr>
        <p:sp>
          <p:nvSpPr>
            <p:cNvPr id="28" name="Diagrama de flujo: conector 27">
              <a:extLst>
                <a:ext uri="{FF2B5EF4-FFF2-40B4-BE49-F238E27FC236}">
                  <a16:creationId xmlns:a16="http://schemas.microsoft.com/office/drawing/2014/main" id="{D2F72817-D370-467F-524A-AFF8612A9395}"/>
                </a:ext>
              </a:extLst>
            </p:cNvPr>
            <p:cNvSpPr/>
            <p:nvPr/>
          </p:nvSpPr>
          <p:spPr>
            <a:xfrm>
              <a:off x="6045686" y="1300103"/>
              <a:ext cx="119269" cy="96078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O" b="1"/>
            </a:p>
          </p:txBody>
        </p:sp>
        <p:sp>
          <p:nvSpPr>
            <p:cNvPr id="29" name="CuadroTexto 3">
              <a:extLst>
                <a:ext uri="{FF2B5EF4-FFF2-40B4-BE49-F238E27FC236}">
                  <a16:creationId xmlns:a16="http://schemas.microsoft.com/office/drawing/2014/main" id="{51FFFA2B-DC34-9658-8733-AA4A7E1C02CB}"/>
                </a:ext>
              </a:extLst>
            </p:cNvPr>
            <p:cNvSpPr txBox="1"/>
            <p:nvPr/>
          </p:nvSpPr>
          <p:spPr>
            <a:xfrm>
              <a:off x="6164955" y="1209642"/>
              <a:ext cx="18155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CO" sz="9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EBITDA </a:t>
              </a:r>
              <a:r>
                <a:rPr lang="es-CO" sz="9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Margin</a:t>
              </a:r>
              <a:r>
                <a:rPr lang="es-CO" sz="900" b="1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(1</a:t>
              </a:r>
              <a:r>
                <a:rPr lang="es-CO" sz="1200" b="1" baseline="300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99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ED13B2E-3836-4F47-3609-670C6EA150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1" y="-14505"/>
            <a:ext cx="12192000" cy="6858000"/>
          </a:xfrm>
          <a:prstGeom prst="rect">
            <a:avLst/>
          </a:prstGeom>
        </p:spPr>
      </p:pic>
      <p:sp>
        <p:nvSpPr>
          <p:cNvPr id="5" name="Sub Heading">
            <a:extLst>
              <a:ext uri="{FF2B5EF4-FFF2-40B4-BE49-F238E27FC236}">
                <a16:creationId xmlns:a16="http://schemas.microsoft.com/office/drawing/2014/main" id="{D3253BC4-5BF9-B739-2A1D-44BA4C3D4A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59221" y="204752"/>
            <a:ext cx="5818234" cy="271903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s-MX" sz="28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Growth</a:t>
            </a:r>
            <a:r>
              <a:rPr lang="es-MX" sz="28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8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s-MX" sz="28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8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profitability</a:t>
            </a:r>
            <a:r>
              <a:rPr lang="es-MX" sz="28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7DA49C1-3016-4AC7-29A4-D732205F7C13}"/>
              </a:ext>
            </a:extLst>
          </p:cNvPr>
          <p:cNvSpPr/>
          <p:nvPr/>
        </p:nvSpPr>
        <p:spPr>
          <a:xfrm>
            <a:off x="145915" y="67606"/>
            <a:ext cx="848440" cy="9243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2B6F100-4534-6B61-D74E-A8ED0E5D38BD}"/>
              </a:ext>
            </a:extLst>
          </p:cNvPr>
          <p:cNvGrpSpPr/>
          <p:nvPr/>
        </p:nvGrpSpPr>
        <p:grpSpPr>
          <a:xfrm>
            <a:off x="246216" y="211502"/>
            <a:ext cx="625764" cy="630942"/>
            <a:chOff x="8659623" y="3677343"/>
            <a:chExt cx="926932" cy="844826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0AB505A-A9F7-AB56-96F4-1360F095C15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FE14C4E0-FA58-290E-0A16-BFF9CF520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FA5AAFD4-B293-F076-6941-416149F72F77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09EC3AE-56D8-6FB0-F90C-924B8FBB835F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8" name="Footnote">
            <a:extLst>
              <a:ext uri="{FF2B5EF4-FFF2-40B4-BE49-F238E27FC236}">
                <a16:creationId xmlns:a16="http://schemas.microsoft.com/office/drawing/2014/main" id="{74DF5CEB-8F47-44AF-98C4-7E8AE64C66B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481" y="6554037"/>
            <a:ext cx="7589520" cy="2462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0" tIns="0" rIns="0" bIns="0" numCol="1" anchor="b">
            <a:spAutoFit/>
          </a:bodyPr>
          <a:lstStyle/>
          <a:p>
            <a:pPr marL="228600" indent="-228600"/>
            <a:r>
              <a:rPr lang="en-US" sz="800" i="1" dirty="0">
                <a:solidFill>
                  <a:srgbClr val="000000"/>
                </a:solidFill>
                <a:cs typeface="Calibri" pitchFamily="34" charset="0"/>
              </a:rPr>
              <a:t>____________________</a:t>
            </a:r>
          </a:p>
          <a:p>
            <a:pPr marL="228600" indent="-228600"/>
            <a:r>
              <a:rPr lang="en-US" sz="800" i="1" dirty="0">
                <a:solidFill>
                  <a:srgbClr val="000000"/>
                </a:solidFill>
                <a:cs typeface="Calibri" pitchFamily="34" charset="0"/>
              </a:rPr>
              <a:t>(1)	</a:t>
            </a:r>
            <a:r>
              <a:rPr lang="es-CO" sz="800" i="1" dirty="0" err="1">
                <a:solidFill>
                  <a:srgbClr val="000000"/>
                </a:solidFill>
                <a:cs typeface="Calibri" pitchFamily="34" charset="0"/>
              </a:rPr>
              <a:t>Excluding</a:t>
            </a:r>
            <a:r>
              <a:rPr lang="es-CO" sz="800" i="1" dirty="0">
                <a:solidFill>
                  <a:srgbClr val="000000"/>
                </a:solidFill>
                <a:cs typeface="Calibri" pitchFamily="34" charset="0"/>
              </a:rPr>
              <a:t> </a:t>
            </a:r>
            <a:r>
              <a:rPr lang="es-CO" sz="800" i="1" dirty="0" err="1">
                <a:solidFill>
                  <a:srgbClr val="000000"/>
                </a:solidFill>
                <a:cs typeface="Calibri" pitchFamily="34" charset="0"/>
              </a:rPr>
              <a:t>construction</a:t>
            </a:r>
            <a:endParaRPr lang="es-CO" sz="800" i="1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" name="Rectangle 64">
            <a:extLst>
              <a:ext uri="{FF2B5EF4-FFF2-40B4-BE49-F238E27FC236}">
                <a16:creationId xmlns:a16="http://schemas.microsoft.com/office/drawing/2014/main" id="{8EE19508-65DA-75D6-5BD0-9B89DDB87FB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45915" y="1313946"/>
            <a:ext cx="5596025" cy="316392"/>
          </a:xfrm>
          <a:prstGeom prst="flowChartAlternateProcess">
            <a:avLst/>
          </a:prstGeom>
          <a:solidFill>
            <a:srgbClr val="241C6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CO" b="1" dirty="0">
                <a:solidFill>
                  <a:srgbClr val="FFFFFF"/>
                </a:solidFill>
                <a:cs typeface="Calibri" pitchFamily="34" charset="0"/>
              </a:rPr>
              <a:t>Net </a:t>
            </a:r>
            <a:r>
              <a:rPr lang="es-CO" b="1" dirty="0" err="1">
                <a:solidFill>
                  <a:srgbClr val="FFFFFF"/>
                </a:solidFill>
                <a:cs typeface="Calibri" pitchFamily="34" charset="0"/>
              </a:rPr>
              <a:t>Income</a:t>
            </a:r>
            <a:endParaRPr lang="es-CO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14" name="Rectangle 64">
            <a:extLst>
              <a:ext uri="{FF2B5EF4-FFF2-40B4-BE49-F238E27FC236}">
                <a16:creationId xmlns:a16="http://schemas.microsoft.com/office/drawing/2014/main" id="{0070F1E1-0E56-AC62-B0E7-F57674CFD6BF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6491280" y="1313946"/>
            <a:ext cx="5596025" cy="316392"/>
          </a:xfrm>
          <a:prstGeom prst="flowChartAlternateProcess">
            <a:avLst/>
          </a:prstGeom>
          <a:solidFill>
            <a:srgbClr val="241C6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s-CO" b="1" dirty="0">
                <a:solidFill>
                  <a:srgbClr val="FFFFFF"/>
                </a:solidFill>
                <a:cs typeface="Calibri" pitchFamily="34" charset="0"/>
              </a:rPr>
              <a:t>ROE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87D6D8E-7633-1E40-99B7-A21BB16AD930}"/>
              </a:ext>
            </a:extLst>
          </p:cNvPr>
          <p:cNvSpPr/>
          <p:nvPr/>
        </p:nvSpPr>
        <p:spPr>
          <a:xfrm>
            <a:off x="168748" y="1696666"/>
            <a:ext cx="12891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9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Figures in USD </a:t>
            </a:r>
            <a:r>
              <a:rPr lang="es-CO" sz="9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Million</a:t>
            </a:r>
            <a:endParaRPr lang="es-CO" sz="9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88C313D-FB14-1A6B-9DA0-A5CE701EEF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546301"/>
              </p:ext>
            </p:extLst>
          </p:nvPr>
        </p:nvGraphicFramePr>
        <p:xfrm>
          <a:off x="-200263" y="1862990"/>
          <a:ext cx="6333334" cy="2412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965A2F02-5E78-889D-BB71-5A2E1D6E50E1}"/>
              </a:ext>
            </a:extLst>
          </p:cNvPr>
          <p:cNvGrpSpPr/>
          <p:nvPr/>
        </p:nvGrpSpPr>
        <p:grpSpPr>
          <a:xfrm>
            <a:off x="6257446" y="1176599"/>
            <a:ext cx="45719" cy="4426533"/>
            <a:chOff x="4628952" y="694318"/>
            <a:chExt cx="102774" cy="2771775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540C95D0-1649-6F56-74D0-5724C77D0C57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046A53F-1D3C-CAA1-182C-FDED01AAB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3944285" y="1934270"/>
              <a:ext cx="1472107" cy="102774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B67ECB8-5308-7F86-AA54-ED6CB4EA3C80}"/>
              </a:ext>
            </a:extLst>
          </p:cNvPr>
          <p:cNvGrpSpPr/>
          <p:nvPr/>
        </p:nvGrpSpPr>
        <p:grpSpPr>
          <a:xfrm>
            <a:off x="1679491" y="1705869"/>
            <a:ext cx="1883889" cy="276999"/>
            <a:chOff x="5223450" y="1406576"/>
            <a:chExt cx="1883889" cy="276999"/>
          </a:xfrm>
        </p:grpSpPr>
        <p:sp>
          <p:nvSpPr>
            <p:cNvPr id="30" name="Diagrama de flujo: conector 29">
              <a:extLst>
                <a:ext uri="{FF2B5EF4-FFF2-40B4-BE49-F238E27FC236}">
                  <a16:creationId xmlns:a16="http://schemas.microsoft.com/office/drawing/2014/main" id="{C9AE75EB-E9BD-FF53-880C-7B0E6B38D7E8}"/>
                </a:ext>
              </a:extLst>
            </p:cNvPr>
            <p:cNvSpPr/>
            <p:nvPr/>
          </p:nvSpPr>
          <p:spPr>
            <a:xfrm>
              <a:off x="5223450" y="1479858"/>
              <a:ext cx="119269" cy="96078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b="1"/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369EBB1-2DE8-E986-DAA8-A2FE74794BD8}"/>
                </a:ext>
              </a:extLst>
            </p:cNvPr>
            <p:cNvSpPr txBox="1"/>
            <p:nvPr/>
          </p:nvSpPr>
          <p:spPr>
            <a:xfrm>
              <a:off x="5291791" y="1406576"/>
              <a:ext cx="18155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/>
                <a:t>Net </a:t>
              </a:r>
              <a:r>
                <a:rPr lang="es-CO" sz="1200" b="1" dirty="0" err="1"/>
                <a:t>Margin</a:t>
              </a:r>
              <a:endParaRPr lang="es-CO" sz="1200" b="1" dirty="0"/>
            </a:p>
          </p:txBody>
        </p:sp>
      </p:grp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A8480594-A13C-CAC8-B019-EF3EAC8C54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307088"/>
              </p:ext>
            </p:extLst>
          </p:nvPr>
        </p:nvGraphicFramePr>
        <p:xfrm>
          <a:off x="6201412" y="1927498"/>
          <a:ext cx="5997605" cy="2303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37" name="Grupo 36">
            <a:extLst>
              <a:ext uri="{FF2B5EF4-FFF2-40B4-BE49-F238E27FC236}">
                <a16:creationId xmlns:a16="http://schemas.microsoft.com/office/drawing/2014/main" id="{E33E89A2-5432-445D-5592-94D499E01305}"/>
              </a:ext>
            </a:extLst>
          </p:cNvPr>
          <p:cNvGrpSpPr/>
          <p:nvPr/>
        </p:nvGrpSpPr>
        <p:grpSpPr>
          <a:xfrm>
            <a:off x="7416214" y="4791358"/>
            <a:ext cx="3215979" cy="1034961"/>
            <a:chOff x="6869659" y="1657027"/>
            <a:chExt cx="5065415" cy="2409262"/>
          </a:xfrm>
        </p:grpSpPr>
        <p:sp>
          <p:nvSpPr>
            <p:cNvPr id="38" name="Rectángulo redondeado 15">
              <a:extLst>
                <a:ext uri="{FF2B5EF4-FFF2-40B4-BE49-F238E27FC236}">
                  <a16:creationId xmlns:a16="http://schemas.microsoft.com/office/drawing/2014/main" id="{C7B1987D-4092-5FB8-045D-3EF2D9636DE5}"/>
                </a:ext>
              </a:extLst>
            </p:cNvPr>
            <p:cNvSpPr/>
            <p:nvPr/>
          </p:nvSpPr>
          <p:spPr>
            <a:xfrm>
              <a:off x="6869659" y="1703951"/>
              <a:ext cx="5065415" cy="2316408"/>
            </a:xfrm>
            <a:prstGeom prst="roundRect">
              <a:avLst>
                <a:gd name="adj" fmla="val 12632"/>
              </a:avLst>
            </a:prstGeom>
            <a:noFill/>
            <a:ln w="25400">
              <a:solidFill>
                <a:srgbClr val="FF4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240"/>
            </a:p>
          </p:txBody>
        </p:sp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B0D11DC9-0742-0D84-C975-626FE0266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87903" y="1657027"/>
              <a:ext cx="2533950" cy="101600"/>
            </a:xfrm>
            <a:prstGeom prst="rect">
              <a:avLst/>
            </a:prstGeom>
          </p:spPr>
        </p:pic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00B97402-D4A1-E968-D736-24CEE6B8A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78017" y="3964689"/>
              <a:ext cx="2533950" cy="101600"/>
            </a:xfrm>
            <a:prstGeom prst="rect">
              <a:avLst/>
            </a:prstGeom>
          </p:spPr>
        </p:pic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D55414E-00B8-6D2B-BBF6-652F5AC2A14A}"/>
              </a:ext>
            </a:extLst>
          </p:cNvPr>
          <p:cNvSpPr txBox="1"/>
          <p:nvPr/>
        </p:nvSpPr>
        <p:spPr>
          <a:xfrm>
            <a:off x="7463931" y="4908000"/>
            <a:ext cx="31205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s-CO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xtraordinary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ISA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CTEEP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Periodic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tariff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revisión.</a:t>
            </a:r>
          </a:p>
          <a:p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Adjustments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RBSE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defined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ANEEL</a:t>
            </a:r>
            <a:r>
              <a:rPr lang="es-MX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CO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4469AAE6-06E5-ED54-9C41-3F399247989D}"/>
              </a:ext>
            </a:extLst>
          </p:cNvPr>
          <p:cNvGrpSpPr/>
          <p:nvPr/>
        </p:nvGrpSpPr>
        <p:grpSpPr>
          <a:xfrm>
            <a:off x="1030136" y="4700357"/>
            <a:ext cx="4067263" cy="1361184"/>
            <a:chOff x="19463407" y="5278559"/>
            <a:chExt cx="1749242" cy="1811715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42346225-566D-356E-C4CD-ABD8F5105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63407" y="5278559"/>
              <a:ext cx="1749242" cy="1811715"/>
            </a:xfrm>
            <a:prstGeom prst="rect">
              <a:avLst/>
            </a:prstGeom>
          </p:spPr>
        </p:pic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E5DF7E2A-E322-F0EF-96CE-2E11CA5B89A2}"/>
                </a:ext>
              </a:extLst>
            </p:cNvPr>
            <p:cNvSpPr txBox="1"/>
            <p:nvPr/>
          </p:nvSpPr>
          <p:spPr>
            <a:xfrm>
              <a:off x="19597721" y="5631394"/>
              <a:ext cx="1458948" cy="11060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600" b="1" dirty="0">
                  <a:solidFill>
                    <a:srgbClr val="00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Solid results that leverage our </a:t>
              </a:r>
              <a:r>
                <a:rPr lang="en-US" sz="16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profitable</a:t>
              </a:r>
              <a:r>
                <a:rPr lang="en-US" sz="1600" b="1" dirty="0">
                  <a:solidFill>
                    <a:srgbClr val="00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and </a:t>
              </a:r>
              <a:r>
                <a:rPr lang="en-US" sz="16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sustainable</a:t>
              </a:r>
              <a:r>
                <a:rPr lang="en-US" sz="1600" b="1" dirty="0">
                  <a:solidFill>
                    <a:srgbClr val="00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growth strategy</a:t>
              </a:r>
              <a:endPara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5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5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4214F2-2F80-37E5-A715-089B1CA38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72863"/>
            <a:ext cx="12192000" cy="6928701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62A202A-A604-A949-46B5-91EBAB27E8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0531"/>
            <a:ext cx="12207936" cy="10997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88D58BE-775A-C519-DC07-F5F27E943ED4}"/>
              </a:ext>
            </a:extLst>
          </p:cNvPr>
          <p:cNvSpPr txBox="1"/>
          <p:nvPr/>
        </p:nvSpPr>
        <p:spPr>
          <a:xfrm>
            <a:off x="1099961" y="223120"/>
            <a:ext cx="6681732" cy="793391"/>
          </a:xfrm>
          <a:prstGeom prst="rect">
            <a:avLst/>
          </a:prstGeom>
          <a:noFill/>
        </p:spPr>
        <p:txBody>
          <a:bodyPr wrap="square" lIns="54197" tIns="27099" rIns="54197" bIns="27099" rtlCol="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Maintaining a healthy level of indebtedness</a:t>
            </a:r>
          </a:p>
        </p:txBody>
      </p:sp>
      <p:grpSp>
        <p:nvGrpSpPr>
          <p:cNvPr id="154" name="Grupo 153">
            <a:extLst>
              <a:ext uri="{FF2B5EF4-FFF2-40B4-BE49-F238E27FC236}">
                <a16:creationId xmlns:a16="http://schemas.microsoft.com/office/drawing/2014/main" id="{6C8E76CE-E293-E882-F9E7-93D1117D5365}"/>
              </a:ext>
            </a:extLst>
          </p:cNvPr>
          <p:cNvGrpSpPr/>
          <p:nvPr/>
        </p:nvGrpSpPr>
        <p:grpSpPr>
          <a:xfrm>
            <a:off x="6222899" y="1279831"/>
            <a:ext cx="1801323" cy="910643"/>
            <a:chOff x="9738818" y="2710226"/>
            <a:chExt cx="2059925" cy="1536425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564B7CB2-6B92-7403-F5E4-39278AF6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00415" y="3925290"/>
              <a:ext cx="857615" cy="71897"/>
            </a:xfrm>
            <a:prstGeom prst="rect">
              <a:avLst/>
            </a:prstGeom>
          </p:spPr>
        </p:pic>
        <p:sp>
          <p:nvSpPr>
            <p:cNvPr id="115" name="Rectángulo redondeado 114">
              <a:extLst>
                <a:ext uri="{FF2B5EF4-FFF2-40B4-BE49-F238E27FC236}">
                  <a16:creationId xmlns:a16="http://schemas.microsoft.com/office/drawing/2014/main" id="{E8674787-401A-4DC6-227A-05637A52CCC4}"/>
                </a:ext>
              </a:extLst>
            </p:cNvPr>
            <p:cNvSpPr/>
            <p:nvPr/>
          </p:nvSpPr>
          <p:spPr>
            <a:xfrm>
              <a:off x="9843400" y="2710226"/>
              <a:ext cx="1853484" cy="125252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67"/>
            </a:p>
          </p:txBody>
        </p:sp>
        <p:sp>
          <p:nvSpPr>
            <p:cNvPr id="116" name="Redondear rectángulo de esquina del mismo lado 115">
              <a:extLst>
                <a:ext uri="{FF2B5EF4-FFF2-40B4-BE49-F238E27FC236}">
                  <a16:creationId xmlns:a16="http://schemas.microsoft.com/office/drawing/2014/main" id="{99A75516-70EF-B4D4-2CFA-0FF0400D7AD7}"/>
                </a:ext>
              </a:extLst>
            </p:cNvPr>
            <p:cNvSpPr/>
            <p:nvPr/>
          </p:nvSpPr>
          <p:spPr>
            <a:xfrm>
              <a:off x="9840677" y="2710226"/>
              <a:ext cx="1856207" cy="630694"/>
            </a:xfrm>
            <a:prstGeom prst="round2SameRect">
              <a:avLst>
                <a:gd name="adj1" fmla="val 26554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67"/>
            </a:p>
          </p:txBody>
        </p:sp>
        <p:sp>
          <p:nvSpPr>
            <p:cNvPr id="117" name="CuadroTexto 116">
              <a:extLst>
                <a:ext uri="{FF2B5EF4-FFF2-40B4-BE49-F238E27FC236}">
                  <a16:creationId xmlns:a16="http://schemas.microsoft.com/office/drawing/2014/main" id="{2D5A85F9-F184-A1CD-EBF8-83986B8BA1C5}"/>
                </a:ext>
              </a:extLst>
            </p:cNvPr>
            <p:cNvSpPr txBox="1"/>
            <p:nvPr/>
          </p:nvSpPr>
          <p:spPr>
            <a:xfrm>
              <a:off x="9954693" y="3349059"/>
              <a:ext cx="1647085" cy="89759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541989">
                <a:defRPr/>
              </a:pPr>
              <a:r>
                <a:rPr lang="es-CO" sz="2857" b="1" baseline="30000" dirty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USD 7 </a:t>
              </a:r>
              <a:r>
                <a:rPr lang="es-CO" sz="2857" b="1" baseline="30000" dirty="0" err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</a:t>
              </a:r>
              <a:endParaRPr lang="es-CO" sz="2857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41D7F834-0952-DDEF-8DE1-C987431E6407}"/>
                </a:ext>
              </a:extLst>
            </p:cNvPr>
            <p:cNvSpPr txBox="1"/>
            <p:nvPr/>
          </p:nvSpPr>
          <p:spPr>
            <a:xfrm>
              <a:off x="9738818" y="2845228"/>
              <a:ext cx="2059925" cy="4634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s-ES_tradnl" sz="120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Total </a:t>
              </a:r>
              <a:r>
                <a:rPr lang="es-ES_tradnl" sz="1200" b="1" dirty="0" err="1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Debt</a:t>
              </a:r>
              <a:r>
                <a:rPr lang="es-ES_tradnl" sz="120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4Q22</a:t>
              </a: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BE28A4-6D82-E906-0ABA-A2738D76F5C0}"/>
              </a:ext>
            </a:extLst>
          </p:cNvPr>
          <p:cNvSpPr txBox="1"/>
          <p:nvPr/>
        </p:nvSpPr>
        <p:spPr>
          <a:xfrm>
            <a:off x="10121009" y="-1658285"/>
            <a:ext cx="1698927" cy="356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714">
                <a:highlight>
                  <a:srgbClr val="FFFF00"/>
                </a:highlight>
              </a:rPr>
              <a:t>Alternar el fondo</a:t>
            </a: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EDD5BFAB-2504-FC0C-6B2B-83B3A8B72DC8}"/>
              </a:ext>
            </a:extLst>
          </p:cNvPr>
          <p:cNvGrpSpPr/>
          <p:nvPr/>
        </p:nvGrpSpPr>
        <p:grpSpPr>
          <a:xfrm>
            <a:off x="9239149" y="-214710"/>
            <a:ext cx="2752812" cy="6928701"/>
            <a:chOff x="6260908" y="2491190"/>
            <a:chExt cx="2707500" cy="1113881"/>
          </a:xfrm>
        </p:grpSpPr>
        <p:sp>
          <p:nvSpPr>
            <p:cNvPr id="76" name="Rectángulo redondeado 75">
              <a:extLst>
                <a:ext uri="{FF2B5EF4-FFF2-40B4-BE49-F238E27FC236}">
                  <a16:creationId xmlns:a16="http://schemas.microsoft.com/office/drawing/2014/main" id="{28BF21E6-66AD-6E7E-F8E8-5A8C96C97A5D}"/>
                </a:ext>
              </a:extLst>
            </p:cNvPr>
            <p:cNvSpPr/>
            <p:nvPr/>
          </p:nvSpPr>
          <p:spPr>
            <a:xfrm>
              <a:off x="6260908" y="2516934"/>
              <a:ext cx="2707500" cy="1088137"/>
            </a:xfrm>
            <a:prstGeom prst="round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67"/>
            </a:p>
          </p:txBody>
        </p:sp>
        <p:pic>
          <p:nvPicPr>
            <p:cNvPr id="65" name="Gráfico 64">
              <a:extLst>
                <a:ext uri="{FF2B5EF4-FFF2-40B4-BE49-F238E27FC236}">
                  <a16:creationId xmlns:a16="http://schemas.microsoft.com/office/drawing/2014/main" id="{E8D8CC3C-8F56-33FD-F49E-A5AAC0AF5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54732" y="2491190"/>
              <a:ext cx="2259225" cy="55679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486C5F0E-C318-DF47-DF2C-2B63A66737D0}"/>
              </a:ext>
            </a:extLst>
          </p:cNvPr>
          <p:cNvGrpSpPr/>
          <p:nvPr/>
        </p:nvGrpSpPr>
        <p:grpSpPr>
          <a:xfrm>
            <a:off x="246216" y="211502"/>
            <a:ext cx="625764" cy="630942"/>
            <a:chOff x="8659623" y="3677343"/>
            <a:chExt cx="926932" cy="844826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C1617C2-47A7-E332-8457-AC04A5CB844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054CA5C0-E03D-1ABD-7B0B-A6F2E175B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408E3EC2-A224-33B0-1688-63A946B82F82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1F080DC2-B8DD-CCF4-627A-31F01BB69AAA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D6F410E3-E8E9-8490-B727-19E7D727F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98080"/>
              </p:ext>
            </p:extLst>
          </p:nvPr>
        </p:nvGraphicFramePr>
        <p:xfrm>
          <a:off x="451472" y="1337987"/>
          <a:ext cx="5955450" cy="335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27" name="Grupo 26">
            <a:extLst>
              <a:ext uri="{FF2B5EF4-FFF2-40B4-BE49-F238E27FC236}">
                <a16:creationId xmlns:a16="http://schemas.microsoft.com/office/drawing/2014/main" id="{37C4EFCC-865A-5FA1-EE44-413F502C9935}"/>
              </a:ext>
            </a:extLst>
          </p:cNvPr>
          <p:cNvGrpSpPr/>
          <p:nvPr/>
        </p:nvGrpSpPr>
        <p:grpSpPr>
          <a:xfrm>
            <a:off x="281148" y="5024206"/>
            <a:ext cx="7735978" cy="1387966"/>
            <a:chOff x="163286" y="4651486"/>
            <a:chExt cx="7735978" cy="1387966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6E8A7EDF-A615-B2AD-ADB8-529F902A21F4}"/>
                </a:ext>
              </a:extLst>
            </p:cNvPr>
            <p:cNvSpPr/>
            <p:nvPr/>
          </p:nvSpPr>
          <p:spPr>
            <a:xfrm>
              <a:off x="163286" y="5083634"/>
              <a:ext cx="7725092" cy="9449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Rounded MT Bold" panose="020F07040305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087F7BC0-87D3-3F0F-2166-FD4D8F1C0707}"/>
                </a:ext>
              </a:extLst>
            </p:cNvPr>
            <p:cNvSpPr txBox="1"/>
            <p:nvPr/>
          </p:nvSpPr>
          <p:spPr>
            <a:xfrm>
              <a:off x="1380950" y="4651486"/>
              <a:ext cx="4979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 Rounded MT Bold" panose="020F07040305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ISA Rating and Consolidated Indicator </a:t>
              </a:r>
            </a:p>
          </p:txBody>
        </p:sp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06FA44BC-90AB-67A8-F67B-A1A888558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419" y="5160536"/>
              <a:ext cx="1277058" cy="292367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A516A9F9-6BD4-B625-6F97-31BC0C68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174" y="5170712"/>
              <a:ext cx="1030026" cy="217676"/>
            </a:xfrm>
            <a:prstGeom prst="rect">
              <a:avLst/>
            </a:prstGeom>
          </p:spPr>
        </p:pic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DE3A7E53-2FE0-2DAB-6BF3-B388408E33C0}"/>
                </a:ext>
              </a:extLst>
            </p:cNvPr>
            <p:cNvSpPr txBox="1"/>
            <p:nvPr/>
          </p:nvSpPr>
          <p:spPr>
            <a:xfrm>
              <a:off x="659830" y="5505349"/>
              <a:ext cx="13196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</a:pPr>
              <a:r>
                <a:rPr lang="en-US" sz="1400" dirty="0">
                  <a:latin typeface="Arial Rounded MT Bold" panose="020F07040305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BBB, stable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</a:pPr>
              <a:r>
                <a:rPr lang="en-US" sz="1400" dirty="0">
                  <a:latin typeface="Arial Rounded MT Bold" panose="020F07040305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(Apr. 2022)</a:t>
              </a: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14367120-FEF9-80FE-5078-58058574012C}"/>
                </a:ext>
              </a:extLst>
            </p:cNvPr>
            <p:cNvSpPr txBox="1"/>
            <p:nvPr/>
          </p:nvSpPr>
          <p:spPr>
            <a:xfrm>
              <a:off x="2836127" y="5516232"/>
              <a:ext cx="16767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</a:pPr>
              <a:r>
                <a:rPr lang="en-US" sz="1400" dirty="0">
                  <a:latin typeface="Arial Rounded MT Bold" panose="020F07040305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Baa2, stable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</a:pPr>
              <a:r>
                <a:rPr lang="en-US" sz="1400" dirty="0">
                  <a:latin typeface="Arial Rounded MT Bold" panose="020F07040305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(Aug. 2022)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0F2B9BA5-8C33-0247-4EFC-87AC5D31A095}"/>
                </a:ext>
              </a:extLst>
            </p:cNvPr>
            <p:cNvSpPr txBox="1"/>
            <p:nvPr/>
          </p:nvSpPr>
          <p:spPr>
            <a:xfrm>
              <a:off x="4934934" y="5095889"/>
              <a:ext cx="26143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Gross Debt/EBITDA</a:t>
              </a:r>
            </a:p>
          </p:txBody>
        </p:sp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9DE9DA37-741D-D16A-CF2F-F92184FB8EBC}"/>
                </a:ext>
              </a:extLst>
            </p:cNvPr>
            <p:cNvSpPr txBox="1"/>
            <p:nvPr/>
          </p:nvSpPr>
          <p:spPr>
            <a:xfrm>
              <a:off x="5588199" y="5454781"/>
              <a:ext cx="17882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</a:pPr>
              <a:r>
                <a:rPr lang="en-US" sz="1400" dirty="0">
                  <a:latin typeface="Arial Rounded MT Bold" panose="020F07040305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2021 | 4,1 x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</a:pPr>
              <a:r>
                <a:rPr lang="en-US" sz="1400" dirty="0">
                  <a:latin typeface="Arial Rounded MT Bold" panose="020F07040305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4Q22 | 4,2 x</a:t>
              </a:r>
            </a:p>
          </p:txBody>
        </p:sp>
        <p:cxnSp>
          <p:nvCxnSpPr>
            <p:cNvPr id="85" name="Conector recto 84">
              <a:extLst>
                <a:ext uri="{FF2B5EF4-FFF2-40B4-BE49-F238E27FC236}">
                  <a16:creationId xmlns:a16="http://schemas.microsoft.com/office/drawing/2014/main" id="{E013B301-08EC-D883-2100-6B7C35342496}"/>
                </a:ext>
              </a:extLst>
            </p:cNvPr>
            <p:cNvCxnSpPr/>
            <p:nvPr/>
          </p:nvCxnSpPr>
          <p:spPr>
            <a:xfrm>
              <a:off x="163286" y="5083633"/>
              <a:ext cx="77250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B94CD676-FB67-B812-EF74-770526FF3BEE}"/>
                </a:ext>
              </a:extLst>
            </p:cNvPr>
            <p:cNvCxnSpPr/>
            <p:nvPr/>
          </p:nvCxnSpPr>
          <p:spPr>
            <a:xfrm>
              <a:off x="174172" y="5452157"/>
              <a:ext cx="77250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Gráfico 95">
            <a:extLst>
              <a:ext uri="{FF2B5EF4-FFF2-40B4-BE49-F238E27FC236}">
                <a16:creationId xmlns:a16="http://schemas.microsoft.com/office/drawing/2014/main" id="{FE788EE9-36E4-30D4-E94C-92FCA2952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4312" y="6614669"/>
            <a:ext cx="1689701" cy="243331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909D28D1-264A-D1BE-71D2-2D93444CD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173653" y="3261195"/>
            <a:ext cx="2147128" cy="335609"/>
          </a:xfrm>
          <a:prstGeom prst="rect">
            <a:avLst/>
          </a:prstGeom>
        </p:spPr>
      </p:pic>
      <p:graphicFrame>
        <p:nvGraphicFramePr>
          <p:cNvPr id="103" name="1 Gráfico">
            <a:extLst>
              <a:ext uri="{FF2B5EF4-FFF2-40B4-BE49-F238E27FC236}">
                <a16:creationId xmlns:a16="http://schemas.microsoft.com/office/drawing/2014/main" id="{910F7BD6-B809-4222-B0B6-DC04975788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552578"/>
              </p:ext>
            </p:extLst>
          </p:nvPr>
        </p:nvGraphicFramePr>
        <p:xfrm>
          <a:off x="8661870" y="550978"/>
          <a:ext cx="3907367" cy="2332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04" name="1 Gráfico">
            <a:extLst>
              <a:ext uri="{FF2B5EF4-FFF2-40B4-BE49-F238E27FC236}">
                <a16:creationId xmlns:a16="http://schemas.microsoft.com/office/drawing/2014/main" id="{5FAD864E-7F18-48B3-834F-14D7EEDC16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115624"/>
              </p:ext>
            </p:extLst>
          </p:nvPr>
        </p:nvGraphicFramePr>
        <p:xfrm>
          <a:off x="8682365" y="2576375"/>
          <a:ext cx="3826132" cy="2147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05" name="1 Gráfico">
            <a:extLst>
              <a:ext uri="{FF2B5EF4-FFF2-40B4-BE49-F238E27FC236}">
                <a16:creationId xmlns:a16="http://schemas.microsoft.com/office/drawing/2014/main" id="{9FB20560-7EAF-4917-8140-032FD2FDD5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069995"/>
              </p:ext>
            </p:extLst>
          </p:nvPr>
        </p:nvGraphicFramePr>
        <p:xfrm>
          <a:off x="8773433" y="4294145"/>
          <a:ext cx="3643996" cy="2640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06" name="ColumnHeader">
            <a:extLst>
              <a:ext uri="{FF2B5EF4-FFF2-40B4-BE49-F238E27FC236}">
                <a16:creationId xmlns:a16="http://schemas.microsoft.com/office/drawing/2014/main" id="{E730CED1-12C5-4C4E-23BB-D6CCCD2A0E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51696" y="19448"/>
            <a:ext cx="2339619" cy="80021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>
            <a:outerShdw dist="25400" dir="5400000" sx="99000" sy="99000" algn="ctr" rotWithShape="0">
              <a:schemeClr val="tx2"/>
            </a:outerShdw>
          </a:effectLst>
        </p:spPr>
        <p:txBody>
          <a:bodyPr wrap="square" tIns="91440" bIns="9144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Debt breakdown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4Q22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5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4214F2-2F80-37E5-A715-089B1CA38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72863"/>
            <a:ext cx="12192000" cy="6928701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62A202A-A604-A949-46B5-91EBAB27E8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0531"/>
            <a:ext cx="12207936" cy="10997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88D58BE-775A-C519-DC07-F5F27E943ED4}"/>
              </a:ext>
            </a:extLst>
          </p:cNvPr>
          <p:cNvSpPr txBox="1"/>
          <p:nvPr/>
        </p:nvSpPr>
        <p:spPr>
          <a:xfrm>
            <a:off x="1059532" y="288881"/>
            <a:ext cx="6778631" cy="485614"/>
          </a:xfrm>
          <a:prstGeom prst="rect">
            <a:avLst/>
          </a:prstGeom>
          <a:noFill/>
        </p:spPr>
        <p:txBody>
          <a:bodyPr wrap="square" lIns="54197" tIns="27099" rIns="54197" bIns="27099" rtlCol="0" anchor="t">
            <a:spAutoFit/>
          </a:bodyPr>
          <a:lstStyle/>
          <a:p>
            <a:r>
              <a:rPr lang="en" sz="2800" b="1" dirty="0">
                <a:solidFill>
                  <a:srgbClr val="FFFFFF"/>
                </a:solidFill>
                <a:latin typeface="Tahoma"/>
                <a:ea typeface="Tahoma"/>
                <a:cs typeface="Tahoma"/>
              </a:rPr>
              <a:t>Debt Profile</a:t>
            </a:r>
            <a:endParaRPr lang="en" sz="2800" b="1" dirty="0">
              <a:solidFill>
                <a:srgbClr val="00B0F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BE28A4-6D82-E906-0ABA-A2738D76F5C0}"/>
              </a:ext>
            </a:extLst>
          </p:cNvPr>
          <p:cNvSpPr txBox="1"/>
          <p:nvPr/>
        </p:nvSpPr>
        <p:spPr>
          <a:xfrm>
            <a:off x="10121009" y="-1658285"/>
            <a:ext cx="1698927" cy="356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714">
                <a:highlight>
                  <a:srgbClr val="FFFF00"/>
                </a:highlight>
              </a:rPr>
              <a:t>Alternar el fondo</a:t>
            </a: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EDD5BFAB-2504-FC0C-6B2B-83B3A8B72DC8}"/>
              </a:ext>
            </a:extLst>
          </p:cNvPr>
          <p:cNvGrpSpPr/>
          <p:nvPr/>
        </p:nvGrpSpPr>
        <p:grpSpPr>
          <a:xfrm>
            <a:off x="7949364" y="1020238"/>
            <a:ext cx="1893675" cy="937886"/>
            <a:chOff x="6260908" y="2491190"/>
            <a:chExt cx="2707500" cy="1113881"/>
          </a:xfrm>
        </p:grpSpPr>
        <p:sp>
          <p:nvSpPr>
            <p:cNvPr id="76" name="Rectángulo redondeado 75">
              <a:extLst>
                <a:ext uri="{FF2B5EF4-FFF2-40B4-BE49-F238E27FC236}">
                  <a16:creationId xmlns:a16="http://schemas.microsoft.com/office/drawing/2014/main" id="{28BF21E6-66AD-6E7E-F8E8-5A8C96C97A5D}"/>
                </a:ext>
              </a:extLst>
            </p:cNvPr>
            <p:cNvSpPr/>
            <p:nvPr/>
          </p:nvSpPr>
          <p:spPr>
            <a:xfrm>
              <a:off x="6260908" y="2516934"/>
              <a:ext cx="2707500" cy="1088137"/>
            </a:xfrm>
            <a:prstGeom prst="round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67"/>
            </a:p>
          </p:txBody>
        </p:sp>
        <p:pic>
          <p:nvPicPr>
            <p:cNvPr id="65" name="Gráfico 64">
              <a:extLst>
                <a:ext uri="{FF2B5EF4-FFF2-40B4-BE49-F238E27FC236}">
                  <a16:creationId xmlns:a16="http://schemas.microsoft.com/office/drawing/2014/main" id="{E8D8CC3C-8F56-33FD-F49E-A5AAC0AF5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4732" y="2491190"/>
              <a:ext cx="2259225" cy="55679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486C5F0E-C318-DF47-DF2C-2B63A66737D0}"/>
              </a:ext>
            </a:extLst>
          </p:cNvPr>
          <p:cNvGrpSpPr/>
          <p:nvPr/>
        </p:nvGrpSpPr>
        <p:grpSpPr>
          <a:xfrm>
            <a:off x="246216" y="211502"/>
            <a:ext cx="625764" cy="630942"/>
            <a:chOff x="8659623" y="3677343"/>
            <a:chExt cx="926932" cy="844826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C1617C2-47A7-E332-8457-AC04A5CB844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054CA5C0-E03D-1ABD-7B0B-A6F2E175B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408E3EC2-A224-33B0-1688-63A946B82F82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1F080DC2-B8DD-CCF4-627A-31F01BB69AAA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6" name="Gráfico 95">
            <a:extLst>
              <a:ext uri="{FF2B5EF4-FFF2-40B4-BE49-F238E27FC236}">
                <a16:creationId xmlns:a16="http://schemas.microsoft.com/office/drawing/2014/main" id="{FE788EE9-36E4-30D4-E94C-92FCA2952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4523" y="1884297"/>
            <a:ext cx="1689701" cy="143341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909D28D1-264A-D1BE-71D2-2D93444CD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5651" y="972401"/>
            <a:ext cx="1287446" cy="116874"/>
          </a:xfrm>
          <a:prstGeom prst="rect">
            <a:avLst/>
          </a:prstGeom>
        </p:spPr>
      </p:pic>
      <p:graphicFrame>
        <p:nvGraphicFramePr>
          <p:cNvPr id="2" name="2 Gráfico">
            <a:extLst>
              <a:ext uri="{FF2B5EF4-FFF2-40B4-BE49-F238E27FC236}">
                <a16:creationId xmlns:a16="http://schemas.microsoft.com/office/drawing/2014/main" id="{83A63555-91ED-DFFC-B355-3246215CB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711094"/>
              </p:ext>
            </p:extLst>
          </p:nvPr>
        </p:nvGraphicFramePr>
        <p:xfrm>
          <a:off x="-834764" y="1111428"/>
          <a:ext cx="12753383" cy="5138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0056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5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4214F2-2F80-37E5-A715-089B1CA38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29608"/>
            <a:ext cx="12192000" cy="6928701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A3EAB2FB-53F9-D896-5EAF-AEADC542E3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909" y="-78609"/>
            <a:ext cx="3934091" cy="260960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62A202A-A604-A949-46B5-91EBAB27E8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2" y="5839141"/>
            <a:ext cx="12207936" cy="10997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88D58BE-775A-C519-DC07-F5F27E943ED4}"/>
              </a:ext>
            </a:extLst>
          </p:cNvPr>
          <p:cNvSpPr txBox="1"/>
          <p:nvPr/>
        </p:nvSpPr>
        <p:spPr>
          <a:xfrm>
            <a:off x="982462" y="238110"/>
            <a:ext cx="7659224" cy="916502"/>
          </a:xfrm>
          <a:prstGeom prst="rect">
            <a:avLst/>
          </a:prstGeom>
          <a:noFill/>
        </p:spPr>
        <p:txBody>
          <a:bodyPr wrap="square" lIns="54197" tIns="27099" rIns="54197" bIns="27099" rtlCol="0" anchor="t">
            <a:spAutoFit/>
          </a:bodyPr>
          <a:lstStyle/>
          <a:p>
            <a:pPr defTabSz="541989">
              <a:defRPr/>
            </a:pPr>
            <a:r>
              <a:rPr lang="en-US" sz="28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Results that translate into </a:t>
            </a:r>
            <a:r>
              <a:rPr lang="en-US" sz="2800" b="1" dirty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higher profitability</a:t>
            </a:r>
            <a:r>
              <a:rPr lang="en-US" sz="28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for our shareholders</a:t>
            </a:r>
            <a:endParaRPr lang="es-MX" sz="2800" b="1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BE28A4-6D82-E906-0ABA-A2738D76F5C0}"/>
              </a:ext>
            </a:extLst>
          </p:cNvPr>
          <p:cNvSpPr txBox="1"/>
          <p:nvPr/>
        </p:nvSpPr>
        <p:spPr>
          <a:xfrm>
            <a:off x="10121009" y="-1658285"/>
            <a:ext cx="1698927" cy="356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714">
                <a:highlight>
                  <a:srgbClr val="FFFF00"/>
                </a:highlight>
              </a:rPr>
              <a:t>Alternar el fondo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7004D8B-BC3F-F52C-EC35-FA825993F987}"/>
              </a:ext>
            </a:extLst>
          </p:cNvPr>
          <p:cNvSpPr txBox="1"/>
          <p:nvPr/>
        </p:nvSpPr>
        <p:spPr>
          <a:xfrm>
            <a:off x="163796" y="6374003"/>
            <a:ext cx="32494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</a:t>
            </a:r>
            <a:r>
              <a:rPr lang="es-CO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CAGR</a:t>
            </a:r>
            <a:r>
              <a:rPr lang="es-CO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CO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Compound</a:t>
            </a:r>
            <a:r>
              <a:rPr lang="es-CO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</a:t>
            </a:r>
            <a:r>
              <a:rPr lang="es-CO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growth</a:t>
            </a:r>
            <a:r>
              <a:rPr lang="es-CO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</a:t>
            </a:r>
            <a:endParaRPr lang="es-CO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28ABFD8E-94AF-857E-6127-08D4E269908C}"/>
              </a:ext>
            </a:extLst>
          </p:cNvPr>
          <p:cNvGrpSpPr/>
          <p:nvPr/>
        </p:nvGrpSpPr>
        <p:grpSpPr>
          <a:xfrm>
            <a:off x="887613" y="1579968"/>
            <a:ext cx="9726894" cy="2719015"/>
            <a:chOff x="1551067" y="2376135"/>
            <a:chExt cx="9726894" cy="2719015"/>
          </a:xfrm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CB1DA9C7-60B6-D34D-BEA2-141AB2B1729C}"/>
                </a:ext>
              </a:extLst>
            </p:cNvPr>
            <p:cNvGrpSpPr/>
            <p:nvPr/>
          </p:nvGrpSpPr>
          <p:grpSpPr>
            <a:xfrm>
              <a:off x="4792998" y="2750010"/>
              <a:ext cx="721476" cy="1881260"/>
              <a:chOff x="10065296" y="2842116"/>
              <a:chExt cx="1515100" cy="3950645"/>
            </a:xfrm>
          </p:grpSpPr>
          <p:sp>
            <p:nvSpPr>
              <p:cNvPr id="58" name="Redondear rectángulo de esquina del mismo lado 57">
                <a:extLst>
                  <a:ext uri="{FF2B5EF4-FFF2-40B4-BE49-F238E27FC236}">
                    <a16:creationId xmlns:a16="http://schemas.microsoft.com/office/drawing/2014/main" id="{5252ECB1-D175-8AAC-682C-06223DAF14C5}"/>
                  </a:ext>
                </a:extLst>
              </p:cNvPr>
              <p:cNvSpPr/>
              <p:nvPr/>
            </p:nvSpPr>
            <p:spPr>
              <a:xfrm>
                <a:off x="10350903" y="2842116"/>
                <a:ext cx="927151" cy="3950645"/>
              </a:xfrm>
              <a:prstGeom prst="round2Same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33"/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6CEBA4E7-93C3-4B25-4A26-6D7066D481EC}"/>
                  </a:ext>
                </a:extLst>
              </p:cNvPr>
              <p:cNvSpPr txBox="1"/>
              <p:nvPr/>
            </p:nvSpPr>
            <p:spPr>
              <a:xfrm>
                <a:off x="10065296" y="3796356"/>
                <a:ext cx="1515100" cy="501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952" b="1">
                    <a:solidFill>
                      <a:schemeClr val="bg2">
                        <a:lumMod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$851</a:t>
                </a:r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2A829388-3CE2-994B-955A-D956C1EC2A6A}"/>
                </a:ext>
              </a:extLst>
            </p:cNvPr>
            <p:cNvGrpSpPr/>
            <p:nvPr/>
          </p:nvGrpSpPr>
          <p:grpSpPr>
            <a:xfrm>
              <a:off x="3245871" y="3278460"/>
              <a:ext cx="721476" cy="1339838"/>
              <a:chOff x="6816328" y="3951859"/>
              <a:chExt cx="1515100" cy="2813659"/>
            </a:xfrm>
          </p:grpSpPr>
          <p:sp>
            <p:nvSpPr>
              <p:cNvPr id="57" name="Redondear rectángulo de esquina del mismo lado 56">
                <a:extLst>
                  <a:ext uri="{FF2B5EF4-FFF2-40B4-BE49-F238E27FC236}">
                    <a16:creationId xmlns:a16="http://schemas.microsoft.com/office/drawing/2014/main" id="{98386B35-F4CA-E1C0-64D2-ED96C2253050}"/>
                  </a:ext>
                </a:extLst>
              </p:cNvPr>
              <p:cNvSpPr/>
              <p:nvPr/>
            </p:nvSpPr>
            <p:spPr>
              <a:xfrm>
                <a:off x="7121371" y="4456407"/>
                <a:ext cx="916082" cy="2309111"/>
              </a:xfrm>
              <a:prstGeom prst="round2Same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33"/>
              </a:p>
            </p:txBody>
          </p:sp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8221CD5D-6FD3-52E9-E166-463CD947C5FA}"/>
                  </a:ext>
                </a:extLst>
              </p:cNvPr>
              <p:cNvSpPr txBox="1"/>
              <p:nvPr/>
            </p:nvSpPr>
            <p:spPr>
              <a:xfrm>
                <a:off x="6816328" y="4764305"/>
                <a:ext cx="1515100" cy="501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952" b="1">
                    <a:solidFill>
                      <a:schemeClr val="bg2">
                        <a:lumMod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$559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BA721DAC-217D-5D6E-E312-BF977F176E2B}"/>
                  </a:ext>
                </a:extLst>
              </p:cNvPr>
              <p:cNvSpPr txBox="1"/>
              <p:nvPr/>
            </p:nvSpPr>
            <p:spPr>
              <a:xfrm>
                <a:off x="6816328" y="3951859"/>
                <a:ext cx="1515100" cy="501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952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$1.303</a:t>
                </a:r>
              </a:p>
            </p:txBody>
          </p:sp>
        </p:grpSp>
        <p:sp>
          <p:nvSpPr>
            <p:cNvPr id="114" name="Cerrar llave 113">
              <a:extLst>
                <a:ext uri="{FF2B5EF4-FFF2-40B4-BE49-F238E27FC236}">
                  <a16:creationId xmlns:a16="http://schemas.microsoft.com/office/drawing/2014/main" id="{935F6CDD-B9FB-8408-082F-9DF95E515947}"/>
                </a:ext>
              </a:extLst>
            </p:cNvPr>
            <p:cNvSpPr/>
            <p:nvPr/>
          </p:nvSpPr>
          <p:spPr>
            <a:xfrm>
              <a:off x="6646201" y="2386911"/>
              <a:ext cx="336791" cy="2321716"/>
            </a:xfrm>
            <a:prstGeom prst="rightBrace">
              <a:avLst>
                <a:gd name="adj1" fmla="val 83504"/>
                <a:gd name="adj2" fmla="val 50000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67">
                <a:solidFill>
                  <a:schemeClr val="bg1"/>
                </a:solidFill>
              </a:endParaRPr>
            </a:p>
          </p:txBody>
        </p:sp>
        <p:grpSp>
          <p:nvGrpSpPr>
            <p:cNvPr id="154" name="Grupo 153">
              <a:extLst>
                <a:ext uri="{FF2B5EF4-FFF2-40B4-BE49-F238E27FC236}">
                  <a16:creationId xmlns:a16="http://schemas.microsoft.com/office/drawing/2014/main" id="{6C8E76CE-E293-E882-F9E7-93D1117D5365}"/>
                </a:ext>
              </a:extLst>
            </p:cNvPr>
            <p:cNvGrpSpPr/>
            <p:nvPr/>
          </p:nvGrpSpPr>
          <p:grpSpPr>
            <a:xfrm>
              <a:off x="8823264" y="3183924"/>
              <a:ext cx="2454697" cy="910643"/>
              <a:chOff x="9398088" y="2710226"/>
              <a:chExt cx="2807099" cy="1536425"/>
            </a:xfrm>
          </p:grpSpPr>
          <p:pic>
            <p:nvPicPr>
              <p:cNvPr id="21" name="Gráfico 20">
                <a:extLst>
                  <a:ext uri="{FF2B5EF4-FFF2-40B4-BE49-F238E27FC236}">
                    <a16:creationId xmlns:a16="http://schemas.microsoft.com/office/drawing/2014/main" id="{564B7CB2-6B92-7403-F5E4-39278AF6BB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500415" y="3925290"/>
                <a:ext cx="857615" cy="71897"/>
              </a:xfrm>
              <a:prstGeom prst="rect">
                <a:avLst/>
              </a:prstGeom>
            </p:spPr>
          </p:pic>
          <p:sp>
            <p:nvSpPr>
              <p:cNvPr id="115" name="Rectángulo redondeado 114">
                <a:extLst>
                  <a:ext uri="{FF2B5EF4-FFF2-40B4-BE49-F238E27FC236}">
                    <a16:creationId xmlns:a16="http://schemas.microsoft.com/office/drawing/2014/main" id="{E8674787-401A-4DC6-227A-05637A52CCC4}"/>
                  </a:ext>
                </a:extLst>
              </p:cNvPr>
              <p:cNvSpPr/>
              <p:nvPr/>
            </p:nvSpPr>
            <p:spPr>
              <a:xfrm>
                <a:off x="9843400" y="2710226"/>
                <a:ext cx="1853484" cy="125252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67"/>
              </a:p>
            </p:txBody>
          </p:sp>
          <p:sp>
            <p:nvSpPr>
              <p:cNvPr id="116" name="Redondear rectángulo de esquina del mismo lado 115">
                <a:extLst>
                  <a:ext uri="{FF2B5EF4-FFF2-40B4-BE49-F238E27FC236}">
                    <a16:creationId xmlns:a16="http://schemas.microsoft.com/office/drawing/2014/main" id="{99A75516-70EF-B4D4-2CFA-0FF0400D7AD7}"/>
                  </a:ext>
                </a:extLst>
              </p:cNvPr>
              <p:cNvSpPr/>
              <p:nvPr/>
            </p:nvSpPr>
            <p:spPr>
              <a:xfrm>
                <a:off x="9840677" y="2710226"/>
                <a:ext cx="1856207" cy="630694"/>
              </a:xfrm>
              <a:prstGeom prst="round2SameRect">
                <a:avLst>
                  <a:gd name="adj1" fmla="val 2655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67"/>
              </a:p>
            </p:txBody>
          </p:sp>
          <p:sp>
            <p:nvSpPr>
              <p:cNvPr id="117" name="CuadroTexto 116">
                <a:extLst>
                  <a:ext uri="{FF2B5EF4-FFF2-40B4-BE49-F238E27FC236}">
                    <a16:creationId xmlns:a16="http://schemas.microsoft.com/office/drawing/2014/main" id="{2D5A85F9-F184-A1CD-EBF8-83986B8BA1C5}"/>
                  </a:ext>
                </a:extLst>
              </p:cNvPr>
              <p:cNvSpPr txBox="1"/>
              <p:nvPr/>
            </p:nvSpPr>
            <p:spPr>
              <a:xfrm>
                <a:off x="9954693" y="3349059"/>
                <a:ext cx="1647085" cy="89759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defTabSz="541989">
                  <a:defRPr/>
                </a:pPr>
                <a:r>
                  <a:rPr lang="es-CO" sz="2857" b="1" baseline="30000">
                    <a:solidFill>
                      <a:srgbClr val="009A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88%</a:t>
                </a:r>
                <a:endParaRPr lang="es-CO" sz="2857" b="1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8" name="CuadroTexto 117">
                <a:extLst>
                  <a:ext uri="{FF2B5EF4-FFF2-40B4-BE49-F238E27FC236}">
                    <a16:creationId xmlns:a16="http://schemas.microsoft.com/office/drawing/2014/main" id="{41D7F834-0952-DDEF-8DE1-C987431E6407}"/>
                  </a:ext>
                </a:extLst>
              </p:cNvPr>
              <p:cNvSpPr txBox="1"/>
              <p:nvPr/>
            </p:nvSpPr>
            <p:spPr>
              <a:xfrm>
                <a:off x="9398088" y="2760568"/>
                <a:ext cx="2807099" cy="79622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33085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Payout</a:t>
                </a:r>
                <a:r>
                  <a:rPr kumimoji="0" lang="es-CO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3085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ratio</a:t>
                </a:r>
                <a:r>
                  <a:rPr kumimoji="0" lang="es-CO" sz="14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33085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(2)</a:t>
                </a:r>
                <a:r>
                  <a:rPr kumimoji="0" lang="es-CO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33085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6F50D2C-7DA6-914F-B988-E08027204034}"/>
                </a:ext>
              </a:extLst>
            </p:cNvPr>
            <p:cNvGrpSpPr/>
            <p:nvPr/>
          </p:nvGrpSpPr>
          <p:grpSpPr>
            <a:xfrm>
              <a:off x="1551067" y="2857632"/>
              <a:ext cx="1576613" cy="221202"/>
              <a:chOff x="3257241" y="3068136"/>
              <a:chExt cx="3310888" cy="464527"/>
            </a:xfrm>
          </p:grpSpPr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42476814-F502-AE0E-394A-FA8EBC071A4A}"/>
                  </a:ext>
                </a:extLst>
              </p:cNvPr>
              <p:cNvSpPr/>
              <p:nvPr/>
            </p:nvSpPr>
            <p:spPr>
              <a:xfrm>
                <a:off x="3734294" y="3123318"/>
                <a:ext cx="2833835" cy="409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830"/>
                  </a:lnSpc>
                </a:pPr>
                <a:r>
                  <a:rPr lang="es-CO" sz="7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Ordinary</a:t>
                </a:r>
                <a:endParaRPr lang="es-CO" sz="7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Rectángulo redondeado 10">
                <a:extLst>
                  <a:ext uri="{FF2B5EF4-FFF2-40B4-BE49-F238E27FC236}">
                    <a16:creationId xmlns:a16="http://schemas.microsoft.com/office/drawing/2014/main" id="{C30BCFE6-5919-9F0F-982A-73227CDCDB47}"/>
                  </a:ext>
                </a:extLst>
              </p:cNvPr>
              <p:cNvSpPr/>
              <p:nvPr/>
            </p:nvSpPr>
            <p:spPr>
              <a:xfrm>
                <a:off x="3257241" y="3068136"/>
                <a:ext cx="420241" cy="424016"/>
              </a:xfrm>
              <a:prstGeom prst="roundRect">
                <a:avLst/>
              </a:prstGeom>
              <a:solidFill>
                <a:srgbClr val="009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200">
                  <a:solidFill>
                    <a:srgbClr val="009AFF"/>
                  </a:solidFill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F9C893C7-2187-D546-A083-DECFB5F29FD5}"/>
                </a:ext>
              </a:extLst>
            </p:cNvPr>
            <p:cNvGrpSpPr/>
            <p:nvPr/>
          </p:nvGrpSpPr>
          <p:grpSpPr>
            <a:xfrm>
              <a:off x="1551067" y="3119271"/>
              <a:ext cx="1576613" cy="211328"/>
              <a:chOff x="3257241" y="3617567"/>
              <a:chExt cx="3310888" cy="443790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8E1E22B0-37B5-9B98-51D0-F7CDDBAD4686}"/>
                  </a:ext>
                </a:extLst>
              </p:cNvPr>
              <p:cNvSpPr/>
              <p:nvPr/>
            </p:nvSpPr>
            <p:spPr>
              <a:xfrm>
                <a:off x="3734294" y="3672749"/>
                <a:ext cx="2833835" cy="388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830"/>
                  </a:lnSpc>
                </a:pPr>
                <a:r>
                  <a:rPr lang="es-CO" sz="6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Extraordinary</a:t>
                </a:r>
                <a:endParaRPr lang="es-CO" sz="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" name="Rectángulo redondeado 13">
                <a:extLst>
                  <a:ext uri="{FF2B5EF4-FFF2-40B4-BE49-F238E27FC236}">
                    <a16:creationId xmlns:a16="http://schemas.microsoft.com/office/drawing/2014/main" id="{F349DEE1-1AE8-CA29-01FB-271F0249A47E}"/>
                  </a:ext>
                </a:extLst>
              </p:cNvPr>
              <p:cNvSpPr/>
              <p:nvPr/>
            </p:nvSpPr>
            <p:spPr>
              <a:xfrm>
                <a:off x="3257241" y="3617567"/>
                <a:ext cx="420241" cy="42401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00"/>
              </a:p>
            </p:txBody>
          </p:sp>
        </p:grp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F507F76C-ACF7-14C5-5EB1-D9CA049CD2E7}"/>
                </a:ext>
              </a:extLst>
            </p:cNvPr>
            <p:cNvSpPr txBox="1"/>
            <p:nvPr/>
          </p:nvSpPr>
          <p:spPr>
            <a:xfrm>
              <a:off x="4641574" y="2376135"/>
              <a:ext cx="1007934" cy="35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3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$</a:t>
              </a:r>
              <a:r>
                <a:rPr lang="es-CO" sz="1714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1.742</a:t>
              </a:r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B2D8CDD0-CC4F-AF47-9711-C6CDF7E64FDD}"/>
                </a:ext>
              </a:extLst>
            </p:cNvPr>
            <p:cNvGrpSpPr/>
            <p:nvPr/>
          </p:nvGrpSpPr>
          <p:grpSpPr>
            <a:xfrm>
              <a:off x="4033609" y="3922068"/>
              <a:ext cx="721476" cy="706044"/>
              <a:chOff x="8470579" y="5303436"/>
              <a:chExt cx="1515100" cy="1482692"/>
            </a:xfrm>
          </p:grpSpPr>
          <p:sp>
            <p:nvSpPr>
              <p:cNvPr id="54" name="Redondear rectángulo de esquina del mismo lado 53">
                <a:extLst>
                  <a:ext uri="{FF2B5EF4-FFF2-40B4-BE49-F238E27FC236}">
                    <a16:creationId xmlns:a16="http://schemas.microsoft.com/office/drawing/2014/main" id="{1DA169F7-D9B0-B14D-560F-40857115C69C}"/>
                  </a:ext>
                </a:extLst>
              </p:cNvPr>
              <p:cNvSpPr/>
              <p:nvPr/>
            </p:nvSpPr>
            <p:spPr>
              <a:xfrm>
                <a:off x="8738935" y="5303436"/>
                <a:ext cx="927151" cy="1482692"/>
              </a:xfrm>
              <a:prstGeom prst="round2SameRect">
                <a:avLst/>
              </a:prstGeom>
              <a:solidFill>
                <a:srgbClr val="009A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33"/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9C49A52D-3AFA-70BE-64B4-33AF3C540A25}"/>
                  </a:ext>
                </a:extLst>
              </p:cNvPr>
              <p:cNvSpPr txBox="1"/>
              <p:nvPr/>
            </p:nvSpPr>
            <p:spPr>
              <a:xfrm>
                <a:off x="8470579" y="5457591"/>
                <a:ext cx="1515100" cy="501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952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$749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B54A567F-2956-CA4E-856C-4EBD79222D6B}"/>
                </a:ext>
              </a:extLst>
            </p:cNvPr>
            <p:cNvGrpSpPr/>
            <p:nvPr/>
          </p:nvGrpSpPr>
          <p:grpSpPr>
            <a:xfrm>
              <a:off x="3375679" y="3991034"/>
              <a:ext cx="456899" cy="640236"/>
              <a:chOff x="7088925" y="5448265"/>
              <a:chExt cx="959488" cy="1344496"/>
            </a:xfrm>
          </p:grpSpPr>
          <p:sp>
            <p:nvSpPr>
              <p:cNvPr id="59" name="Redondear rectángulo de esquina del mismo lado 58">
                <a:extLst>
                  <a:ext uri="{FF2B5EF4-FFF2-40B4-BE49-F238E27FC236}">
                    <a16:creationId xmlns:a16="http://schemas.microsoft.com/office/drawing/2014/main" id="{00534190-D5E8-C299-9983-1602B60AD1F7}"/>
                  </a:ext>
                </a:extLst>
              </p:cNvPr>
              <p:cNvSpPr/>
              <p:nvPr/>
            </p:nvSpPr>
            <p:spPr>
              <a:xfrm>
                <a:off x="7121262" y="5448265"/>
                <a:ext cx="927151" cy="1344496"/>
              </a:xfrm>
              <a:prstGeom prst="round2SameRect">
                <a:avLst/>
              </a:prstGeom>
              <a:solidFill>
                <a:srgbClr val="009A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33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5D50959D-7326-30E7-E53B-4763E90DB1F7}"/>
                  </a:ext>
                </a:extLst>
              </p:cNvPr>
              <p:cNvSpPr txBox="1"/>
              <p:nvPr/>
            </p:nvSpPr>
            <p:spPr>
              <a:xfrm>
                <a:off x="7088925" y="5570050"/>
                <a:ext cx="948526" cy="809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952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$744</a:t>
                </a: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D78203A6-AF37-0B4C-911D-1EB79C54D8D4}"/>
                </a:ext>
              </a:extLst>
            </p:cNvPr>
            <p:cNvGrpSpPr/>
            <p:nvPr/>
          </p:nvGrpSpPr>
          <p:grpSpPr>
            <a:xfrm>
              <a:off x="2502633" y="4060962"/>
              <a:ext cx="721476" cy="567150"/>
              <a:chOff x="5255530" y="5595113"/>
              <a:chExt cx="1515100" cy="1191016"/>
            </a:xfrm>
          </p:grpSpPr>
          <p:sp>
            <p:nvSpPr>
              <p:cNvPr id="52" name="Redondear rectángulo de esquina del mismo lado 51">
                <a:extLst>
                  <a:ext uri="{FF2B5EF4-FFF2-40B4-BE49-F238E27FC236}">
                    <a16:creationId xmlns:a16="http://schemas.microsoft.com/office/drawing/2014/main" id="{16CA837F-1675-9CEA-D596-3005015859FD}"/>
                  </a:ext>
                </a:extLst>
              </p:cNvPr>
              <p:cNvSpPr/>
              <p:nvPr/>
            </p:nvSpPr>
            <p:spPr>
              <a:xfrm>
                <a:off x="5531641" y="5595113"/>
                <a:ext cx="927151" cy="1191016"/>
              </a:xfrm>
              <a:prstGeom prst="round2SameRect">
                <a:avLst/>
              </a:prstGeom>
              <a:solidFill>
                <a:srgbClr val="009A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33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B8FCB5B2-ADAD-9984-18D6-9763DFB458A4}"/>
                  </a:ext>
                </a:extLst>
              </p:cNvPr>
              <p:cNvSpPr txBox="1"/>
              <p:nvPr/>
            </p:nvSpPr>
            <p:spPr>
              <a:xfrm>
                <a:off x="5255530" y="5753449"/>
                <a:ext cx="1515100" cy="501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952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$675</a:t>
                </a: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3D19CD3E-BF47-5243-823D-62733C87ABF5}"/>
                </a:ext>
              </a:extLst>
            </p:cNvPr>
            <p:cNvGrpSpPr/>
            <p:nvPr/>
          </p:nvGrpSpPr>
          <p:grpSpPr>
            <a:xfrm>
              <a:off x="1739282" y="4166780"/>
              <a:ext cx="721476" cy="461332"/>
              <a:chOff x="3652491" y="5817331"/>
              <a:chExt cx="1515100" cy="968798"/>
            </a:xfrm>
          </p:grpSpPr>
          <p:sp>
            <p:nvSpPr>
              <p:cNvPr id="49" name="Redondear rectángulo de esquina del mismo lado 48">
                <a:extLst>
                  <a:ext uri="{FF2B5EF4-FFF2-40B4-BE49-F238E27FC236}">
                    <a16:creationId xmlns:a16="http://schemas.microsoft.com/office/drawing/2014/main" id="{F4DCF26F-35EE-CFC3-80A5-FD3AD297ACF7}"/>
                  </a:ext>
                </a:extLst>
              </p:cNvPr>
              <p:cNvSpPr/>
              <p:nvPr/>
            </p:nvSpPr>
            <p:spPr>
              <a:xfrm>
                <a:off x="3969608" y="5817331"/>
                <a:ext cx="927151" cy="968798"/>
              </a:xfrm>
              <a:prstGeom prst="round2SameRect">
                <a:avLst/>
              </a:prstGeom>
              <a:solidFill>
                <a:srgbClr val="009A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33"/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C45C9B98-0052-764F-1C60-5A157C1B2AC3}"/>
                  </a:ext>
                </a:extLst>
              </p:cNvPr>
              <p:cNvSpPr txBox="1"/>
              <p:nvPr/>
            </p:nvSpPr>
            <p:spPr>
              <a:xfrm>
                <a:off x="3652491" y="5925641"/>
                <a:ext cx="1515100" cy="501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952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$552</a:t>
                </a: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2130EC94-D0CB-C349-8C90-C61AF8B2AC60}"/>
                </a:ext>
              </a:extLst>
            </p:cNvPr>
            <p:cNvGrpSpPr/>
            <p:nvPr/>
          </p:nvGrpSpPr>
          <p:grpSpPr>
            <a:xfrm>
              <a:off x="4794269" y="3666360"/>
              <a:ext cx="721476" cy="962773"/>
              <a:chOff x="10067965" y="4764307"/>
              <a:chExt cx="1515100" cy="2021824"/>
            </a:xfrm>
          </p:grpSpPr>
          <p:sp>
            <p:nvSpPr>
              <p:cNvPr id="61" name="Redondear rectángulo de esquina del mismo lado 60">
                <a:extLst>
                  <a:ext uri="{FF2B5EF4-FFF2-40B4-BE49-F238E27FC236}">
                    <a16:creationId xmlns:a16="http://schemas.microsoft.com/office/drawing/2014/main" id="{D8519944-8AD0-667A-9991-E4F7450AFF38}"/>
                  </a:ext>
                </a:extLst>
              </p:cNvPr>
              <p:cNvSpPr/>
              <p:nvPr/>
            </p:nvSpPr>
            <p:spPr>
              <a:xfrm>
                <a:off x="10350903" y="4764307"/>
                <a:ext cx="927151" cy="2021824"/>
              </a:xfrm>
              <a:prstGeom prst="round2SameRect">
                <a:avLst/>
              </a:prstGeom>
              <a:solidFill>
                <a:srgbClr val="009A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33"/>
              </a:p>
            </p:txBody>
          </p:sp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B45800E3-EBC2-FAB7-38A8-C28FE178B186}"/>
                  </a:ext>
                </a:extLst>
              </p:cNvPr>
              <p:cNvSpPr txBox="1"/>
              <p:nvPr/>
            </p:nvSpPr>
            <p:spPr>
              <a:xfrm>
                <a:off x="10067965" y="4889845"/>
                <a:ext cx="1515100" cy="501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952" b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$891</a:t>
                </a:r>
              </a:p>
            </p:txBody>
          </p:sp>
        </p:grpSp>
        <p:grpSp>
          <p:nvGrpSpPr>
            <p:cNvPr id="80" name="Grupo 79">
              <a:extLst>
                <a:ext uri="{FF2B5EF4-FFF2-40B4-BE49-F238E27FC236}">
                  <a16:creationId xmlns:a16="http://schemas.microsoft.com/office/drawing/2014/main" id="{0933B4EE-EDF0-6C0C-0F67-FA40307C21EF}"/>
                </a:ext>
              </a:extLst>
            </p:cNvPr>
            <p:cNvGrpSpPr/>
            <p:nvPr/>
          </p:nvGrpSpPr>
          <p:grpSpPr>
            <a:xfrm>
              <a:off x="5649509" y="3574320"/>
              <a:ext cx="840912" cy="875398"/>
              <a:chOff x="11863968" y="4573165"/>
              <a:chExt cx="1765916" cy="1838335"/>
            </a:xfrm>
          </p:grpSpPr>
          <p:grpSp>
            <p:nvGrpSpPr>
              <p:cNvPr id="48" name="Grupo 47">
                <a:extLst>
                  <a:ext uri="{FF2B5EF4-FFF2-40B4-BE49-F238E27FC236}">
                    <a16:creationId xmlns:a16="http://schemas.microsoft.com/office/drawing/2014/main" id="{65CC1E64-8E9B-9568-A047-979B8D1064EB}"/>
                  </a:ext>
                </a:extLst>
              </p:cNvPr>
              <p:cNvGrpSpPr/>
              <p:nvPr/>
            </p:nvGrpSpPr>
            <p:grpSpPr>
              <a:xfrm>
                <a:off x="11863968" y="4573165"/>
                <a:ext cx="1765916" cy="1838335"/>
                <a:chOff x="8593659" y="3429000"/>
                <a:chExt cx="1501760" cy="1563346"/>
              </a:xfrm>
            </p:grpSpPr>
            <p:pic>
              <p:nvPicPr>
                <p:cNvPr id="62" name="Imagen 61">
                  <a:extLst>
                    <a:ext uri="{FF2B5EF4-FFF2-40B4-BE49-F238E27FC236}">
                      <a16:creationId xmlns:a16="http://schemas.microsoft.com/office/drawing/2014/main" id="{51907961-F854-45CE-1856-FE6348B6D9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93659" y="3429000"/>
                  <a:ext cx="1501760" cy="1563346"/>
                </a:xfrm>
                <a:prstGeom prst="rect">
                  <a:avLst/>
                </a:prstGeom>
              </p:spPr>
            </p:pic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9328DEC1-FF84-9030-6555-A4AAE379742F}"/>
                    </a:ext>
                  </a:extLst>
                </p:cNvPr>
                <p:cNvSpPr/>
                <p:nvPr/>
              </p:nvSpPr>
              <p:spPr>
                <a:xfrm>
                  <a:off x="8774684" y="3599240"/>
                  <a:ext cx="1217972" cy="1217972"/>
                </a:xfrm>
                <a:prstGeom prst="ellipse">
                  <a:avLst/>
                </a:prstGeom>
                <a:solidFill>
                  <a:srgbClr val="009A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067"/>
                </a:p>
              </p:txBody>
            </p:sp>
          </p:grp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A1EBB74-083F-BDAE-D578-CDA1F347401A}"/>
                  </a:ext>
                </a:extLst>
              </p:cNvPr>
              <p:cNvSpPr txBox="1"/>
              <p:nvPr/>
            </p:nvSpPr>
            <p:spPr>
              <a:xfrm>
                <a:off x="12064988" y="5027867"/>
                <a:ext cx="1458948" cy="111626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defTabSz="541989">
                  <a:defRPr/>
                </a:pPr>
                <a:r>
                  <a:rPr lang="es-CO" sz="949" b="1" dirty="0" err="1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CAGR</a:t>
                </a:r>
                <a:r>
                  <a:rPr lang="es-CO" sz="900" baseline="300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(1)</a:t>
                </a:r>
                <a:endParaRPr lang="es-CO" sz="949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 defTabSz="541989">
                  <a:defRPr/>
                </a:pPr>
                <a:r>
                  <a:rPr lang="es-CO" sz="762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2018-2022</a:t>
                </a:r>
              </a:p>
              <a:p>
                <a:pPr algn="ctr" defTabSz="541989">
                  <a:defRPr/>
                </a:pPr>
                <a:r>
                  <a:rPr lang="es-CO" sz="1143" b="1" dirty="0">
                    <a:solidFill>
                      <a:srgbClr val="FFFF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13%</a:t>
                </a:r>
              </a:p>
            </p:txBody>
          </p:sp>
        </p:grpSp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405D911B-1A83-2513-5DD5-C217F88F82CC}"/>
                </a:ext>
              </a:extLst>
            </p:cNvPr>
            <p:cNvGrpSpPr/>
            <p:nvPr/>
          </p:nvGrpSpPr>
          <p:grpSpPr>
            <a:xfrm>
              <a:off x="5664487" y="2587003"/>
              <a:ext cx="832972" cy="862721"/>
              <a:chOff x="19463407" y="5278559"/>
              <a:chExt cx="1749242" cy="181171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E2754B7E-2B0B-02F6-B73E-004F30187987}"/>
                  </a:ext>
                </a:extLst>
              </p:cNvPr>
              <p:cNvGrpSpPr/>
              <p:nvPr/>
            </p:nvGrpSpPr>
            <p:grpSpPr>
              <a:xfrm>
                <a:off x="19463407" y="5278559"/>
                <a:ext cx="1749242" cy="1811715"/>
                <a:chOff x="19463407" y="5278559"/>
                <a:chExt cx="1749242" cy="1811715"/>
              </a:xfrm>
            </p:grpSpPr>
            <p:pic>
              <p:nvPicPr>
                <p:cNvPr id="35" name="Imagen 34">
                  <a:extLst>
                    <a:ext uri="{FF2B5EF4-FFF2-40B4-BE49-F238E27FC236}">
                      <a16:creationId xmlns:a16="http://schemas.microsoft.com/office/drawing/2014/main" id="{B6AE58DC-05F1-A628-231F-AE9E6FD6B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63407" y="5278559"/>
                  <a:ext cx="1749242" cy="1811715"/>
                </a:xfrm>
                <a:prstGeom prst="rect">
                  <a:avLst/>
                </a:prstGeom>
              </p:spPr>
            </p:pic>
            <p:sp>
              <p:nvSpPr>
                <p:cNvPr id="40" name="Elipse 39">
                  <a:extLst>
                    <a:ext uri="{FF2B5EF4-FFF2-40B4-BE49-F238E27FC236}">
                      <a16:creationId xmlns:a16="http://schemas.microsoft.com/office/drawing/2014/main" id="{D1959A27-9586-AFFF-48AC-8EC1CDB59B6C}"/>
                    </a:ext>
                  </a:extLst>
                </p:cNvPr>
                <p:cNvSpPr/>
                <p:nvPr/>
              </p:nvSpPr>
              <p:spPr>
                <a:xfrm>
                  <a:off x="19632798" y="5437586"/>
                  <a:ext cx="1498681" cy="149868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476"/>
                </a:p>
              </p:txBody>
            </p:sp>
          </p:grp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E01D0195-4A28-BDA5-FEC4-5D4EC5CAB04A}"/>
                  </a:ext>
                </a:extLst>
              </p:cNvPr>
              <p:cNvSpPr txBox="1"/>
              <p:nvPr/>
            </p:nvSpPr>
            <p:spPr>
              <a:xfrm>
                <a:off x="19631863" y="5716621"/>
                <a:ext cx="1458948" cy="111626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defTabSz="541989">
                  <a:defRPr/>
                </a:pPr>
                <a:r>
                  <a:rPr lang="es-CO" sz="949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CAGR</a:t>
                </a:r>
                <a:r>
                  <a:rPr lang="es-CO" sz="900" baseline="300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(1)</a:t>
                </a:r>
                <a:endParaRPr lang="es-CO" sz="949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 defTabSz="541989">
                  <a:defRPr/>
                </a:pPr>
                <a:r>
                  <a:rPr lang="es-CO" sz="762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2018-2022</a:t>
                </a:r>
              </a:p>
              <a:p>
                <a:pPr algn="ctr" defTabSz="541989">
                  <a:defRPr/>
                </a:pPr>
                <a:r>
                  <a:rPr lang="es-CO" sz="1143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33%</a:t>
                </a:r>
              </a:p>
            </p:txBody>
          </p:sp>
        </p:grpSp>
        <p:sp>
          <p:nvSpPr>
            <p:cNvPr id="81" name="Cerrar llave 80">
              <a:extLst>
                <a:ext uri="{FF2B5EF4-FFF2-40B4-BE49-F238E27FC236}">
                  <a16:creationId xmlns:a16="http://schemas.microsoft.com/office/drawing/2014/main" id="{F4C963D5-4FAC-F2F8-6EF3-C0D1B36CBC09}"/>
                </a:ext>
              </a:extLst>
            </p:cNvPr>
            <p:cNvSpPr/>
            <p:nvPr/>
          </p:nvSpPr>
          <p:spPr>
            <a:xfrm>
              <a:off x="8865704" y="2883916"/>
              <a:ext cx="199003" cy="1371855"/>
            </a:xfrm>
            <a:prstGeom prst="rightBrace">
              <a:avLst>
                <a:gd name="adj1" fmla="val 82110"/>
                <a:gd name="adj2" fmla="val 49394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1067">
                <a:solidFill>
                  <a:schemeClr val="bg1"/>
                </a:solidFill>
              </a:endParaRPr>
            </a:p>
          </p:txBody>
        </p:sp>
        <p:grpSp>
          <p:nvGrpSpPr>
            <p:cNvPr id="82" name="Grupo 81">
              <a:extLst>
                <a:ext uri="{FF2B5EF4-FFF2-40B4-BE49-F238E27FC236}">
                  <a16:creationId xmlns:a16="http://schemas.microsoft.com/office/drawing/2014/main" id="{5EE7B169-ABB6-577B-D716-81077E7BEB26}"/>
                </a:ext>
              </a:extLst>
            </p:cNvPr>
            <p:cNvGrpSpPr/>
            <p:nvPr/>
          </p:nvGrpSpPr>
          <p:grpSpPr>
            <a:xfrm>
              <a:off x="7241272" y="2655878"/>
              <a:ext cx="1624359" cy="958945"/>
              <a:chOff x="9843400" y="2614606"/>
              <a:chExt cx="1857555" cy="1617922"/>
            </a:xfrm>
          </p:grpSpPr>
          <p:sp>
            <p:nvSpPr>
              <p:cNvPr id="84" name="Rectángulo redondeado 83">
                <a:extLst>
                  <a:ext uri="{FF2B5EF4-FFF2-40B4-BE49-F238E27FC236}">
                    <a16:creationId xmlns:a16="http://schemas.microsoft.com/office/drawing/2014/main" id="{3C892F61-D7A4-7680-528F-2E16420DEEA3}"/>
                  </a:ext>
                </a:extLst>
              </p:cNvPr>
              <p:cNvSpPr/>
              <p:nvPr/>
            </p:nvSpPr>
            <p:spPr>
              <a:xfrm>
                <a:off x="9843400" y="2614606"/>
                <a:ext cx="1853484" cy="134814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67"/>
              </a:p>
            </p:txBody>
          </p:sp>
          <p:sp>
            <p:nvSpPr>
              <p:cNvPr id="86" name="Redondear rectángulo de esquina del mismo lado 85">
                <a:extLst>
                  <a:ext uri="{FF2B5EF4-FFF2-40B4-BE49-F238E27FC236}">
                    <a16:creationId xmlns:a16="http://schemas.microsoft.com/office/drawing/2014/main" id="{95FA2895-2E08-27B2-9C3F-A8CB0BA849C7}"/>
                  </a:ext>
                </a:extLst>
              </p:cNvPr>
              <p:cNvSpPr/>
              <p:nvPr/>
            </p:nvSpPr>
            <p:spPr>
              <a:xfrm>
                <a:off x="9844748" y="2614606"/>
                <a:ext cx="1856207" cy="726314"/>
              </a:xfrm>
              <a:prstGeom prst="round2SameRect">
                <a:avLst>
                  <a:gd name="adj1" fmla="val 2655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67"/>
              </a:p>
            </p:txBody>
          </p:sp>
          <p:sp>
            <p:nvSpPr>
              <p:cNvPr id="87" name="CuadroTexto 86">
                <a:extLst>
                  <a:ext uri="{FF2B5EF4-FFF2-40B4-BE49-F238E27FC236}">
                    <a16:creationId xmlns:a16="http://schemas.microsoft.com/office/drawing/2014/main" id="{67A7C8D8-3537-8A7B-5331-4452921D911D}"/>
                  </a:ext>
                </a:extLst>
              </p:cNvPr>
              <p:cNvSpPr txBox="1"/>
              <p:nvPr/>
            </p:nvSpPr>
            <p:spPr>
              <a:xfrm>
                <a:off x="9954693" y="3334935"/>
                <a:ext cx="1647085" cy="8975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defTabSz="541989">
                  <a:defRPr/>
                </a:pPr>
                <a:r>
                  <a:rPr lang="es-CO" sz="2857" b="1" baseline="30000">
                    <a:solidFill>
                      <a:srgbClr val="009A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43%</a:t>
                </a:r>
                <a:endParaRPr lang="es-CO" sz="2857" b="1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8" name="CuadroTexto 87">
                <a:extLst>
                  <a:ext uri="{FF2B5EF4-FFF2-40B4-BE49-F238E27FC236}">
                    <a16:creationId xmlns:a16="http://schemas.microsoft.com/office/drawing/2014/main" id="{7D9A1D37-D0BB-7167-C0A8-20D5E66DC3D4}"/>
                  </a:ext>
                </a:extLst>
              </p:cNvPr>
              <p:cNvSpPr txBox="1"/>
              <p:nvPr/>
            </p:nvSpPr>
            <p:spPr>
              <a:xfrm>
                <a:off x="9954693" y="2670492"/>
                <a:ext cx="1668204" cy="71833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defTabSz="541989">
                  <a:lnSpc>
                    <a:spcPts val="1280"/>
                  </a:lnSpc>
                  <a:defRPr/>
                </a:pPr>
                <a:r>
                  <a:rPr lang="es-CO" sz="1185" b="1" dirty="0" err="1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Extraordinary</a:t>
                </a:r>
                <a:endParaRPr lang="es-CO" sz="1185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 defTabSz="541989">
                  <a:lnSpc>
                    <a:spcPts val="1280"/>
                  </a:lnSpc>
                  <a:defRPr/>
                </a:pPr>
                <a:r>
                  <a:rPr lang="es-CO" sz="1185" b="1" dirty="0" err="1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Payout</a:t>
                </a:r>
                <a:endParaRPr lang="es-CO" sz="1185" b="1" dirty="0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89" name="Grupo 88">
              <a:extLst>
                <a:ext uri="{FF2B5EF4-FFF2-40B4-BE49-F238E27FC236}">
                  <a16:creationId xmlns:a16="http://schemas.microsoft.com/office/drawing/2014/main" id="{6D4F8D97-D816-202B-F3AA-007A3886FC5A}"/>
                </a:ext>
              </a:extLst>
            </p:cNvPr>
            <p:cNvGrpSpPr/>
            <p:nvPr/>
          </p:nvGrpSpPr>
          <p:grpSpPr>
            <a:xfrm>
              <a:off x="7241272" y="3681065"/>
              <a:ext cx="1624359" cy="958946"/>
              <a:chOff x="9843400" y="2614606"/>
              <a:chExt cx="1857555" cy="1617921"/>
            </a:xfrm>
          </p:grpSpPr>
          <p:pic>
            <p:nvPicPr>
              <p:cNvPr id="90" name="Gráfico 89">
                <a:extLst>
                  <a:ext uri="{FF2B5EF4-FFF2-40B4-BE49-F238E27FC236}">
                    <a16:creationId xmlns:a16="http://schemas.microsoft.com/office/drawing/2014/main" id="{64A12C90-630B-3E49-DC09-736CA1444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500415" y="3933363"/>
                <a:ext cx="857615" cy="71897"/>
              </a:xfrm>
              <a:prstGeom prst="rect">
                <a:avLst/>
              </a:prstGeom>
            </p:spPr>
          </p:pic>
          <p:sp>
            <p:nvSpPr>
              <p:cNvPr id="91" name="Rectángulo redondeado 90">
                <a:extLst>
                  <a:ext uri="{FF2B5EF4-FFF2-40B4-BE49-F238E27FC236}">
                    <a16:creationId xmlns:a16="http://schemas.microsoft.com/office/drawing/2014/main" id="{A7D62DC2-97FB-9252-509B-EE0265101341}"/>
                  </a:ext>
                </a:extLst>
              </p:cNvPr>
              <p:cNvSpPr/>
              <p:nvPr/>
            </p:nvSpPr>
            <p:spPr>
              <a:xfrm>
                <a:off x="9843400" y="2614606"/>
                <a:ext cx="1853484" cy="134814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67"/>
              </a:p>
            </p:txBody>
          </p:sp>
          <p:sp>
            <p:nvSpPr>
              <p:cNvPr id="92" name="Redondear rectángulo de esquina del mismo lado 91">
                <a:extLst>
                  <a:ext uri="{FF2B5EF4-FFF2-40B4-BE49-F238E27FC236}">
                    <a16:creationId xmlns:a16="http://schemas.microsoft.com/office/drawing/2014/main" id="{4DF2CA9E-42D9-8584-16A3-CF81BBA24124}"/>
                  </a:ext>
                </a:extLst>
              </p:cNvPr>
              <p:cNvSpPr/>
              <p:nvPr/>
            </p:nvSpPr>
            <p:spPr>
              <a:xfrm>
                <a:off x="9844748" y="2614606"/>
                <a:ext cx="1856207" cy="726314"/>
              </a:xfrm>
              <a:prstGeom prst="round2SameRect">
                <a:avLst>
                  <a:gd name="adj1" fmla="val 26554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67"/>
              </a:p>
            </p:txBody>
          </p:sp>
          <p:sp>
            <p:nvSpPr>
              <p:cNvPr id="93" name="CuadroTexto 92">
                <a:extLst>
                  <a:ext uri="{FF2B5EF4-FFF2-40B4-BE49-F238E27FC236}">
                    <a16:creationId xmlns:a16="http://schemas.microsoft.com/office/drawing/2014/main" id="{DE6635F0-FA94-E831-2EFC-3BD819E3B603}"/>
                  </a:ext>
                </a:extLst>
              </p:cNvPr>
              <p:cNvSpPr txBox="1"/>
              <p:nvPr/>
            </p:nvSpPr>
            <p:spPr>
              <a:xfrm>
                <a:off x="9954693" y="3334935"/>
                <a:ext cx="1647085" cy="89759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defTabSz="541989">
                  <a:defRPr/>
                </a:pPr>
                <a:r>
                  <a:rPr lang="es-CO" sz="2857" b="1" baseline="30000">
                    <a:solidFill>
                      <a:srgbClr val="009A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45%</a:t>
                </a:r>
                <a:endParaRPr lang="es-CO" sz="2857" b="1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4" name="CuadroTexto 93">
                <a:extLst>
                  <a:ext uri="{FF2B5EF4-FFF2-40B4-BE49-F238E27FC236}">
                    <a16:creationId xmlns:a16="http://schemas.microsoft.com/office/drawing/2014/main" id="{D2A5057E-A0B8-2DAC-E5BB-42A3D209E37F}"/>
                  </a:ext>
                </a:extLst>
              </p:cNvPr>
              <p:cNvSpPr txBox="1"/>
              <p:nvPr/>
            </p:nvSpPr>
            <p:spPr>
              <a:xfrm>
                <a:off x="9913147" y="2694847"/>
                <a:ext cx="1668204" cy="71833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defTabSz="541989">
                  <a:lnSpc>
                    <a:spcPts val="1280"/>
                  </a:lnSpc>
                  <a:defRPr/>
                </a:pPr>
                <a:r>
                  <a:rPr lang="es-CO" sz="1185" b="1" dirty="0" err="1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Ordinary</a:t>
                </a:r>
                <a:endParaRPr lang="es-CO" sz="1185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 defTabSz="541989">
                  <a:lnSpc>
                    <a:spcPts val="1280"/>
                  </a:lnSpc>
                  <a:defRPr/>
                </a:pPr>
                <a:r>
                  <a:rPr lang="es-CO" sz="1185" b="1" dirty="0" err="1">
                    <a:solidFill>
                      <a:srgbClr val="009A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Payout</a:t>
                </a:r>
                <a:endParaRPr lang="es-CO" sz="1185" b="1" dirty="0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EDD5BFAB-2504-FC0C-6B2B-83B3A8B72DC8}"/>
                </a:ext>
              </a:extLst>
            </p:cNvPr>
            <p:cNvGrpSpPr/>
            <p:nvPr/>
          </p:nvGrpSpPr>
          <p:grpSpPr>
            <a:xfrm>
              <a:off x="2734327" y="2566417"/>
              <a:ext cx="1783400" cy="577290"/>
              <a:chOff x="5742085" y="2456570"/>
              <a:chExt cx="3745141" cy="1212309"/>
            </a:xfrm>
          </p:grpSpPr>
          <p:grpSp>
            <p:nvGrpSpPr>
              <p:cNvPr id="5" name="Grupo 4">
                <a:extLst>
                  <a:ext uri="{FF2B5EF4-FFF2-40B4-BE49-F238E27FC236}">
                    <a16:creationId xmlns:a16="http://schemas.microsoft.com/office/drawing/2014/main" id="{CC097383-7614-A991-778D-3DA20694AEDC}"/>
                  </a:ext>
                </a:extLst>
              </p:cNvPr>
              <p:cNvGrpSpPr/>
              <p:nvPr/>
            </p:nvGrpSpPr>
            <p:grpSpPr>
              <a:xfrm>
                <a:off x="5742085" y="2516934"/>
                <a:ext cx="3745141" cy="1088137"/>
                <a:chOff x="1973547" y="2160968"/>
                <a:chExt cx="3008929" cy="874233"/>
              </a:xfrm>
            </p:grpSpPr>
            <p:sp>
              <p:nvSpPr>
                <p:cNvPr id="46" name="CuadroTexto 45">
                  <a:extLst>
                    <a:ext uri="{FF2B5EF4-FFF2-40B4-BE49-F238E27FC236}">
                      <a16:creationId xmlns:a16="http://schemas.microsoft.com/office/drawing/2014/main" id="{048BFAE6-C12C-D8EC-27D6-35671ACD2C64}"/>
                    </a:ext>
                  </a:extLst>
                </p:cNvPr>
                <p:cNvSpPr txBox="1"/>
                <p:nvPr/>
              </p:nvSpPr>
              <p:spPr>
                <a:xfrm>
                  <a:off x="1973547" y="2413019"/>
                  <a:ext cx="3008929" cy="5452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41989">
                    <a:lnSpc>
                      <a:spcPts val="937"/>
                    </a:lnSpc>
                    <a:defRPr/>
                  </a:pPr>
                  <a:r>
                    <a:rPr lang="es-CO" sz="1422" b="1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Dividends</a:t>
                  </a:r>
                  <a:endParaRPr lang="es-CO" sz="1422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algn="ctr" defTabSz="541989">
                    <a:lnSpc>
                      <a:spcPts val="937"/>
                    </a:lnSpc>
                    <a:defRPr/>
                  </a:pPr>
                  <a:r>
                    <a:rPr lang="es-CO" sz="949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per  share</a:t>
                  </a:r>
                </a:p>
              </p:txBody>
            </p:sp>
            <p:sp>
              <p:nvSpPr>
                <p:cNvPr id="76" name="Rectángulo redondeado 75">
                  <a:extLst>
                    <a:ext uri="{FF2B5EF4-FFF2-40B4-BE49-F238E27FC236}">
                      <a16:creationId xmlns:a16="http://schemas.microsoft.com/office/drawing/2014/main" id="{28BF21E6-66AD-6E7E-F8E8-5A8C96C97A5D}"/>
                    </a:ext>
                  </a:extLst>
                </p:cNvPr>
                <p:cNvSpPr/>
                <p:nvPr/>
              </p:nvSpPr>
              <p:spPr>
                <a:xfrm>
                  <a:off x="2390380" y="2160968"/>
                  <a:ext cx="2175265" cy="874233"/>
                </a:xfrm>
                <a:prstGeom prst="roundRect">
                  <a:avLst/>
                </a:prstGeom>
                <a:noFill/>
                <a:ln w="158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067" dirty="0"/>
                </a:p>
              </p:txBody>
            </p:sp>
          </p:grpSp>
          <p:pic>
            <p:nvPicPr>
              <p:cNvPr id="65" name="Gráfico 64">
                <a:extLst>
                  <a:ext uri="{FF2B5EF4-FFF2-40B4-BE49-F238E27FC236}">
                    <a16:creationId xmlns:a16="http://schemas.microsoft.com/office/drawing/2014/main" id="{E8D8CC3C-8F56-33FD-F49E-A5AAC0AF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420426" y="2456570"/>
                <a:ext cx="1819300" cy="126459"/>
              </a:xfrm>
              <a:prstGeom prst="rect">
                <a:avLst/>
              </a:prstGeom>
            </p:spPr>
          </p:pic>
          <p:pic>
            <p:nvPicPr>
              <p:cNvPr id="67" name="Gráfico 66">
                <a:extLst>
                  <a:ext uri="{FF2B5EF4-FFF2-40B4-BE49-F238E27FC236}">
                    <a16:creationId xmlns:a16="http://schemas.microsoft.com/office/drawing/2014/main" id="{240E7197-6EE6-CEB8-039B-6E826FD49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060506" y="3542420"/>
                <a:ext cx="1819300" cy="126459"/>
              </a:xfrm>
              <a:prstGeom prst="rect">
                <a:avLst/>
              </a:prstGeom>
            </p:spPr>
          </p:pic>
        </p:grpSp>
        <p:grpSp>
          <p:nvGrpSpPr>
            <p:cNvPr id="79" name="Lineas años">
              <a:extLst>
                <a:ext uri="{FF2B5EF4-FFF2-40B4-BE49-F238E27FC236}">
                  <a16:creationId xmlns:a16="http://schemas.microsoft.com/office/drawing/2014/main" id="{A73D2E4A-5565-3DDC-8345-D44A3F97AC5C}"/>
                </a:ext>
              </a:extLst>
            </p:cNvPr>
            <p:cNvGrpSpPr/>
            <p:nvPr/>
          </p:nvGrpSpPr>
          <p:grpSpPr>
            <a:xfrm>
              <a:off x="1556744" y="4633537"/>
              <a:ext cx="4217861" cy="461613"/>
              <a:chOff x="3269161" y="6797521"/>
              <a:chExt cx="8857509" cy="969387"/>
            </a:xfrm>
          </p:grpSpPr>
          <p:grpSp>
            <p:nvGrpSpPr>
              <p:cNvPr id="2" name="Grupo 1">
                <a:extLst>
                  <a:ext uri="{FF2B5EF4-FFF2-40B4-BE49-F238E27FC236}">
                    <a16:creationId xmlns:a16="http://schemas.microsoft.com/office/drawing/2014/main" id="{E6A72060-F2C4-1E46-9594-3149D8DB2BA1}"/>
                  </a:ext>
                </a:extLst>
              </p:cNvPr>
              <p:cNvGrpSpPr/>
              <p:nvPr/>
            </p:nvGrpSpPr>
            <p:grpSpPr>
              <a:xfrm>
                <a:off x="3269161" y="6797521"/>
                <a:ext cx="8857509" cy="969387"/>
                <a:chOff x="3269161" y="6797521"/>
                <a:chExt cx="8857509" cy="969387"/>
              </a:xfrm>
            </p:grpSpPr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AB6B4662-0586-6BFF-DBD2-581E731561B2}"/>
                    </a:ext>
                  </a:extLst>
                </p:cNvPr>
                <p:cNvSpPr txBox="1"/>
                <p:nvPr/>
              </p:nvSpPr>
              <p:spPr>
                <a:xfrm>
                  <a:off x="3662008" y="7419236"/>
                  <a:ext cx="1515100" cy="347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476" b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2019</a:t>
                  </a:r>
                </a:p>
              </p:txBody>
            </p:sp>
            <p:sp>
              <p:nvSpPr>
                <p:cNvPr id="42" name="CuadroTexto 41">
                  <a:extLst>
                    <a:ext uri="{FF2B5EF4-FFF2-40B4-BE49-F238E27FC236}">
                      <a16:creationId xmlns:a16="http://schemas.microsoft.com/office/drawing/2014/main" id="{3CE85913-32E3-AF2D-AF7F-2311956130D7}"/>
                    </a:ext>
                  </a:extLst>
                </p:cNvPr>
                <p:cNvSpPr txBox="1"/>
                <p:nvPr/>
              </p:nvSpPr>
              <p:spPr>
                <a:xfrm>
                  <a:off x="5237827" y="7419236"/>
                  <a:ext cx="1515100" cy="347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476" b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2020</a:t>
                  </a:r>
                </a:p>
              </p:txBody>
            </p:sp>
            <p:sp>
              <p:nvSpPr>
                <p:cNvPr id="43" name="CuadroTexto 42">
                  <a:extLst>
                    <a:ext uri="{FF2B5EF4-FFF2-40B4-BE49-F238E27FC236}">
                      <a16:creationId xmlns:a16="http://schemas.microsoft.com/office/drawing/2014/main" id="{8B071E95-01A6-6A74-0732-202E44842454}"/>
                    </a:ext>
                  </a:extLst>
                </p:cNvPr>
                <p:cNvSpPr txBox="1"/>
                <p:nvPr/>
              </p:nvSpPr>
              <p:spPr>
                <a:xfrm>
                  <a:off x="6864023" y="7419236"/>
                  <a:ext cx="1515100" cy="347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476" b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2021</a:t>
                  </a:r>
                </a:p>
              </p:txBody>
            </p:sp>
            <p:sp>
              <p:nvSpPr>
                <p:cNvPr id="44" name="CuadroTexto 43">
                  <a:extLst>
                    <a:ext uri="{FF2B5EF4-FFF2-40B4-BE49-F238E27FC236}">
                      <a16:creationId xmlns:a16="http://schemas.microsoft.com/office/drawing/2014/main" id="{CE0EC927-1851-0E19-6541-6FD19A397E96}"/>
                    </a:ext>
                  </a:extLst>
                </p:cNvPr>
                <p:cNvSpPr txBox="1"/>
                <p:nvPr/>
              </p:nvSpPr>
              <p:spPr>
                <a:xfrm>
                  <a:off x="8432150" y="7419236"/>
                  <a:ext cx="1515100" cy="347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476" b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2022</a:t>
                  </a:r>
                </a:p>
              </p:txBody>
            </p:sp>
            <p:sp>
              <p:nvSpPr>
                <p:cNvPr id="45" name="CuadroTexto 44">
                  <a:extLst>
                    <a:ext uri="{FF2B5EF4-FFF2-40B4-BE49-F238E27FC236}">
                      <a16:creationId xmlns:a16="http://schemas.microsoft.com/office/drawing/2014/main" id="{01F2963D-EA0E-AEAF-7ABB-088A36F1D427}"/>
                    </a:ext>
                  </a:extLst>
                </p:cNvPr>
                <p:cNvSpPr txBox="1"/>
                <p:nvPr/>
              </p:nvSpPr>
              <p:spPr>
                <a:xfrm>
                  <a:off x="10056588" y="7419236"/>
                  <a:ext cx="1515100" cy="347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476" b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2023</a:t>
                  </a:r>
                </a:p>
              </p:txBody>
            </p:sp>
            <p:cxnSp>
              <p:nvCxnSpPr>
                <p:cNvPr id="63" name="Conector recto 62">
                  <a:extLst>
                    <a:ext uri="{FF2B5EF4-FFF2-40B4-BE49-F238E27FC236}">
                      <a16:creationId xmlns:a16="http://schemas.microsoft.com/office/drawing/2014/main" id="{F0038932-295F-4508-2766-8ABB43CC74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69161" y="6797521"/>
                  <a:ext cx="8857509" cy="0"/>
                </a:xfrm>
                <a:prstGeom prst="line">
                  <a:avLst/>
                </a:prstGeom>
                <a:ln w="31750" cap="rnd">
                  <a:solidFill>
                    <a:schemeClr val="bg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2" name="Gráfico 71">
                <a:extLst>
                  <a:ext uri="{FF2B5EF4-FFF2-40B4-BE49-F238E27FC236}">
                    <a16:creationId xmlns:a16="http://schemas.microsoft.com/office/drawing/2014/main" id="{C780576D-95F5-7D68-2943-447304BFB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6200000">
                <a:off x="4164887" y="7040350"/>
                <a:ext cx="490308" cy="126459"/>
              </a:xfrm>
              <a:prstGeom prst="rect">
                <a:avLst/>
              </a:prstGeom>
            </p:spPr>
          </p:pic>
          <p:pic>
            <p:nvPicPr>
              <p:cNvPr id="73" name="Gráfico 72">
                <a:extLst>
                  <a:ext uri="{FF2B5EF4-FFF2-40B4-BE49-F238E27FC236}">
                    <a16:creationId xmlns:a16="http://schemas.microsoft.com/office/drawing/2014/main" id="{F9CA0911-9C20-4277-184C-BE0AF6D21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6200000">
                <a:off x="5744307" y="7040350"/>
                <a:ext cx="490308" cy="126459"/>
              </a:xfrm>
              <a:prstGeom prst="rect">
                <a:avLst/>
              </a:prstGeom>
            </p:spPr>
          </p:pic>
          <p:pic>
            <p:nvPicPr>
              <p:cNvPr id="75" name="Gráfico 74">
                <a:extLst>
                  <a:ext uri="{FF2B5EF4-FFF2-40B4-BE49-F238E27FC236}">
                    <a16:creationId xmlns:a16="http://schemas.microsoft.com/office/drawing/2014/main" id="{AC858C3B-E52E-4490-8D7D-47102CA6F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6200000">
                <a:off x="7371227" y="7040350"/>
                <a:ext cx="490308" cy="126459"/>
              </a:xfrm>
              <a:prstGeom prst="rect">
                <a:avLst/>
              </a:prstGeom>
            </p:spPr>
          </p:pic>
          <p:pic>
            <p:nvPicPr>
              <p:cNvPr id="77" name="Gráfico 76">
                <a:extLst>
                  <a:ext uri="{FF2B5EF4-FFF2-40B4-BE49-F238E27FC236}">
                    <a16:creationId xmlns:a16="http://schemas.microsoft.com/office/drawing/2014/main" id="{EA0F897D-FE1A-8301-BE7C-9A5675604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6200000">
                <a:off x="8950646" y="7040350"/>
                <a:ext cx="490308" cy="126459"/>
              </a:xfrm>
              <a:prstGeom prst="rect">
                <a:avLst/>
              </a:prstGeom>
            </p:spPr>
          </p:pic>
          <p:pic>
            <p:nvPicPr>
              <p:cNvPr id="78" name="Gráfico 77">
                <a:extLst>
                  <a:ext uri="{FF2B5EF4-FFF2-40B4-BE49-F238E27FC236}">
                    <a16:creationId xmlns:a16="http://schemas.microsoft.com/office/drawing/2014/main" id="{0129BDA0-A8D3-8637-06CC-6A1216F7E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6200000">
                <a:off x="10613192" y="7040350"/>
                <a:ext cx="490308" cy="126459"/>
              </a:xfrm>
              <a:prstGeom prst="rect">
                <a:avLst/>
              </a:prstGeom>
            </p:spPr>
          </p:pic>
        </p:grp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5400FBE-5BBC-73E0-4578-E1BD9CB956BC}"/>
              </a:ext>
            </a:extLst>
          </p:cNvPr>
          <p:cNvSpPr txBox="1"/>
          <p:nvPr/>
        </p:nvSpPr>
        <p:spPr>
          <a:xfrm>
            <a:off x="167640" y="6603551"/>
            <a:ext cx="3632289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CO" sz="105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</a:t>
            </a:r>
            <a:r>
              <a:rPr lang="es-CO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Payout= Total dividend/ net </a:t>
            </a:r>
            <a:r>
              <a:rPr lang="es-CO" sz="105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</a:t>
            </a:r>
            <a:r>
              <a:rPr lang="es-CO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lang="es-CO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8F99B2C-7EE3-08E8-96DD-44397643ADB3}"/>
              </a:ext>
            </a:extLst>
          </p:cNvPr>
          <p:cNvSpPr txBox="1"/>
          <p:nvPr/>
        </p:nvSpPr>
        <p:spPr>
          <a:xfrm>
            <a:off x="3210433" y="6603551"/>
            <a:ext cx="5035421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sz="1050" baseline="30000" dirty="0">
                <a:solidFill>
                  <a:schemeClr val="bg1"/>
                </a:solidFill>
              </a:rPr>
              <a:t>(3) </a:t>
            </a:r>
            <a:r>
              <a:rPr lang="es-CO" sz="1050" b="0" dirty="0">
                <a:solidFill>
                  <a:schemeClr val="bg1"/>
                </a:solidFill>
              </a:rPr>
              <a:t>Dividend Yield= Dividend per share / </a:t>
            </a:r>
            <a:r>
              <a:rPr lang="en-US" sz="1050" b="0" dirty="0">
                <a:solidFill>
                  <a:schemeClr val="bg1"/>
                </a:solidFill>
              </a:rPr>
              <a:t>share price at closing 202</a:t>
            </a:r>
            <a:r>
              <a:rPr lang="es-CO" sz="1050" b="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0DA1571-BCCD-EDC5-42F1-7D64AE3CF4A2}"/>
              </a:ext>
            </a:extLst>
          </p:cNvPr>
          <p:cNvGrpSpPr/>
          <p:nvPr/>
        </p:nvGrpSpPr>
        <p:grpSpPr>
          <a:xfrm>
            <a:off x="163796" y="305734"/>
            <a:ext cx="625764" cy="630942"/>
            <a:chOff x="8659623" y="3677343"/>
            <a:chExt cx="926932" cy="844826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0BCF5FFB-10B5-26D9-51FB-451A8182CC4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C6837602-67FA-00DA-C9BD-5EBB31671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0C4B650A-9598-A6FD-3FB2-F96DB8683F1E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53B0926-5876-3CA9-A8E3-4B0342CF3D25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212731E-8FAC-2E3A-5A38-1ECABFADED26}"/>
              </a:ext>
            </a:extLst>
          </p:cNvPr>
          <p:cNvSpPr txBox="1"/>
          <p:nvPr/>
        </p:nvSpPr>
        <p:spPr>
          <a:xfrm>
            <a:off x="586303" y="4882339"/>
            <a:ext cx="3755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800" b="1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Attractive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increasing </a:t>
            </a:r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dividends</a:t>
            </a:r>
          </a:p>
        </p:txBody>
      </p:sp>
      <p:sp>
        <p:nvSpPr>
          <p:cNvPr id="98" name="Rectángulo redondeado 114">
            <a:extLst>
              <a:ext uri="{FF2B5EF4-FFF2-40B4-BE49-F238E27FC236}">
                <a16:creationId xmlns:a16="http://schemas.microsoft.com/office/drawing/2014/main" id="{AEF21419-35AD-D70B-2C1E-71B726D2DB80}"/>
              </a:ext>
            </a:extLst>
          </p:cNvPr>
          <p:cNvSpPr/>
          <p:nvPr/>
        </p:nvSpPr>
        <p:spPr>
          <a:xfrm>
            <a:off x="8701618" y="2540157"/>
            <a:ext cx="1620798" cy="74237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67"/>
          </a:p>
        </p:txBody>
      </p: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98796B70-DAB7-CC2E-DE8A-FB4DC0C09ADE}"/>
              </a:ext>
            </a:extLst>
          </p:cNvPr>
          <p:cNvGrpSpPr/>
          <p:nvPr/>
        </p:nvGrpSpPr>
        <p:grpSpPr>
          <a:xfrm>
            <a:off x="6527361" y="4423808"/>
            <a:ext cx="3213113" cy="1471748"/>
            <a:chOff x="6808938" y="4199478"/>
            <a:chExt cx="3213113" cy="1471748"/>
          </a:xfrm>
        </p:grpSpPr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E926A30C-ABB6-59F0-2A12-23BDCB07AE1C}"/>
                </a:ext>
              </a:extLst>
            </p:cNvPr>
            <p:cNvCxnSpPr>
              <a:cxnSpLocks/>
            </p:cNvCxnSpPr>
            <p:nvPr/>
          </p:nvCxnSpPr>
          <p:spPr>
            <a:xfrm>
              <a:off x="8352887" y="4763199"/>
              <a:ext cx="0" cy="908027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>
              <a:extLst>
                <a:ext uri="{FF2B5EF4-FFF2-40B4-BE49-F238E27FC236}">
                  <a16:creationId xmlns:a16="http://schemas.microsoft.com/office/drawing/2014/main" id="{ED3379CD-10B4-F850-291E-3D4019FC8B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52887" y="4762966"/>
              <a:ext cx="1520814" cy="6597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ángulo redondeado 114">
              <a:extLst>
                <a:ext uri="{FF2B5EF4-FFF2-40B4-BE49-F238E27FC236}">
                  <a16:creationId xmlns:a16="http://schemas.microsoft.com/office/drawing/2014/main" id="{25C61F24-3BD5-B56A-14E8-894CC6CE577B}"/>
                </a:ext>
              </a:extLst>
            </p:cNvPr>
            <p:cNvSpPr/>
            <p:nvPr/>
          </p:nvSpPr>
          <p:spPr>
            <a:xfrm>
              <a:off x="8538941" y="4199478"/>
              <a:ext cx="1334759" cy="470579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67"/>
            </a:p>
          </p:txBody>
        </p:sp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94384DED-FB30-4153-65F4-8934A1DE508B}"/>
                </a:ext>
              </a:extLst>
            </p:cNvPr>
            <p:cNvSpPr txBox="1"/>
            <p:nvPr/>
          </p:nvSpPr>
          <p:spPr>
            <a:xfrm>
              <a:off x="8401253" y="4278114"/>
              <a:ext cx="162079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Dividend yield</a:t>
              </a:r>
              <a:r>
                <a:rPr lang="es-CO" sz="1400" b="1" baseline="30000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CO" sz="1100" b="1" baseline="30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(3)</a:t>
              </a:r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581C21CB-FCFB-919F-CCE5-64B5BA7BDF1C}"/>
                </a:ext>
              </a:extLst>
            </p:cNvPr>
            <p:cNvSpPr txBox="1"/>
            <p:nvPr/>
          </p:nvSpPr>
          <p:spPr>
            <a:xfrm>
              <a:off x="6812592" y="4201641"/>
              <a:ext cx="14403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Ordinary dividend policy</a:t>
              </a:r>
            </a:p>
          </p:txBody>
        </p:sp>
        <p:sp>
          <p:nvSpPr>
            <p:cNvPr id="105" name="Rectángulo redondeado 114">
              <a:extLst>
                <a:ext uri="{FF2B5EF4-FFF2-40B4-BE49-F238E27FC236}">
                  <a16:creationId xmlns:a16="http://schemas.microsoft.com/office/drawing/2014/main" id="{3E8B1154-04DC-6E1C-FCA9-70231073A4C4}"/>
                </a:ext>
              </a:extLst>
            </p:cNvPr>
            <p:cNvSpPr/>
            <p:nvPr/>
          </p:nvSpPr>
          <p:spPr>
            <a:xfrm>
              <a:off x="6859947" y="4204923"/>
              <a:ext cx="1334759" cy="470579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67"/>
            </a:p>
          </p:txBody>
        </p:sp>
        <p:cxnSp>
          <p:nvCxnSpPr>
            <p:cNvPr id="106" name="Conector recto 105">
              <a:extLst>
                <a:ext uri="{FF2B5EF4-FFF2-40B4-BE49-F238E27FC236}">
                  <a16:creationId xmlns:a16="http://schemas.microsoft.com/office/drawing/2014/main" id="{1F639520-667D-7ABF-C70C-59C965E849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8938" y="4769395"/>
              <a:ext cx="1520814" cy="6597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CuadroTexto 106">
              <a:extLst>
                <a:ext uri="{FF2B5EF4-FFF2-40B4-BE49-F238E27FC236}">
                  <a16:creationId xmlns:a16="http://schemas.microsoft.com/office/drawing/2014/main" id="{810E57F8-558A-AE25-A33F-1C411B775676}"/>
                </a:ext>
              </a:extLst>
            </p:cNvPr>
            <p:cNvSpPr txBox="1"/>
            <p:nvPr/>
          </p:nvSpPr>
          <p:spPr>
            <a:xfrm>
              <a:off x="6847442" y="4878227"/>
              <a:ext cx="12649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14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40%</a:t>
              </a:r>
              <a:r>
                <a:rPr lang="es-CO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es-CO" sz="14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50%</a:t>
              </a:r>
            </a:p>
            <a:p>
              <a:pPr algn="ctr"/>
              <a:r>
                <a:rPr lang="es-CO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Net </a:t>
              </a:r>
              <a:r>
                <a:rPr lang="es-CO" sz="1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Income</a:t>
              </a:r>
              <a:endParaRPr lang="es-CO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43A263CF-6EE7-79F6-DB63-2E1C2BCED037}"/>
                </a:ext>
              </a:extLst>
            </p:cNvPr>
            <p:cNvSpPr txBox="1"/>
            <p:nvPr/>
          </p:nvSpPr>
          <p:spPr>
            <a:xfrm>
              <a:off x="8538941" y="4914506"/>
              <a:ext cx="12649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16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8,3%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2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B23A780-4297-D7E4-DE51-E360960F44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1167ECD8-04CE-EEC2-38EF-BA8DC19E31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4295" y="0"/>
            <a:ext cx="3529708" cy="2341362"/>
          </a:xfrm>
          <a:prstGeom prst="rect">
            <a:avLst/>
          </a:prstGeom>
        </p:spPr>
      </p:pic>
      <p:sp>
        <p:nvSpPr>
          <p:cNvPr id="6" name="Rectángulo 5" hidden="1">
            <a:extLst>
              <a:ext uri="{FF2B5EF4-FFF2-40B4-BE49-F238E27FC236}">
                <a16:creationId xmlns:a16="http://schemas.microsoft.com/office/drawing/2014/main" id="{CEA5D02A-D1B4-ED6F-B67D-D050AFBEFCCA}"/>
              </a:ext>
            </a:extLst>
          </p:cNvPr>
          <p:cNvSpPr/>
          <p:nvPr/>
        </p:nvSpPr>
        <p:spPr>
          <a:xfrm>
            <a:off x="-1" y="0"/>
            <a:ext cx="12801601" cy="7159084"/>
          </a:xfrm>
          <a:prstGeom prst="rect">
            <a:avLst/>
          </a:prstGeom>
          <a:gradFill flip="none" rotWithShape="1">
            <a:gsLst>
              <a:gs pos="0">
                <a:srgbClr val="FD5000"/>
              </a:gs>
              <a:gs pos="19000">
                <a:srgbClr val="033085"/>
              </a:gs>
              <a:gs pos="68000">
                <a:srgbClr val="0A80C6"/>
              </a:gs>
              <a:gs pos="98000">
                <a:srgbClr val="009FE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5" name="Imagen 134" hidden="1">
            <a:extLst>
              <a:ext uri="{FF2B5EF4-FFF2-40B4-BE49-F238E27FC236}">
                <a16:creationId xmlns:a16="http://schemas.microsoft.com/office/drawing/2014/main" id="{E9CCB5A3-C75C-52D8-4724-51E6A244B2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27393" y="4470895"/>
            <a:ext cx="3850811" cy="2612841"/>
          </a:xfrm>
          <a:prstGeom prst="rect">
            <a:avLst/>
          </a:prstGeom>
        </p:spPr>
      </p:pic>
      <p:grpSp>
        <p:nvGrpSpPr>
          <p:cNvPr id="33" name="Grupo 32" hidden="1">
            <a:extLst>
              <a:ext uri="{FF2B5EF4-FFF2-40B4-BE49-F238E27FC236}">
                <a16:creationId xmlns:a16="http://schemas.microsoft.com/office/drawing/2014/main" id="{E6B254E2-9EC1-5E03-3A81-4E2E2B1B0CBF}"/>
              </a:ext>
            </a:extLst>
          </p:cNvPr>
          <p:cNvGrpSpPr/>
          <p:nvPr/>
        </p:nvGrpSpPr>
        <p:grpSpPr>
          <a:xfrm>
            <a:off x="1582642" y="2028981"/>
            <a:ext cx="9036335" cy="3512051"/>
            <a:chOff x="1582642" y="2028981"/>
            <a:chExt cx="9036335" cy="3512051"/>
          </a:xfrm>
        </p:grpSpPr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16E9A01A-3804-331A-1BF4-D97D73FE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alphaModFix amt="2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121" y="2372600"/>
              <a:ext cx="9031856" cy="3168432"/>
            </a:xfrm>
            <a:prstGeom prst="rect">
              <a:avLst/>
            </a:prstGeom>
          </p:spPr>
        </p:pic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0D349DDA-1977-9B6A-BBF8-7939CAC8D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82642" y="2028981"/>
              <a:ext cx="8971284" cy="3069073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91E9EDB-654B-CD80-FC38-A051CAF5B4EF}"/>
              </a:ext>
            </a:extLst>
          </p:cNvPr>
          <p:cNvGrpSpPr/>
          <p:nvPr/>
        </p:nvGrpSpPr>
        <p:grpSpPr>
          <a:xfrm>
            <a:off x="905711" y="5646871"/>
            <a:ext cx="10535359" cy="774774"/>
            <a:chOff x="645583" y="5362730"/>
            <a:chExt cx="11272930" cy="829018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9802C602-93E7-FD2D-09A4-6AF941C61DC0}"/>
                </a:ext>
              </a:extLst>
            </p:cNvPr>
            <p:cNvCxnSpPr>
              <a:cxnSpLocks/>
            </p:cNvCxnSpPr>
            <p:nvPr/>
          </p:nvCxnSpPr>
          <p:spPr>
            <a:xfrm>
              <a:off x="645583" y="5541032"/>
              <a:ext cx="112729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46F5E5C9-25ED-D0FE-2C20-7EDF6FF65FEF}"/>
                </a:ext>
              </a:extLst>
            </p:cNvPr>
            <p:cNvCxnSpPr>
              <a:cxnSpLocks/>
            </p:cNvCxnSpPr>
            <p:nvPr/>
          </p:nvCxnSpPr>
          <p:spPr>
            <a:xfrm>
              <a:off x="3153097" y="5362730"/>
              <a:ext cx="0" cy="330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A74D822F-0BB4-2D2B-F625-05BC1F19C892}"/>
                </a:ext>
              </a:extLst>
            </p:cNvPr>
            <p:cNvCxnSpPr>
              <a:cxnSpLocks/>
            </p:cNvCxnSpPr>
            <p:nvPr/>
          </p:nvCxnSpPr>
          <p:spPr>
            <a:xfrm>
              <a:off x="5235927" y="5362730"/>
              <a:ext cx="0" cy="330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BBB9F013-785C-4198-C5D0-0F5B22DEE7BD}"/>
                </a:ext>
              </a:extLst>
            </p:cNvPr>
            <p:cNvCxnSpPr>
              <a:cxnSpLocks/>
            </p:cNvCxnSpPr>
            <p:nvPr/>
          </p:nvCxnSpPr>
          <p:spPr>
            <a:xfrm>
              <a:off x="7301938" y="5362730"/>
              <a:ext cx="0" cy="330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4164C4DF-41B9-173C-88AB-EE178B9C73D8}"/>
                </a:ext>
              </a:extLst>
            </p:cNvPr>
            <p:cNvCxnSpPr>
              <a:cxnSpLocks/>
            </p:cNvCxnSpPr>
            <p:nvPr/>
          </p:nvCxnSpPr>
          <p:spPr>
            <a:xfrm>
              <a:off x="9263681" y="5362730"/>
              <a:ext cx="0" cy="330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94761800-8051-0B72-1A04-869EFA16EC89}"/>
                </a:ext>
              </a:extLst>
            </p:cNvPr>
            <p:cNvCxnSpPr>
              <a:cxnSpLocks/>
            </p:cNvCxnSpPr>
            <p:nvPr/>
          </p:nvCxnSpPr>
          <p:spPr>
            <a:xfrm>
              <a:off x="11247622" y="5362730"/>
              <a:ext cx="0" cy="330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3CB15EDA-D4EB-71A0-9161-B08BA8B0AB29}"/>
                </a:ext>
              </a:extLst>
            </p:cNvPr>
            <p:cNvSpPr txBox="1"/>
            <p:nvPr/>
          </p:nvSpPr>
          <p:spPr>
            <a:xfrm>
              <a:off x="1280813" y="5829479"/>
              <a:ext cx="1448091" cy="36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7B12FD36-6251-8CA0-C671-FB46FD9E0190}"/>
                </a:ext>
              </a:extLst>
            </p:cNvPr>
            <p:cNvSpPr txBox="1"/>
            <p:nvPr/>
          </p:nvSpPr>
          <p:spPr>
            <a:xfrm>
              <a:off x="3457443" y="5829487"/>
              <a:ext cx="1448091" cy="36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5685893D-2D1A-58E3-C8E1-0226EF17A62A}"/>
                </a:ext>
              </a:extLst>
            </p:cNvPr>
            <p:cNvSpPr txBox="1"/>
            <p:nvPr/>
          </p:nvSpPr>
          <p:spPr>
            <a:xfrm>
              <a:off x="5558209" y="5829491"/>
              <a:ext cx="1448091" cy="36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6309F4AA-2E2D-4A57-860A-660371B5BEC9}"/>
                </a:ext>
              </a:extLst>
            </p:cNvPr>
            <p:cNvSpPr txBox="1"/>
            <p:nvPr/>
          </p:nvSpPr>
          <p:spPr>
            <a:xfrm>
              <a:off x="7488373" y="5829489"/>
              <a:ext cx="1448091" cy="36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8AD40762-80C3-8D05-7613-2F29C962FFC1}"/>
                </a:ext>
              </a:extLst>
            </p:cNvPr>
            <p:cNvSpPr txBox="1"/>
            <p:nvPr/>
          </p:nvSpPr>
          <p:spPr>
            <a:xfrm>
              <a:off x="9599213" y="5829491"/>
              <a:ext cx="1448091" cy="36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BFED6AD2-416B-0965-C796-26B959506E26}"/>
                </a:ext>
              </a:extLst>
            </p:cNvPr>
            <p:cNvCxnSpPr>
              <a:cxnSpLocks/>
            </p:cNvCxnSpPr>
            <p:nvPr/>
          </p:nvCxnSpPr>
          <p:spPr>
            <a:xfrm>
              <a:off x="1193996" y="5368316"/>
              <a:ext cx="0" cy="330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9EA56A15-121D-8383-171B-E820816F2533}"/>
              </a:ext>
            </a:extLst>
          </p:cNvPr>
          <p:cNvCxnSpPr>
            <a:cxnSpLocks/>
          </p:cNvCxnSpPr>
          <p:nvPr/>
        </p:nvCxnSpPr>
        <p:spPr>
          <a:xfrm>
            <a:off x="1290313" y="4129322"/>
            <a:ext cx="9766156" cy="1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áfico 59">
            <a:extLst>
              <a:ext uri="{FF2B5EF4-FFF2-40B4-BE49-F238E27FC236}">
                <a16:creationId xmlns:a16="http://schemas.microsoft.com/office/drawing/2014/main" id="{3E976E08-6E47-5BE3-D280-325DE3413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90313" y="4044200"/>
            <a:ext cx="9223909" cy="1160005"/>
          </a:xfrm>
          <a:prstGeom prst="rect">
            <a:avLst/>
          </a:prstGeom>
        </p:spPr>
      </p:pic>
      <p:pic>
        <p:nvPicPr>
          <p:cNvPr id="61" name="Gráfico 60">
            <a:extLst>
              <a:ext uri="{FF2B5EF4-FFF2-40B4-BE49-F238E27FC236}">
                <a16:creationId xmlns:a16="http://schemas.microsoft.com/office/drawing/2014/main" id="{031A69BD-9DEE-85F1-2D47-ABEBEFBD2F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6654" y="1769705"/>
            <a:ext cx="9261330" cy="2694205"/>
          </a:xfrm>
          <a:prstGeom prst="rect">
            <a:avLst/>
          </a:prstGeom>
        </p:spPr>
      </p:pic>
      <p:grpSp>
        <p:nvGrpSpPr>
          <p:cNvPr id="63" name="Grupo 62">
            <a:extLst>
              <a:ext uri="{FF2B5EF4-FFF2-40B4-BE49-F238E27FC236}">
                <a16:creationId xmlns:a16="http://schemas.microsoft.com/office/drawing/2014/main" id="{48A97F14-F054-0CB3-D83C-19209679E9C1}"/>
              </a:ext>
            </a:extLst>
          </p:cNvPr>
          <p:cNvGrpSpPr/>
          <p:nvPr/>
        </p:nvGrpSpPr>
        <p:grpSpPr>
          <a:xfrm>
            <a:off x="905711" y="2225396"/>
            <a:ext cx="3744518" cy="523220"/>
            <a:chOff x="19602737" y="4793521"/>
            <a:chExt cx="4734772" cy="661588"/>
          </a:xfrm>
        </p:grpSpPr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C4B22398-FFCD-A4B7-83EC-5C313B6E2E65}"/>
                </a:ext>
              </a:extLst>
            </p:cNvPr>
            <p:cNvSpPr txBox="1"/>
            <p:nvPr/>
          </p:nvSpPr>
          <p:spPr>
            <a:xfrm>
              <a:off x="20385984" y="4793521"/>
              <a:ext cx="3951525" cy="66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47,9% ISA</a:t>
              </a:r>
            </a:p>
            <a:p>
              <a:r>
                <a:rPr lang="es-CO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-15%   COLCAP </a:t>
              </a:r>
            </a:p>
          </p:txBody>
        </p:sp>
        <p:cxnSp>
          <p:nvCxnSpPr>
            <p:cNvPr id="65" name="Conector recto 64">
              <a:extLst>
                <a:ext uri="{FF2B5EF4-FFF2-40B4-BE49-F238E27FC236}">
                  <a16:creationId xmlns:a16="http://schemas.microsoft.com/office/drawing/2014/main" id="{83F6E558-EBE9-C8BF-2919-8BD5718C00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02737" y="4964075"/>
              <a:ext cx="576064" cy="0"/>
            </a:xfrm>
            <a:prstGeom prst="line">
              <a:avLst/>
            </a:prstGeom>
            <a:ln w="349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DE34685E-4457-45E2-F74B-FD9B12F366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02737" y="5231239"/>
              <a:ext cx="576064" cy="0"/>
            </a:xfrm>
            <a:prstGeom prst="line">
              <a:avLst/>
            </a:prstGeom>
            <a:ln w="34925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CuadroTexto 67">
            <a:extLst>
              <a:ext uri="{FF2B5EF4-FFF2-40B4-BE49-F238E27FC236}">
                <a16:creationId xmlns:a16="http://schemas.microsoft.com/office/drawing/2014/main" id="{DCE3C5E4-4102-769B-31EA-3C2A0A6DE8BF}"/>
              </a:ext>
            </a:extLst>
          </p:cNvPr>
          <p:cNvSpPr txBox="1"/>
          <p:nvPr/>
        </p:nvSpPr>
        <p:spPr>
          <a:xfrm>
            <a:off x="3678772" y="1199405"/>
            <a:ext cx="487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Comportamiento de la acción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8688C577-176D-5479-C569-1AD7B8FDC090}"/>
              </a:ext>
            </a:extLst>
          </p:cNvPr>
          <p:cNvSpPr txBox="1"/>
          <p:nvPr/>
        </p:nvSpPr>
        <p:spPr>
          <a:xfrm>
            <a:off x="1709025" y="813454"/>
            <a:ext cx="881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Acción rentable y resiliente</a:t>
            </a:r>
            <a:endParaRPr lang="es-CO" sz="2400" b="1">
              <a:solidFill>
                <a:srgbClr val="FF4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EB14F27E-A33A-8B69-EBAB-2F017384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80" y="239700"/>
            <a:ext cx="11505759" cy="571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88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A580025-8BEA-712E-D303-0783245AFD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33" y="0"/>
            <a:ext cx="12261073" cy="687206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93114E-B0B1-35E8-C76F-C9A4B42336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3601">
            <a:off x="-1143152" y="-249455"/>
            <a:ext cx="12435116" cy="604618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60E3CB2-DE27-0B2F-10BD-18E63837522B}"/>
              </a:ext>
            </a:extLst>
          </p:cNvPr>
          <p:cNvSpPr txBox="1"/>
          <p:nvPr/>
        </p:nvSpPr>
        <p:spPr>
          <a:xfrm>
            <a:off x="8315951" y="2773636"/>
            <a:ext cx="42968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</a:t>
            </a:r>
            <a:r>
              <a:rPr lang="es-CO" sz="4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</a:t>
            </a:r>
            <a:r>
              <a:rPr lang="es-CO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4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standards</a:t>
            </a:r>
            <a:endParaRPr lang="es-CO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CDF6FC2-0DBE-79F7-59D9-4FB547FC66BF}"/>
              </a:ext>
            </a:extLst>
          </p:cNvPr>
          <p:cNvGrpSpPr/>
          <p:nvPr/>
        </p:nvGrpSpPr>
        <p:grpSpPr>
          <a:xfrm>
            <a:off x="9167578" y="4220186"/>
            <a:ext cx="3006436" cy="156723"/>
            <a:chOff x="9569346" y="5925074"/>
            <a:chExt cx="3006436" cy="156723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D702CFA-FE1B-2451-31D0-2FCDC8CC9425}"/>
                </a:ext>
              </a:extLst>
            </p:cNvPr>
            <p:cNvCxnSpPr>
              <a:cxnSpLocks/>
            </p:cNvCxnSpPr>
            <p:nvPr/>
          </p:nvCxnSpPr>
          <p:spPr>
            <a:xfrm>
              <a:off x="9569346" y="5997265"/>
              <a:ext cx="300643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AE33AA99-C7DE-9C0F-760C-4B2909F4F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91658" y="5925074"/>
              <a:ext cx="1948945" cy="156723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09D0DF75-09C7-3F01-C065-A3042BD6E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003" y="5016649"/>
            <a:ext cx="12261074" cy="185541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92B2C1-D18D-9131-7A20-C57E728F72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17599"/>
            <a:ext cx="6185197" cy="428317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380ABFA-2AE7-3E74-3A68-B73CB01297BB}"/>
              </a:ext>
            </a:extLst>
          </p:cNvPr>
          <p:cNvGrpSpPr/>
          <p:nvPr/>
        </p:nvGrpSpPr>
        <p:grpSpPr>
          <a:xfrm>
            <a:off x="7524661" y="2865969"/>
            <a:ext cx="625764" cy="630942"/>
            <a:chOff x="8659623" y="3677343"/>
            <a:chExt cx="926932" cy="84482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D24C42A-5390-D3A6-2B19-0CD869145458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CBA79F73-75D6-ABAE-F12E-E493DE909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9A5715BF-EFF9-D9F2-6A53-CEC9CDB77B70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A50402B2-4F87-8781-D20E-A3FAA42C6CED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0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0E56AE-BAE0-76A9-30D6-95F6CC1240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" y="-30228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0B7F28D-6522-0DC9-A733-933D989FD7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370" y="-18248"/>
            <a:ext cx="12191999" cy="6858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8EF1C6E-65D2-98C6-A1E6-5B5D11407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760" y="1349374"/>
            <a:ext cx="12371612" cy="5484388"/>
          </a:xfrm>
          <a:prstGeom prst="rect">
            <a:avLst/>
          </a:prstGeom>
        </p:spPr>
      </p:pic>
      <p:pic>
        <p:nvPicPr>
          <p:cNvPr id="18" name="Imagen 17" hidden="1">
            <a:extLst>
              <a:ext uri="{FF2B5EF4-FFF2-40B4-BE49-F238E27FC236}">
                <a16:creationId xmlns:a16="http://schemas.microsoft.com/office/drawing/2014/main" id="{BEE82EE3-BF97-85A5-F625-CD1AF589D4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2697" y="-18928"/>
            <a:ext cx="6699925" cy="6884819"/>
          </a:xfrm>
          <a:prstGeom prst="rect">
            <a:avLst/>
          </a:prstGeom>
        </p:spPr>
      </p:pic>
      <p:pic>
        <p:nvPicPr>
          <p:cNvPr id="15" name="Imagen 14" hidden="1">
            <a:extLst>
              <a:ext uri="{FF2B5EF4-FFF2-40B4-BE49-F238E27FC236}">
                <a16:creationId xmlns:a16="http://schemas.microsoft.com/office/drawing/2014/main" id="{E2E4F330-7481-7128-284B-3371A066D7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648" y="857553"/>
            <a:ext cx="5070598" cy="3609174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DC9178C1-CBDC-19C4-582C-3E57E801BB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2634" y="1394632"/>
            <a:ext cx="2018496" cy="2018496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493661E5-09DB-8987-4048-5ECFD48325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700" y="5025799"/>
            <a:ext cx="2018496" cy="2018496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94E48E8D-2D31-F942-ADC2-B4F0B446687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660" y="3968242"/>
            <a:ext cx="1301715" cy="1301715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AF55F442-7D34-5535-B5E0-2F4E9041A8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5007" y="1154175"/>
            <a:ext cx="940734" cy="940734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FC8B734D-2916-FD0E-D6DB-ADF3E0288BC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3838" y="-37989"/>
            <a:ext cx="3547735" cy="2624991"/>
          </a:xfrm>
          <a:prstGeom prst="rect">
            <a:avLst/>
          </a:prstGeom>
        </p:spPr>
      </p:pic>
      <p:grpSp>
        <p:nvGrpSpPr>
          <p:cNvPr id="90" name="Grupo 89">
            <a:extLst>
              <a:ext uri="{FF2B5EF4-FFF2-40B4-BE49-F238E27FC236}">
                <a16:creationId xmlns:a16="http://schemas.microsoft.com/office/drawing/2014/main" id="{2DD58842-DDD8-1DFE-AF97-1FACFDE5363F}"/>
              </a:ext>
            </a:extLst>
          </p:cNvPr>
          <p:cNvGrpSpPr/>
          <p:nvPr/>
        </p:nvGrpSpPr>
        <p:grpSpPr>
          <a:xfrm>
            <a:off x="192230" y="836964"/>
            <a:ext cx="11930865" cy="5346456"/>
            <a:chOff x="137760" y="1237203"/>
            <a:chExt cx="11930865" cy="5346456"/>
          </a:xfrm>
        </p:grpSpPr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id="{E9A39314-0824-723D-6586-0270EA9BA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4335" y="2778706"/>
              <a:ext cx="4052075" cy="2905910"/>
            </a:xfrm>
            <a:prstGeom prst="rect">
              <a:avLst/>
            </a:prstGeom>
          </p:spPr>
        </p:pic>
        <p:sp>
          <p:nvSpPr>
            <p:cNvPr id="92" name="CuadroTexto 91">
              <a:extLst>
                <a:ext uri="{FF2B5EF4-FFF2-40B4-BE49-F238E27FC236}">
                  <a16:creationId xmlns:a16="http://schemas.microsoft.com/office/drawing/2014/main" id="{03754080-B3BD-3410-A9BA-8F4316159C20}"/>
                </a:ext>
              </a:extLst>
            </p:cNvPr>
            <p:cNvSpPr txBox="1"/>
            <p:nvPr/>
          </p:nvSpPr>
          <p:spPr>
            <a:xfrm>
              <a:off x="496148" y="2231686"/>
              <a:ext cx="2364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3D42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Environment</a:t>
              </a:r>
              <a:endPara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A3D42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CuadroTexto 92">
              <a:extLst>
                <a:ext uri="{FF2B5EF4-FFF2-40B4-BE49-F238E27FC236}">
                  <a16:creationId xmlns:a16="http://schemas.microsoft.com/office/drawing/2014/main" id="{24340D27-471C-F588-FF4C-1007303A5F05}"/>
                </a:ext>
              </a:extLst>
            </p:cNvPr>
            <p:cNvSpPr txBox="1"/>
            <p:nvPr/>
          </p:nvSpPr>
          <p:spPr>
            <a:xfrm>
              <a:off x="8090315" y="2187658"/>
              <a:ext cx="2364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A562A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</a:t>
              </a:r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79DEA40E-5163-0335-168B-938A0426B784}"/>
                </a:ext>
              </a:extLst>
            </p:cNvPr>
            <p:cNvSpPr txBox="1"/>
            <p:nvPr/>
          </p:nvSpPr>
          <p:spPr>
            <a:xfrm>
              <a:off x="934795" y="2516126"/>
              <a:ext cx="40520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D5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Climate change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D5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strategy</a:t>
              </a:r>
            </a:p>
            <a:p>
              <a:pPr lvl="0">
                <a:defRPr/>
              </a:pPr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Biodiversity</a:t>
              </a:r>
            </a:p>
            <a:p>
              <a:pPr lvl="0">
                <a:defRPr/>
              </a:pPr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Circular economy</a:t>
              </a:r>
            </a:p>
            <a:p>
              <a:pPr lvl="0">
                <a:defRPr/>
              </a:pPr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Sustainable finance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BF0B708F-E0C7-D59E-3D76-2A5B331E8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23" y="1860984"/>
              <a:ext cx="876300" cy="876300"/>
            </a:xfrm>
            <a:prstGeom prst="rect">
              <a:avLst/>
            </a:prstGeom>
          </p:spPr>
        </p:pic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1CDAB151-AA40-4053-67EE-0BDBCDB6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0315" y="1869089"/>
              <a:ext cx="876300" cy="876300"/>
            </a:xfrm>
            <a:prstGeom prst="rect">
              <a:avLst/>
            </a:prstGeom>
          </p:spPr>
        </p:pic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DAD8E3FE-1699-0EC4-BD44-88AADBCB4626}"/>
                </a:ext>
              </a:extLst>
            </p:cNvPr>
            <p:cNvSpPr/>
            <p:nvPr/>
          </p:nvSpPr>
          <p:spPr>
            <a:xfrm>
              <a:off x="5040250" y="3805409"/>
              <a:ext cx="31233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000" b="1" dirty="0" err="1">
                  <a:solidFill>
                    <a:prstClr val="white">
                      <a:lumMod val="50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Sustainability</a:t>
              </a:r>
              <a:endPara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000" b="1" dirty="0">
                  <a:solidFill>
                    <a:prstClr val="white">
                      <a:lumMod val="50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 </a:t>
              </a:r>
              <a:r>
                <a:rPr lang="es-CO" sz="2000" b="1" dirty="0" err="1">
                  <a:solidFill>
                    <a:prstClr val="white">
                      <a:lumMod val="50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way</a:t>
              </a:r>
              <a:r>
                <a:rPr lang="es-CO" sz="2000" b="1" dirty="0">
                  <a:solidFill>
                    <a:prstClr val="white">
                      <a:lumMod val="50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of </a:t>
              </a:r>
              <a:r>
                <a:rPr lang="es-CO" sz="2000" b="1" dirty="0" err="1">
                  <a:solidFill>
                    <a:prstClr val="white">
                      <a:lumMod val="50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being</a:t>
              </a:r>
              <a:endPara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8" name="Conector recto 97">
              <a:extLst>
                <a:ext uri="{FF2B5EF4-FFF2-40B4-BE49-F238E27FC236}">
                  <a16:creationId xmlns:a16="http://schemas.microsoft.com/office/drawing/2014/main" id="{78F88F37-A140-7B8E-9F3C-EB37495F6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9007" y="2411018"/>
              <a:ext cx="0" cy="43358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9" name="Conector recto 98">
              <a:extLst>
                <a:ext uri="{FF2B5EF4-FFF2-40B4-BE49-F238E27FC236}">
                  <a16:creationId xmlns:a16="http://schemas.microsoft.com/office/drawing/2014/main" id="{AC550A57-6BB4-92CC-4C7C-09140E564A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2487" y="2411018"/>
              <a:ext cx="3960000" cy="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Conector recto 99">
              <a:extLst>
                <a:ext uri="{FF2B5EF4-FFF2-40B4-BE49-F238E27FC236}">
                  <a16:creationId xmlns:a16="http://schemas.microsoft.com/office/drawing/2014/main" id="{B1683D13-DA84-0C2A-B41D-A376A2685846}"/>
                </a:ext>
              </a:extLst>
            </p:cNvPr>
            <p:cNvCxnSpPr>
              <a:cxnSpLocks/>
            </p:cNvCxnSpPr>
            <p:nvPr/>
          </p:nvCxnSpPr>
          <p:spPr>
            <a:xfrm>
              <a:off x="6501911" y="2416993"/>
              <a:ext cx="0" cy="35573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1" name="Conector recto 100">
              <a:extLst>
                <a:ext uri="{FF2B5EF4-FFF2-40B4-BE49-F238E27FC236}">
                  <a16:creationId xmlns:a16="http://schemas.microsoft.com/office/drawing/2014/main" id="{F4614F89-3332-BCBD-4222-7B6F4739AB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577" y="2412865"/>
              <a:ext cx="1221647" cy="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2" name="Título 1">
              <a:extLst>
                <a:ext uri="{FF2B5EF4-FFF2-40B4-BE49-F238E27FC236}">
                  <a16:creationId xmlns:a16="http://schemas.microsoft.com/office/drawing/2014/main" id="{8EFDC3F1-65CD-6E7D-5614-05D4156831F2}"/>
                </a:ext>
              </a:extLst>
            </p:cNvPr>
            <p:cNvSpPr txBox="1">
              <a:spLocks/>
            </p:cNvSpPr>
            <p:nvPr/>
          </p:nvSpPr>
          <p:spPr>
            <a:xfrm>
              <a:off x="1346294" y="1237203"/>
              <a:ext cx="9499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2800" b="1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ctr">
                <a:defRPr/>
              </a:pPr>
              <a:r>
                <a:rPr lang="es-CO" dirty="0" err="1">
                  <a:solidFill>
                    <a:schemeClr val="bg1">
                      <a:lumMod val="95000"/>
                    </a:schemeClr>
                  </a:solidFill>
                </a:rPr>
                <a:t>Sustainability</a:t>
              </a:r>
              <a:r>
                <a:rPr lang="es-CO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s-CO" dirty="0" err="1">
                  <a:solidFill>
                    <a:schemeClr val="bg1">
                      <a:lumMod val="95000"/>
                    </a:schemeClr>
                  </a:solidFill>
                </a:rPr>
                <a:t>management</a:t>
              </a:r>
              <a:r>
                <a:rPr lang="es-CO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es-CO" dirty="0" err="1">
                  <a:solidFill>
                    <a:schemeClr val="bg1">
                      <a:lumMod val="95000"/>
                    </a:schemeClr>
                  </a:solidFill>
                </a:rPr>
                <a:t>model</a:t>
              </a:r>
              <a:endPara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AE9E088B-5F23-884D-D918-DBD2460841F2}"/>
                </a:ext>
              </a:extLst>
            </p:cNvPr>
            <p:cNvSpPr txBox="1"/>
            <p:nvPr/>
          </p:nvSpPr>
          <p:spPr>
            <a:xfrm>
              <a:off x="8023718" y="3068303"/>
              <a:ext cx="404490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Social management model</a:t>
              </a:r>
            </a:p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</a:rPr>
                <a:t>Promote the creation of </a:t>
              </a:r>
              <a:r>
                <a:rPr lang="en-US" b="1" dirty="0">
                  <a:solidFill>
                    <a:srgbClr val="FF4F00"/>
                  </a:solidFill>
                </a:rPr>
                <a:t>long-term alliances</a:t>
              </a:r>
              <a:r>
                <a:rPr lang="en-US" dirty="0">
                  <a:solidFill>
                    <a:schemeClr val="bg1"/>
                  </a:solidFill>
                </a:rPr>
                <a:t>, strengthening relationships with communities, while mitigating risks and impacts.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Link between human talent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4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</a:t>
              </a:r>
              <a:r>
                <a:rPr lang="en-US" dirty="0">
                  <a:solidFill>
                    <a:srgbClr val="FF4F00"/>
                  </a:solidFill>
                </a:rPr>
                <a:t> </a:t>
              </a:r>
              <a:r>
                <a:rPr lang="en-US" b="1" dirty="0">
                  <a:solidFill>
                    <a:srgbClr val="FF4F00"/>
                  </a:solidFill>
                </a:rPr>
                <a:t>sustainable practices.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4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Occupational health and safety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actions, “</a:t>
              </a:r>
              <a:r>
                <a:rPr lang="en-US" dirty="0">
                  <a:solidFill>
                    <a:schemeClr val="bg1"/>
                  </a:solidFill>
                </a:rPr>
                <a:t>C</a:t>
              </a:r>
              <a:r>
                <a:rPr kumimoji="0" lang="en-US" sz="1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onectados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la </a:t>
              </a:r>
              <a:r>
                <a:rPr lang="en-US" dirty="0">
                  <a:solidFill>
                    <a:schemeClr val="bg1"/>
                  </a:solidFill>
                </a:rPr>
                <a:t>v</a:t>
              </a:r>
              <a:r>
                <a:rPr kumimoji="0" lang="en-US" sz="14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ida</a:t>
              </a: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” program</a:t>
              </a:r>
            </a:p>
          </p:txBody>
        </p:sp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F8EC8709-4E80-0432-913C-FB06668C6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6477" y="6128727"/>
              <a:ext cx="1646952" cy="351818"/>
            </a:xfrm>
            <a:prstGeom prst="rect">
              <a:avLst/>
            </a:prstGeom>
          </p:spPr>
        </p:pic>
        <p:sp>
          <p:nvSpPr>
            <p:cNvPr id="105" name="CuadroTexto 104">
              <a:extLst>
                <a:ext uri="{FF2B5EF4-FFF2-40B4-BE49-F238E27FC236}">
                  <a16:creationId xmlns:a16="http://schemas.microsoft.com/office/drawing/2014/main" id="{69FE0E4A-EA47-ED4B-8F91-C8708345BAC6}"/>
                </a:ext>
              </a:extLst>
            </p:cNvPr>
            <p:cNvSpPr txBox="1"/>
            <p:nvPr/>
          </p:nvSpPr>
          <p:spPr>
            <a:xfrm>
              <a:off x="7644271" y="6060439"/>
              <a:ext cx="1314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400" b="1" dirty="0">
                  <a:solidFill>
                    <a:srgbClr val="00CD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Regional </a:t>
              </a:r>
              <a:r>
                <a:rPr lang="es-CO" sz="1400" b="1" dirty="0" err="1">
                  <a:solidFill>
                    <a:srgbClr val="00CD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Programs</a:t>
              </a:r>
              <a:endParaRPr lang="es-CO" sz="1400" b="1" dirty="0">
                <a:solidFill>
                  <a:srgbClr val="00CD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06" name="Imagen 105" descr="Imagen que contiene alimentos&#10;&#10;Descripción generada automáticamente">
              <a:extLst>
                <a:ext uri="{FF2B5EF4-FFF2-40B4-BE49-F238E27FC236}">
                  <a16:creationId xmlns:a16="http://schemas.microsoft.com/office/drawing/2014/main" id="{5110BFFB-7A79-AEAD-0CBB-058A8D3F0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9160" y="6139489"/>
              <a:ext cx="565972" cy="432802"/>
            </a:xfrm>
            <a:prstGeom prst="rect">
              <a:avLst/>
            </a:prstGeom>
          </p:spPr>
        </p:pic>
        <p:cxnSp>
          <p:nvCxnSpPr>
            <p:cNvPr id="107" name="Conector recto 106">
              <a:extLst>
                <a:ext uri="{FF2B5EF4-FFF2-40B4-BE49-F238E27FC236}">
                  <a16:creationId xmlns:a16="http://schemas.microsoft.com/office/drawing/2014/main" id="{F4001F0B-BB38-88D4-A7E5-990920B45E95}"/>
                </a:ext>
              </a:extLst>
            </p:cNvPr>
            <p:cNvCxnSpPr>
              <a:cxnSpLocks/>
            </p:cNvCxnSpPr>
            <p:nvPr/>
          </p:nvCxnSpPr>
          <p:spPr>
            <a:xfrm>
              <a:off x="2412440" y="3922158"/>
              <a:ext cx="2843714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08" name="Imagen 107">
              <a:extLst>
                <a:ext uri="{FF2B5EF4-FFF2-40B4-BE49-F238E27FC236}">
                  <a16:creationId xmlns:a16="http://schemas.microsoft.com/office/drawing/2014/main" id="{329E6501-BF8E-121B-C96A-E7AB54E81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760" y="3976244"/>
              <a:ext cx="815199" cy="815199"/>
            </a:xfrm>
            <a:prstGeom prst="rect">
              <a:avLst/>
            </a:prstGeom>
          </p:spPr>
        </p:pic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832FC4C0-D62F-A6F9-F76D-9BEFBB347409}"/>
                </a:ext>
              </a:extLst>
            </p:cNvPr>
            <p:cNvSpPr txBox="1"/>
            <p:nvPr/>
          </p:nvSpPr>
          <p:spPr>
            <a:xfrm>
              <a:off x="384824" y="4081292"/>
              <a:ext cx="2364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s-CO" sz="1400" b="1" dirty="0" err="1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Governance</a:t>
              </a:r>
              <a:endParaRPr lang="es-CO" sz="14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ADA8DA3A-DAB5-70ED-5188-B5721D5EF28E}"/>
                </a:ext>
              </a:extLst>
            </p:cNvPr>
            <p:cNvSpPr txBox="1"/>
            <p:nvPr/>
          </p:nvSpPr>
          <p:spPr>
            <a:xfrm>
              <a:off x="801585" y="4460900"/>
              <a:ext cx="40520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>
                <a:defRPr/>
              </a:pPr>
              <a:r>
                <a:rPr lang="en-US" dirty="0">
                  <a:solidFill>
                    <a:schemeClr val="bg1"/>
                  </a:solidFill>
                </a:rPr>
                <a:t>Ethical and integrity culture</a:t>
              </a:r>
            </a:p>
            <a:p>
              <a:pPr lvl="0">
                <a:defRPr/>
              </a:pPr>
              <a:r>
                <a:rPr lang="en-US" dirty="0">
                  <a:solidFill>
                    <a:schemeClr val="bg1"/>
                  </a:solidFill>
                </a:rPr>
                <a:t>Independent and diversified management structure</a:t>
              </a:r>
            </a:p>
            <a:p>
              <a:pPr lvl="0">
                <a:defRPr/>
              </a:pPr>
              <a:r>
                <a:rPr lang="en-US" dirty="0">
                  <a:solidFill>
                    <a:schemeClr val="bg1"/>
                  </a:solidFill>
                </a:rPr>
                <a:t>Transparency and accountability</a:t>
              </a:r>
            </a:p>
          </p:txBody>
        </p:sp>
        <p:cxnSp>
          <p:nvCxnSpPr>
            <p:cNvPr id="111" name="Conector recto 110">
              <a:extLst>
                <a:ext uri="{FF2B5EF4-FFF2-40B4-BE49-F238E27FC236}">
                  <a16:creationId xmlns:a16="http://schemas.microsoft.com/office/drawing/2014/main" id="{169D6C44-1712-EE5E-7B74-22A9CE2E097D}"/>
                </a:ext>
              </a:extLst>
            </p:cNvPr>
            <p:cNvCxnSpPr>
              <a:cxnSpLocks/>
            </p:cNvCxnSpPr>
            <p:nvPr/>
          </p:nvCxnSpPr>
          <p:spPr>
            <a:xfrm>
              <a:off x="2412440" y="3922158"/>
              <a:ext cx="0" cy="355739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12" name="Imagen 111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123A2F42-0F9E-C3D4-0DA4-5DFD68DDC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742" y="6128727"/>
              <a:ext cx="2159498" cy="384661"/>
            </a:xfrm>
            <a:prstGeom prst="rect">
              <a:avLst/>
            </a:prstGeom>
          </p:spPr>
        </p:pic>
      </p:grp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0BA1F22D-AF0D-A243-9588-F67E12E63DC4}"/>
              </a:ext>
            </a:extLst>
          </p:cNvPr>
          <p:cNvGrpSpPr/>
          <p:nvPr/>
        </p:nvGrpSpPr>
        <p:grpSpPr>
          <a:xfrm>
            <a:off x="11270439" y="187885"/>
            <a:ext cx="625764" cy="630942"/>
            <a:chOff x="8659623" y="3677343"/>
            <a:chExt cx="926932" cy="844826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CAD9EF9-EC3A-368D-DC0C-E2755080B74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116" name="Imagen 115">
                <a:extLst>
                  <a:ext uri="{FF2B5EF4-FFF2-40B4-BE49-F238E27FC236}">
                    <a16:creationId xmlns:a16="http://schemas.microsoft.com/office/drawing/2014/main" id="{24CAF4B3-E57B-85FC-5775-F6DB2B4AE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117" name="Elipse 116">
                <a:extLst>
                  <a:ext uri="{FF2B5EF4-FFF2-40B4-BE49-F238E27FC236}">
                    <a16:creationId xmlns:a16="http://schemas.microsoft.com/office/drawing/2014/main" id="{8C33A133-70F8-B085-525F-CA360993569C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C5CAAC53-F708-707F-85F5-6F074804D88B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30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0.00138 L 0.04362 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0E56AE-BAE0-76A9-30D6-95F6CC1240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" y="-30228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0B7F28D-6522-0DC9-A733-933D989FD7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4370" y="-18248"/>
            <a:ext cx="12191999" cy="6858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8EF1C6E-65D2-98C6-A1E6-5B5D11407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760" y="1349374"/>
            <a:ext cx="12371612" cy="5484388"/>
          </a:xfrm>
          <a:prstGeom prst="rect">
            <a:avLst/>
          </a:prstGeom>
        </p:spPr>
      </p:pic>
      <p:pic>
        <p:nvPicPr>
          <p:cNvPr id="18" name="Imagen 17" hidden="1">
            <a:extLst>
              <a:ext uri="{FF2B5EF4-FFF2-40B4-BE49-F238E27FC236}">
                <a16:creationId xmlns:a16="http://schemas.microsoft.com/office/drawing/2014/main" id="{BEE82EE3-BF97-85A5-F625-CD1AF589D4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2697" y="-18928"/>
            <a:ext cx="6699925" cy="6884819"/>
          </a:xfrm>
          <a:prstGeom prst="rect">
            <a:avLst/>
          </a:prstGeom>
        </p:spPr>
      </p:pic>
      <p:pic>
        <p:nvPicPr>
          <p:cNvPr id="15" name="Imagen 14" hidden="1">
            <a:extLst>
              <a:ext uri="{FF2B5EF4-FFF2-40B4-BE49-F238E27FC236}">
                <a16:creationId xmlns:a16="http://schemas.microsoft.com/office/drawing/2014/main" id="{E2E4F330-7481-7128-284B-3371A066D7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648" y="857553"/>
            <a:ext cx="5070598" cy="3609174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DC9178C1-CBDC-19C4-582C-3E57E801BB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2634" y="1394632"/>
            <a:ext cx="2018496" cy="2018496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94E48E8D-2D31-F942-ADC2-B4F0B446687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660" y="3968242"/>
            <a:ext cx="1301715" cy="1301715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AF55F442-7D34-5535-B5E0-2F4E9041A8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5007" y="1154175"/>
            <a:ext cx="940734" cy="940734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FC8B734D-2916-FD0E-D6DB-ADF3E0288BC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3838" y="-37989"/>
            <a:ext cx="3547735" cy="2624991"/>
          </a:xfrm>
          <a:prstGeom prst="rect">
            <a:avLst/>
          </a:prstGeom>
        </p:spPr>
      </p:pic>
      <p:grpSp>
        <p:nvGrpSpPr>
          <p:cNvPr id="113" name="Grupo 112">
            <a:extLst>
              <a:ext uri="{FF2B5EF4-FFF2-40B4-BE49-F238E27FC236}">
                <a16:creationId xmlns:a16="http://schemas.microsoft.com/office/drawing/2014/main" id="{0BA1F22D-AF0D-A243-9588-F67E12E63DC4}"/>
              </a:ext>
            </a:extLst>
          </p:cNvPr>
          <p:cNvGrpSpPr/>
          <p:nvPr/>
        </p:nvGrpSpPr>
        <p:grpSpPr>
          <a:xfrm>
            <a:off x="11270439" y="187885"/>
            <a:ext cx="625764" cy="630942"/>
            <a:chOff x="8659623" y="3677343"/>
            <a:chExt cx="926932" cy="844826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ACAD9EF9-EC3A-368D-DC0C-E2755080B74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116" name="Imagen 115">
                <a:extLst>
                  <a:ext uri="{FF2B5EF4-FFF2-40B4-BE49-F238E27FC236}">
                    <a16:creationId xmlns:a16="http://schemas.microsoft.com/office/drawing/2014/main" id="{24CAF4B3-E57B-85FC-5775-F6DB2B4AE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117" name="Elipse 116">
                <a:extLst>
                  <a:ext uri="{FF2B5EF4-FFF2-40B4-BE49-F238E27FC236}">
                    <a16:creationId xmlns:a16="http://schemas.microsoft.com/office/drawing/2014/main" id="{8C33A133-70F8-B085-525F-CA360993569C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C5CAAC53-F708-707F-85F5-6F074804D88B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E560143A-0C8B-D234-50B9-D9CAA690B76C}"/>
              </a:ext>
            </a:extLst>
          </p:cNvPr>
          <p:cNvGrpSpPr/>
          <p:nvPr/>
        </p:nvGrpSpPr>
        <p:grpSpPr>
          <a:xfrm>
            <a:off x="354461" y="767077"/>
            <a:ext cx="10498494" cy="5263390"/>
            <a:chOff x="159347" y="1394734"/>
            <a:chExt cx="10498494" cy="526339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C493AB1-0A22-D086-7DD3-0E4CAE03A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8695" y="3886417"/>
              <a:ext cx="1202267" cy="1202267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67CD354-54B1-8D6E-C0D3-E6DB7CD1225D}"/>
                </a:ext>
              </a:extLst>
            </p:cNvPr>
            <p:cNvSpPr/>
            <p:nvPr/>
          </p:nvSpPr>
          <p:spPr>
            <a:xfrm>
              <a:off x="159347" y="3443296"/>
              <a:ext cx="312332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Governance</a:t>
              </a:r>
              <a:endPara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O" sz="2800" b="1" dirty="0">
                  <a:solidFill>
                    <a:srgbClr val="FD5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</a:t>
              </a:r>
              <a:r>
                <a:rPr lang="es-CO" sz="2800" b="1" dirty="0" err="1">
                  <a:solidFill>
                    <a:srgbClr val="FD5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axes</a:t>
              </a:r>
              <a:endPara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FD5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057D939-8D2D-1BDB-93DD-5BFFAE3DBC0B}"/>
                </a:ext>
              </a:extLst>
            </p:cNvPr>
            <p:cNvSpPr txBox="1"/>
            <p:nvPr/>
          </p:nvSpPr>
          <p:spPr>
            <a:xfrm>
              <a:off x="4797663" y="1540326"/>
              <a:ext cx="58447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0" lvl="0" indent="0">
                <a:buNone/>
                <a:defRPr/>
              </a:pPr>
              <a:r>
                <a:rPr lang="en-US" b="1" dirty="0">
                  <a:solidFill>
                    <a:srgbClr val="FD5000"/>
                  </a:solidFill>
                </a:rPr>
                <a:t>Ethical culture and integrity</a:t>
              </a:r>
            </a:p>
            <a:p>
              <a:pPr marL="171450" lvl="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Organizational culture, ethics is in the DNA</a:t>
              </a:r>
            </a:p>
            <a:p>
              <a:pPr marL="171450" lvl="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Ethics and compliance business program</a:t>
              </a:r>
            </a:p>
            <a:p>
              <a:pPr marL="171450" lvl="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Human rights</a:t>
              </a: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D4ECA13-1322-F07F-0F62-FE2D844F3E88}"/>
                </a:ext>
              </a:extLst>
            </p:cNvPr>
            <p:cNvGrpSpPr/>
            <p:nvPr/>
          </p:nvGrpSpPr>
          <p:grpSpPr>
            <a:xfrm>
              <a:off x="3356124" y="2548069"/>
              <a:ext cx="1174124" cy="1174122"/>
              <a:chOff x="3356124" y="2548069"/>
              <a:chExt cx="1174124" cy="1174122"/>
            </a:xfrm>
          </p:grpSpPr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D4AAA3EC-60E4-1C20-9C23-9862220F9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56124" y="2548069"/>
                <a:ext cx="1174124" cy="1174122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D8197E7D-87C2-04F9-50E1-336B647AE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4526" y="2903036"/>
                <a:ext cx="609598" cy="492366"/>
              </a:xfrm>
              <a:prstGeom prst="rect">
                <a:avLst/>
              </a:prstGeom>
            </p:spPr>
          </p:pic>
        </p:grp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3728E20-1C34-CDF0-61CB-581EE4F86C02}"/>
                </a:ext>
              </a:extLst>
            </p:cNvPr>
            <p:cNvSpPr txBox="1"/>
            <p:nvPr/>
          </p:nvSpPr>
          <p:spPr>
            <a:xfrm>
              <a:off x="4813057" y="2521826"/>
              <a:ext cx="58447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0" lvl="0" indent="0">
                <a:buNone/>
                <a:defRPr/>
              </a:pPr>
              <a:r>
                <a:rPr lang="en-US" b="1" dirty="0">
                  <a:solidFill>
                    <a:srgbClr val="FD5000"/>
                  </a:solidFill>
                </a:rPr>
                <a:t>Independence and diversity in the management bodies</a:t>
              </a:r>
            </a:p>
            <a:p>
              <a:pPr marL="17145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Board Composition and Committees that support the Board</a:t>
              </a:r>
            </a:p>
            <a:p>
              <a:pPr marL="17145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Gender Diversity</a:t>
              </a:r>
            </a:p>
            <a:p>
              <a:pPr marL="171450" indent="-171450"/>
              <a:endParaRPr lang="en-US" i="1" dirty="0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6ECE401-3E0E-06E0-E311-C8319B3F1057}"/>
                </a:ext>
              </a:extLst>
            </p:cNvPr>
            <p:cNvGrpSpPr/>
            <p:nvPr/>
          </p:nvGrpSpPr>
          <p:grpSpPr>
            <a:xfrm>
              <a:off x="3472410" y="1394734"/>
              <a:ext cx="1100196" cy="971804"/>
              <a:chOff x="3571947" y="3942414"/>
              <a:chExt cx="1334327" cy="1319207"/>
            </a:xfrm>
          </p:grpSpPr>
          <p:pic>
            <p:nvPicPr>
              <p:cNvPr id="17" name="Imagen 16" descr="Dibujo en blanco y negro&#10;&#10;Descripción generada automáticamente con confianza baja">
                <a:extLst>
                  <a:ext uri="{FF2B5EF4-FFF2-40B4-BE49-F238E27FC236}">
                    <a16:creationId xmlns:a16="http://schemas.microsoft.com/office/drawing/2014/main" id="{5529A8DD-F9EB-7B8A-328A-A0697DBEBB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201767">
                <a:off x="3579507" y="3934854"/>
                <a:ext cx="1319207" cy="1334327"/>
              </a:xfrm>
              <a:prstGeom prst="rect">
                <a:avLst/>
              </a:prstGeom>
            </p:spPr>
          </p:pic>
          <p:pic>
            <p:nvPicPr>
              <p:cNvPr id="19" name="Imagen 18" descr="Imagen que contiene dibujo&#10;&#10;Descripción generada automáticamente">
                <a:extLst>
                  <a:ext uri="{FF2B5EF4-FFF2-40B4-BE49-F238E27FC236}">
                    <a16:creationId xmlns:a16="http://schemas.microsoft.com/office/drawing/2014/main" id="{F08D32C0-2D61-B5AC-3733-E10147E0C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94990" y="4182962"/>
                <a:ext cx="878266" cy="803520"/>
              </a:xfrm>
              <a:prstGeom prst="rect">
                <a:avLst/>
              </a:prstGeom>
            </p:spPr>
          </p:pic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58244BD8-AC3D-7034-E9F3-AA41B5322FD4}"/>
                </a:ext>
              </a:extLst>
            </p:cNvPr>
            <p:cNvSpPr txBox="1"/>
            <p:nvPr/>
          </p:nvSpPr>
          <p:spPr>
            <a:xfrm>
              <a:off x="4813056" y="3718769"/>
              <a:ext cx="58447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0" lvl="0" indent="0">
                <a:buNone/>
                <a:defRPr/>
              </a:pPr>
              <a:r>
                <a:rPr lang="en-US" b="1" dirty="0">
                  <a:solidFill>
                    <a:srgbClr val="FD5000"/>
                  </a:solidFill>
                </a:rPr>
                <a:t>Administration with managerial criteria</a:t>
              </a:r>
            </a:p>
            <a:p>
              <a:pPr marL="171450" lvl="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Strategy focused on generating sustainable value</a:t>
              </a:r>
            </a:p>
            <a:p>
              <a:pPr marL="171450" lvl="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Guide management and decision making</a:t>
              </a:r>
            </a:p>
            <a:p>
              <a:pPr marL="171450" lvl="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Strong risk management system</a:t>
              </a:r>
            </a:p>
            <a:p>
              <a:pPr marL="171450" lvl="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Procedures for managing conflicts of interest</a:t>
              </a:r>
            </a:p>
            <a:p>
              <a:pPr marL="171450" lvl="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Work model of ISA and its companies aimed at value generation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43D5AB0-A9B9-40BD-3A10-44FFF1F35287}"/>
                </a:ext>
              </a:extLst>
            </p:cNvPr>
            <p:cNvGrpSpPr/>
            <p:nvPr/>
          </p:nvGrpSpPr>
          <p:grpSpPr>
            <a:xfrm>
              <a:off x="3356124" y="5318620"/>
              <a:ext cx="1297196" cy="1339504"/>
              <a:chOff x="9178833" y="3280911"/>
              <a:chExt cx="1667510" cy="1679770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08C1A6E9-EE0D-EAEE-24DA-EC4E9E2A32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72059">
                <a:off x="9178833" y="3280911"/>
                <a:ext cx="1667510" cy="1679770"/>
              </a:xfrm>
              <a:prstGeom prst="rect">
                <a:avLst/>
              </a:prstGeom>
            </p:spPr>
          </p:pic>
          <p:pic>
            <p:nvPicPr>
              <p:cNvPr id="16" name="Imagen 15" descr="Un dibujo en blanco y negro&#10;&#10;Descripción generada automáticamente con confianza media">
                <a:extLst>
                  <a:ext uri="{FF2B5EF4-FFF2-40B4-BE49-F238E27FC236}">
                    <a16:creationId xmlns:a16="http://schemas.microsoft.com/office/drawing/2014/main" id="{859BA2F9-1C91-D316-D006-97A86E079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58367" y="3816577"/>
                <a:ext cx="849721" cy="641626"/>
              </a:xfrm>
              <a:prstGeom prst="rect">
                <a:avLst/>
              </a:prstGeom>
            </p:spPr>
          </p:pic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3B2AAED-1F23-9D82-3531-DCFB537B9B72}"/>
                </a:ext>
              </a:extLst>
            </p:cNvPr>
            <p:cNvSpPr txBox="1"/>
            <p:nvPr/>
          </p:nvSpPr>
          <p:spPr>
            <a:xfrm>
              <a:off x="4794323" y="5346600"/>
              <a:ext cx="586351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285750" indent="-285750">
                <a:buFont typeface="Arial" panose="020B0604020202020204" pitchFamily="34" charset="0"/>
                <a:buChar char="•"/>
                <a:defRPr sz="1400">
                  <a:solidFill>
                    <a:schemeClr val="bg2">
                      <a:lumMod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0" lvl="0" indent="0">
                <a:buNone/>
                <a:defRPr/>
              </a:pPr>
              <a:r>
                <a:rPr lang="en-US" b="1" dirty="0">
                  <a:solidFill>
                    <a:srgbClr val="FD5000"/>
                  </a:solidFill>
                </a:rPr>
                <a:t>Transparency and accountability</a:t>
              </a:r>
            </a:p>
            <a:p>
              <a:pPr marL="17145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Accurate, complete and timely information to stakeholders</a:t>
              </a:r>
            </a:p>
            <a:p>
              <a:pPr marL="17145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High standards for reporting financial and non-financial information</a:t>
              </a:r>
            </a:p>
            <a:p>
              <a:pPr marL="17145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Interaction with interest groups</a:t>
              </a:r>
            </a:p>
            <a:p>
              <a:pPr marL="171450" indent="-171450">
                <a:defRPr/>
              </a:pPr>
              <a:r>
                <a:rPr lang="en-US" dirty="0">
                  <a:solidFill>
                    <a:schemeClr val="bg1"/>
                  </a:solidFill>
                </a:rPr>
                <a:t>Respect for the rights of shareholders and investors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0.00138 L 0.04362 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ED13B2E-3836-4F47-3609-670C6EA15031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email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04"/>
            <a:ext cx="12192000" cy="68580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97BC10D-CB09-8A8B-51CA-87C0E820F64A}"/>
              </a:ext>
            </a:extLst>
          </p:cNvPr>
          <p:cNvGrpSpPr/>
          <p:nvPr/>
        </p:nvGrpSpPr>
        <p:grpSpPr>
          <a:xfrm>
            <a:off x="6948707" y="1025250"/>
            <a:ext cx="84988" cy="5575486"/>
            <a:chOff x="4628952" y="694318"/>
            <a:chExt cx="102774" cy="2771775"/>
          </a:xfrm>
        </p:grpSpPr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B7CE90F6-0835-D142-90DD-E8E09E7FEAED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id="{3379A027-4A89-D47D-C55B-47C650F6D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 rot="16200000">
              <a:off x="3944285" y="1934270"/>
              <a:ext cx="1472107" cy="102774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4D3742C7-C0D2-75CE-6458-D76249FFA5C1}"/>
              </a:ext>
            </a:extLst>
          </p:cNvPr>
          <p:cNvSpPr txBox="1"/>
          <p:nvPr/>
        </p:nvSpPr>
        <p:spPr>
          <a:xfrm>
            <a:off x="123577" y="91485"/>
            <a:ext cx="988618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Leading </a:t>
            </a:r>
            <a:r>
              <a:rPr lang="en-US" sz="2400" b="1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Multi-Latin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energy and infrastructure platform, operating </a:t>
            </a:r>
            <a:r>
              <a:rPr lang="en-US" sz="2400" b="1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assets in the region</a:t>
            </a:r>
            <a:endParaRPr lang="es-MX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DBF9304-A056-CBF3-6791-77DEE99033F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16200000" flipV="1">
            <a:off x="3886131" y="5883002"/>
            <a:ext cx="1024620" cy="93999"/>
          </a:xfrm>
          <a:prstGeom prst="rect">
            <a:avLst/>
          </a:prstGeom>
        </p:spPr>
      </p:pic>
      <p:grpSp>
        <p:nvGrpSpPr>
          <p:cNvPr id="85" name="Grupo 84">
            <a:extLst>
              <a:ext uri="{FF2B5EF4-FFF2-40B4-BE49-F238E27FC236}">
                <a16:creationId xmlns:a16="http://schemas.microsoft.com/office/drawing/2014/main" id="{2B22F265-549D-63C3-E8D1-7459B8B716C3}"/>
              </a:ext>
            </a:extLst>
          </p:cNvPr>
          <p:cNvGrpSpPr/>
          <p:nvPr/>
        </p:nvGrpSpPr>
        <p:grpSpPr>
          <a:xfrm>
            <a:off x="11659958" y="1840429"/>
            <a:ext cx="102774" cy="2771775"/>
            <a:chOff x="4628952" y="694318"/>
            <a:chExt cx="102774" cy="2771775"/>
          </a:xfrm>
        </p:grpSpPr>
        <p:cxnSp>
          <p:nvCxnSpPr>
            <p:cNvPr id="86" name="Conector recto 85">
              <a:extLst>
                <a:ext uri="{FF2B5EF4-FFF2-40B4-BE49-F238E27FC236}">
                  <a16:creationId xmlns:a16="http://schemas.microsoft.com/office/drawing/2014/main" id="{5E51F178-938A-4C80-7A04-301ABF015C6D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Imagen 86">
              <a:extLst>
                <a:ext uri="{FF2B5EF4-FFF2-40B4-BE49-F238E27FC236}">
                  <a16:creationId xmlns:a16="http://schemas.microsoft.com/office/drawing/2014/main" id="{754A3252-B477-6E52-25CE-D4D2958ED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 rot="16200000">
              <a:off x="3944285" y="1934270"/>
              <a:ext cx="1472107" cy="102774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C168E4E7-BD73-15D8-16CB-6B0A0F72BC8C}"/>
              </a:ext>
            </a:extLst>
          </p:cNvPr>
          <p:cNvGrpSpPr/>
          <p:nvPr/>
        </p:nvGrpSpPr>
        <p:grpSpPr>
          <a:xfrm>
            <a:off x="232398" y="964471"/>
            <a:ext cx="6763540" cy="5617038"/>
            <a:chOff x="194149" y="925512"/>
            <a:chExt cx="6880971" cy="5665330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4CEB07BB-16DA-D7B3-D08D-EF12D771B24B}"/>
                </a:ext>
              </a:extLst>
            </p:cNvPr>
            <p:cNvCxnSpPr>
              <a:cxnSpLocks/>
            </p:cNvCxnSpPr>
            <p:nvPr/>
          </p:nvCxnSpPr>
          <p:spPr>
            <a:xfrm>
              <a:off x="7075120" y="987747"/>
              <a:ext cx="0" cy="5577862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B6D3FE98-65EC-270B-D807-4A88481E7B5F}"/>
                </a:ext>
              </a:extLst>
            </p:cNvPr>
            <p:cNvSpPr/>
            <p:nvPr/>
          </p:nvSpPr>
          <p:spPr>
            <a:xfrm>
              <a:off x="194149" y="925512"/>
              <a:ext cx="6767049" cy="36965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Colombia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ectangle 120">
              <a:extLst>
                <a:ext uri="{FF2B5EF4-FFF2-40B4-BE49-F238E27FC236}">
                  <a16:creationId xmlns:a16="http://schemas.microsoft.com/office/drawing/2014/main" id="{42871558-93FE-4C05-4F9E-613FCEEC282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>
              <a:off x="202406" y="1438338"/>
              <a:ext cx="1828799" cy="585015"/>
            </a:xfrm>
            <a:prstGeom prst="rect">
              <a:avLst/>
            </a:prstGeom>
            <a:solidFill>
              <a:srgbClr val="F2F2F2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s-CO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Electric </a:t>
              </a:r>
              <a:r>
                <a:rPr lang="es-CO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Power</a:t>
              </a:r>
              <a:r>
                <a:rPr lang="es-CO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CO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Transmission</a:t>
              </a:r>
              <a:endParaRPr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3">
              <a:extLst>
                <a:ext uri="{FF2B5EF4-FFF2-40B4-BE49-F238E27FC236}">
                  <a16:creationId xmlns:a16="http://schemas.microsoft.com/office/drawing/2014/main" id="{67336D14-E8A1-D71C-D8B2-EE268B372C6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263339" y="1651221"/>
              <a:ext cx="949620" cy="338554"/>
            </a:xfrm>
            <a:prstGeom prst="rect">
              <a:avLst/>
            </a:prstGeom>
            <a:noFill/>
          </p:spPr>
          <p:txBody>
            <a:bodyPr wrap="square" lIns="182880" rIns="0" rtlCol="0" anchor="ctr" anchorCtr="1">
              <a:spAutoFit/>
            </a:bodyPr>
            <a:lstStyle/>
            <a:p>
              <a:pPr algn="r"/>
              <a:r>
                <a:rPr sz="16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s-MX" sz="16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sz="16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sz="1600" baseline="30000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Rectangle 125">
              <a:extLst>
                <a:ext uri="{FF2B5EF4-FFF2-40B4-BE49-F238E27FC236}">
                  <a16:creationId xmlns:a16="http://schemas.microsoft.com/office/drawing/2014/main" id="{8993E048-539F-B658-3E6B-451D6CA24B0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>
              <a:off x="2075523" y="1445905"/>
              <a:ext cx="1429359" cy="582408"/>
            </a:xfrm>
            <a:prstGeom prst="rect">
              <a:avLst/>
            </a:prstGeom>
            <a:noFill/>
            <a:ln w="635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384" tIns="45692" rIns="91384" bIns="45692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sz="1800" b="1" dirty="0">
                <a:solidFill>
                  <a:srgbClr val="FFFFFF"/>
                </a:solidFill>
                <a:cs typeface="Calibri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0EE2698-DE5F-EDD4-5269-5387684E1FA8}"/>
                </a:ext>
              </a:extLst>
            </p:cNvPr>
            <p:cNvSpPr txBox="1"/>
            <p:nvPr/>
          </p:nvSpPr>
          <p:spPr>
            <a:xfrm>
              <a:off x="2128914" y="1429968"/>
              <a:ext cx="1347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 err="1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Market</a:t>
              </a:r>
              <a:r>
                <a:rPr lang="es-CO" sz="120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Share:</a:t>
              </a:r>
            </a:p>
          </p:txBody>
        </p:sp>
        <p:sp>
          <p:nvSpPr>
            <p:cNvPr id="20" name="Rectangle 120">
              <a:extLst>
                <a:ext uri="{FF2B5EF4-FFF2-40B4-BE49-F238E27FC236}">
                  <a16:creationId xmlns:a16="http://schemas.microsoft.com/office/drawing/2014/main" id="{900FB34C-5452-C5A0-4260-AA10907AF81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>
              <a:off x="3666045" y="1467691"/>
              <a:ext cx="1826705" cy="561669"/>
            </a:xfrm>
            <a:prstGeom prst="rect">
              <a:avLst/>
            </a:prstGeom>
            <a:solidFill>
              <a:srgbClr val="F2F2F2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Toll Roads Concessions</a:t>
              </a:r>
            </a:p>
          </p:txBody>
        </p:sp>
        <p:sp>
          <p:nvSpPr>
            <p:cNvPr id="21" name="Rectangle 125">
              <a:extLst>
                <a:ext uri="{FF2B5EF4-FFF2-40B4-BE49-F238E27FC236}">
                  <a16:creationId xmlns:a16="http://schemas.microsoft.com/office/drawing/2014/main" id="{1D131CF9-C5D4-A2FB-A50F-1D6DF47C8A0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599244" y="1487220"/>
              <a:ext cx="1361954" cy="561669"/>
            </a:xfrm>
            <a:prstGeom prst="rect">
              <a:avLst/>
            </a:prstGeom>
            <a:noFill/>
            <a:ln w="635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384" tIns="45692" rIns="91384" bIns="45692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sz="1800" b="1" dirty="0">
                <a:solidFill>
                  <a:srgbClr val="FFFFFF"/>
                </a:solidFill>
                <a:cs typeface="Calibri" pitchFamily="34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4846165-8C54-2313-F336-EBA8184BAA7B}"/>
                </a:ext>
              </a:extLst>
            </p:cNvPr>
            <p:cNvSpPr txBox="1"/>
            <p:nvPr/>
          </p:nvSpPr>
          <p:spPr>
            <a:xfrm>
              <a:off x="5578112" y="1518562"/>
              <a:ext cx="1347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 Costera:</a:t>
              </a:r>
            </a:p>
          </p:txBody>
        </p:sp>
        <p:sp>
          <p:nvSpPr>
            <p:cNvPr id="23" name="TextBox 123">
              <a:extLst>
                <a:ext uri="{FF2B5EF4-FFF2-40B4-BE49-F238E27FC236}">
                  <a16:creationId xmlns:a16="http://schemas.microsoft.com/office/drawing/2014/main" id="{446E9CC8-1BD9-CB5A-7946-30C7FEF94411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643248" y="1690806"/>
              <a:ext cx="1137750" cy="338554"/>
            </a:xfrm>
            <a:prstGeom prst="rect">
              <a:avLst/>
            </a:prstGeom>
            <a:noFill/>
          </p:spPr>
          <p:txBody>
            <a:bodyPr wrap="square" lIns="182880" rIns="0" rtlCol="0" anchor="ctr" anchorCtr="1">
              <a:spAutoFit/>
            </a:bodyPr>
            <a:lstStyle/>
            <a:p>
              <a:pPr algn="r"/>
              <a:r>
                <a:rPr lang="es-MX" sz="16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146 </a:t>
              </a:r>
              <a:r>
                <a:rPr lang="es-MX" sz="1600" dirty="0" err="1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kms</a:t>
              </a:r>
              <a:endParaRPr sz="1600" baseline="30000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30FAD230-284A-F074-0E8B-A1C1F81220CE}"/>
                </a:ext>
              </a:extLst>
            </p:cNvPr>
            <p:cNvSpPr/>
            <p:nvPr/>
          </p:nvSpPr>
          <p:spPr>
            <a:xfrm>
              <a:off x="201531" y="2326510"/>
              <a:ext cx="3334184" cy="36965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6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Peru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5" name="Picture 68" descr="O:\Library\Flags &amp; Seals\Wavyflags-PNG\Colombia.png">
              <a:extLst>
                <a:ext uri="{FF2B5EF4-FFF2-40B4-BE49-F238E27FC236}">
                  <a16:creationId xmlns:a16="http://schemas.microsoft.com/office/drawing/2014/main" id="{461AA93B-8F93-BDE7-EC94-997107D368E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085" y="1004107"/>
              <a:ext cx="340039" cy="223563"/>
            </a:xfrm>
            <a:prstGeom prst="rect">
              <a:avLst/>
            </a:prstGeom>
            <a:noFill/>
            <a:effectLst/>
          </p:spPr>
        </p:pic>
        <p:pic>
          <p:nvPicPr>
            <p:cNvPr id="29" name="Picture 72" descr="O:\Library\Flags &amp; Seals\Wavyflags-PNG\Peru.png">
              <a:extLst>
                <a:ext uri="{FF2B5EF4-FFF2-40B4-BE49-F238E27FC236}">
                  <a16:creationId xmlns:a16="http://schemas.microsoft.com/office/drawing/2014/main" id="{AAF3FF28-269D-48D5-DB3F-2768E9853E1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662" y="2443029"/>
              <a:ext cx="297048" cy="195298"/>
            </a:xfrm>
            <a:prstGeom prst="rect">
              <a:avLst/>
            </a:prstGeom>
            <a:noFill/>
            <a:effectLst/>
          </p:spPr>
        </p:pic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24137458-5B3F-711D-7BE7-C3639F7BA079}"/>
                </a:ext>
              </a:extLst>
            </p:cNvPr>
            <p:cNvSpPr/>
            <p:nvPr/>
          </p:nvSpPr>
          <p:spPr>
            <a:xfrm>
              <a:off x="3673257" y="2301641"/>
              <a:ext cx="3287945" cy="369651"/>
            </a:xfrm>
            <a:prstGeom prst="roundRect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6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Brazil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66" descr="O:\Library\Flags &amp; Seals\Wavyflags-PNG\Brazil.png">
              <a:extLst>
                <a:ext uri="{FF2B5EF4-FFF2-40B4-BE49-F238E27FC236}">
                  <a16:creationId xmlns:a16="http://schemas.microsoft.com/office/drawing/2014/main" id="{BB9E517D-2967-4E7E-B07C-5CABC4AE93F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191" y="2377953"/>
              <a:ext cx="340443" cy="223829"/>
            </a:xfrm>
            <a:prstGeom prst="rect">
              <a:avLst/>
            </a:prstGeom>
            <a:noFill/>
            <a:effectLst/>
          </p:spPr>
        </p:pic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FCDCEA3-2272-96AA-FD40-34B5C476BB5A}"/>
                </a:ext>
              </a:extLst>
            </p:cNvPr>
            <p:cNvGrpSpPr/>
            <p:nvPr/>
          </p:nvGrpSpPr>
          <p:grpSpPr>
            <a:xfrm>
              <a:off x="239713" y="2832876"/>
              <a:ext cx="3288269" cy="594833"/>
              <a:chOff x="239713" y="2832876"/>
              <a:chExt cx="3288269" cy="594833"/>
            </a:xfrm>
          </p:grpSpPr>
          <p:sp>
            <p:nvSpPr>
              <p:cNvPr id="110" name="Rectangle 120">
                <a:extLst>
                  <a:ext uri="{FF2B5EF4-FFF2-40B4-BE49-F238E27FC236}">
                    <a16:creationId xmlns:a16="http://schemas.microsoft.com/office/drawing/2014/main" id="{C86FD3F6-E8A8-8330-B467-69DF72E517C8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239713" y="2832876"/>
                <a:ext cx="1828799" cy="585015"/>
              </a:xfrm>
              <a:prstGeom prst="rect">
                <a:avLst/>
              </a:prstGeom>
              <a:solidFill>
                <a:srgbClr val="F2F2F2"/>
              </a:solidFill>
              <a:ln w="317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s-CO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Electric </a:t>
                </a:r>
                <a:r>
                  <a:rPr lang="es-CO" sz="16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</a:t>
                </a:r>
                <a:r>
                  <a:rPr lang="es-CO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CO" sz="16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Transmission</a:t>
                </a:r>
                <a:endParaRPr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1" name="Rectangle 125">
                <a:extLst>
                  <a:ext uri="{FF2B5EF4-FFF2-40B4-BE49-F238E27FC236}">
                    <a16:creationId xmlns:a16="http://schemas.microsoft.com/office/drawing/2014/main" id="{846E1DEE-A4AE-A277-8208-ACA8696E900A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2098623" y="2845301"/>
                <a:ext cx="1429359" cy="582408"/>
              </a:xfrm>
              <a:prstGeom prst="rect">
                <a:avLst/>
              </a:prstGeom>
              <a:noFill/>
              <a:ln w="635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384" tIns="45692" rIns="91384" bIns="4569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sz="1800" b="1" dirty="0">
                  <a:solidFill>
                    <a:srgbClr val="FFFFFF"/>
                  </a:solidFill>
                  <a:cs typeface="Calibri" pitchFamily="34" charset="0"/>
                </a:endParaRPr>
              </a:p>
            </p:txBody>
          </p:sp>
          <p:sp>
            <p:nvSpPr>
              <p:cNvPr id="112" name="CuadroTexto 111">
                <a:extLst>
                  <a:ext uri="{FF2B5EF4-FFF2-40B4-BE49-F238E27FC236}">
                    <a16:creationId xmlns:a16="http://schemas.microsoft.com/office/drawing/2014/main" id="{AB1BEBC0-71C6-3D70-9A72-435ED28A10B8}"/>
                  </a:ext>
                </a:extLst>
              </p:cNvPr>
              <p:cNvSpPr txBox="1"/>
              <p:nvPr/>
            </p:nvSpPr>
            <p:spPr>
              <a:xfrm>
                <a:off x="2148598" y="2832876"/>
                <a:ext cx="13470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200" b="1" dirty="0" err="1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Market</a:t>
                </a:r>
                <a:r>
                  <a:rPr lang="es-CO" sz="1200" b="1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Share:</a:t>
                </a:r>
              </a:p>
            </p:txBody>
          </p:sp>
          <p:sp>
            <p:nvSpPr>
              <p:cNvPr id="113" name="TextBox 123">
                <a:extLst>
                  <a:ext uri="{FF2B5EF4-FFF2-40B4-BE49-F238E27FC236}">
                    <a16:creationId xmlns:a16="http://schemas.microsoft.com/office/drawing/2014/main" id="{7EDE6608-6676-8C7C-AE57-DDA2868A5BC1}"/>
                  </a:ext>
                </a:extLst>
              </p:cNvPr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2261142" y="3074152"/>
                <a:ext cx="949620" cy="338554"/>
              </a:xfrm>
              <a:prstGeom prst="rect">
                <a:avLst/>
              </a:prstGeom>
              <a:noFill/>
            </p:spPr>
            <p:txBody>
              <a:bodyPr wrap="square" lIns="182880" rIns="0" rtlCol="0" anchor="ctr" anchorCtr="1">
                <a:spAutoFit/>
              </a:bodyPr>
              <a:lstStyle/>
              <a:p>
                <a:pPr algn="r"/>
                <a:r>
                  <a:rPr lang="es-MX" sz="1600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73</a:t>
                </a:r>
                <a:r>
                  <a:rPr sz="1600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%</a:t>
                </a:r>
                <a:endParaRPr sz="1600" baseline="30000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E46049AC-2F5B-6D79-39B4-21D70100D30E}"/>
                </a:ext>
              </a:extLst>
            </p:cNvPr>
            <p:cNvGrpSpPr/>
            <p:nvPr/>
          </p:nvGrpSpPr>
          <p:grpSpPr>
            <a:xfrm>
              <a:off x="3672934" y="2840125"/>
              <a:ext cx="3288269" cy="594833"/>
              <a:chOff x="239713" y="2832876"/>
              <a:chExt cx="3288269" cy="594833"/>
            </a:xfrm>
          </p:grpSpPr>
          <p:sp>
            <p:nvSpPr>
              <p:cNvPr id="106" name="Rectangle 120">
                <a:extLst>
                  <a:ext uri="{FF2B5EF4-FFF2-40B4-BE49-F238E27FC236}">
                    <a16:creationId xmlns:a16="http://schemas.microsoft.com/office/drawing/2014/main" id="{7B65F3CC-7BB3-BABD-853D-6F2DBC0B365B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239713" y="2832876"/>
                <a:ext cx="1828799" cy="585015"/>
              </a:xfrm>
              <a:prstGeom prst="rect">
                <a:avLst/>
              </a:prstGeom>
              <a:solidFill>
                <a:srgbClr val="F2F2F2"/>
              </a:solidFill>
              <a:ln w="317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s-CO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Electric </a:t>
                </a:r>
                <a:r>
                  <a:rPr lang="es-CO" sz="16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</a:t>
                </a:r>
                <a:r>
                  <a:rPr lang="es-CO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CO" sz="16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Transmission</a:t>
                </a:r>
                <a:endParaRPr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7" name="Rectangle 125">
                <a:extLst>
                  <a:ext uri="{FF2B5EF4-FFF2-40B4-BE49-F238E27FC236}">
                    <a16:creationId xmlns:a16="http://schemas.microsoft.com/office/drawing/2014/main" id="{BF3B23AB-358A-8FE4-F60A-96F83C23E8D0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2098623" y="2845301"/>
                <a:ext cx="1429359" cy="582408"/>
              </a:xfrm>
              <a:prstGeom prst="rect">
                <a:avLst/>
              </a:prstGeom>
              <a:noFill/>
              <a:ln w="635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384" tIns="45692" rIns="91384" bIns="45692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sz="1800" b="1" dirty="0">
                  <a:solidFill>
                    <a:srgbClr val="FFFFFF"/>
                  </a:solidFill>
                  <a:cs typeface="Calibri" pitchFamily="34" charset="0"/>
                </a:endParaRPr>
              </a:p>
            </p:txBody>
          </p:sp>
          <p:sp>
            <p:nvSpPr>
              <p:cNvPr id="108" name="CuadroTexto 107">
                <a:extLst>
                  <a:ext uri="{FF2B5EF4-FFF2-40B4-BE49-F238E27FC236}">
                    <a16:creationId xmlns:a16="http://schemas.microsoft.com/office/drawing/2014/main" id="{FCE601C4-9C67-8645-9CCE-7C0669A5C6C7}"/>
                  </a:ext>
                </a:extLst>
              </p:cNvPr>
              <p:cNvSpPr txBox="1"/>
              <p:nvPr/>
            </p:nvSpPr>
            <p:spPr>
              <a:xfrm>
                <a:off x="2148598" y="2832876"/>
                <a:ext cx="13470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200" b="1" dirty="0" err="1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Market</a:t>
                </a:r>
                <a:r>
                  <a:rPr lang="es-CO" sz="1200" b="1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Share:</a:t>
                </a:r>
              </a:p>
            </p:txBody>
          </p:sp>
          <p:sp>
            <p:nvSpPr>
              <p:cNvPr id="109" name="TextBox 123">
                <a:extLst>
                  <a:ext uri="{FF2B5EF4-FFF2-40B4-BE49-F238E27FC236}">
                    <a16:creationId xmlns:a16="http://schemas.microsoft.com/office/drawing/2014/main" id="{C8A15C7D-D416-FBAC-3700-DB7C8C0F287B}"/>
                  </a:ext>
                </a:extLst>
              </p:cNvPr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2261142" y="3074153"/>
                <a:ext cx="949620" cy="338554"/>
              </a:xfrm>
              <a:prstGeom prst="rect">
                <a:avLst/>
              </a:prstGeom>
              <a:noFill/>
            </p:spPr>
            <p:txBody>
              <a:bodyPr wrap="square" lIns="182880" rIns="0" rtlCol="0" anchor="ctr" anchorCtr="1">
                <a:spAutoFit/>
              </a:bodyPr>
              <a:lstStyle/>
              <a:p>
                <a:pPr algn="r"/>
                <a:r>
                  <a:rPr lang="es-MX" sz="1600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19</a:t>
                </a:r>
                <a:r>
                  <a:rPr sz="1600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%</a:t>
                </a:r>
                <a:endParaRPr sz="1600" baseline="30000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0" name="Rectángulo: esquinas redondeadas 39">
              <a:extLst>
                <a:ext uri="{FF2B5EF4-FFF2-40B4-BE49-F238E27FC236}">
                  <a16:creationId xmlns:a16="http://schemas.microsoft.com/office/drawing/2014/main" id="{317229BB-2FBB-4806-CB90-DE96FD8D35A9}"/>
                </a:ext>
              </a:extLst>
            </p:cNvPr>
            <p:cNvSpPr/>
            <p:nvPr/>
          </p:nvSpPr>
          <p:spPr>
            <a:xfrm>
              <a:off x="201531" y="3657369"/>
              <a:ext cx="6767049" cy="369651"/>
            </a:xfrm>
            <a:prstGeom prst="roundRect">
              <a:avLst/>
            </a:prstGeom>
            <a:solidFill>
              <a:srgbClr val="FD500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Chile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Rectangle 120">
              <a:extLst>
                <a:ext uri="{FF2B5EF4-FFF2-40B4-BE49-F238E27FC236}">
                  <a16:creationId xmlns:a16="http://schemas.microsoft.com/office/drawing/2014/main" id="{4371B926-D324-F1DB-733E-890EB9A8F36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>
              <a:off x="209788" y="4170195"/>
              <a:ext cx="1828799" cy="585015"/>
            </a:xfrm>
            <a:prstGeom prst="rect">
              <a:avLst/>
            </a:prstGeom>
            <a:solidFill>
              <a:srgbClr val="F2F2F2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s-CO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Electric </a:t>
              </a:r>
              <a:r>
                <a:rPr lang="es-CO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Power</a:t>
              </a:r>
              <a:r>
                <a:rPr lang="es-CO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CO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Transmission</a:t>
              </a:r>
              <a:endParaRPr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TextBox 123">
              <a:extLst>
                <a:ext uri="{FF2B5EF4-FFF2-40B4-BE49-F238E27FC236}">
                  <a16:creationId xmlns:a16="http://schemas.microsoft.com/office/drawing/2014/main" id="{DE011ECD-96E2-9F70-7F20-2B6E50F394FF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270721" y="4383078"/>
              <a:ext cx="949620" cy="338554"/>
            </a:xfrm>
            <a:prstGeom prst="rect">
              <a:avLst/>
            </a:prstGeom>
            <a:noFill/>
          </p:spPr>
          <p:txBody>
            <a:bodyPr wrap="square" lIns="182880" rIns="0" rtlCol="0" anchor="ctr" anchorCtr="1">
              <a:spAutoFit/>
            </a:bodyPr>
            <a:lstStyle/>
            <a:p>
              <a:pPr algn="r"/>
              <a:r>
                <a:rPr lang="es-MX" sz="16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  <a:r>
                <a:rPr sz="16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%</a:t>
              </a:r>
              <a:endParaRPr sz="1600" baseline="30000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Rectangle 125">
              <a:extLst>
                <a:ext uri="{FF2B5EF4-FFF2-40B4-BE49-F238E27FC236}">
                  <a16:creationId xmlns:a16="http://schemas.microsoft.com/office/drawing/2014/main" id="{11F78E84-E6CD-87B3-8553-99B271D4003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2082905" y="4177762"/>
              <a:ext cx="1429359" cy="582408"/>
            </a:xfrm>
            <a:prstGeom prst="rect">
              <a:avLst/>
            </a:prstGeom>
            <a:noFill/>
            <a:ln w="635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384" tIns="45692" rIns="91384" bIns="45692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sz="1800" b="1" dirty="0">
                <a:solidFill>
                  <a:srgbClr val="FFFFFF"/>
                </a:solidFill>
                <a:cs typeface="Calibri" pitchFamily="34" charset="0"/>
              </a:endParaRP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632C5E58-3C8B-09FB-4C1F-1E19AF1109E5}"/>
                </a:ext>
              </a:extLst>
            </p:cNvPr>
            <p:cNvSpPr txBox="1"/>
            <p:nvPr/>
          </p:nvSpPr>
          <p:spPr>
            <a:xfrm>
              <a:off x="2136296" y="4161825"/>
              <a:ext cx="1347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 err="1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Market</a:t>
              </a:r>
              <a:r>
                <a:rPr lang="es-CO" sz="120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Share:</a:t>
              </a:r>
            </a:p>
          </p:txBody>
        </p:sp>
        <p:sp>
          <p:nvSpPr>
            <p:cNvPr id="46" name="Rectangle 120">
              <a:extLst>
                <a:ext uri="{FF2B5EF4-FFF2-40B4-BE49-F238E27FC236}">
                  <a16:creationId xmlns:a16="http://schemas.microsoft.com/office/drawing/2014/main" id="{292B0626-DAAC-156F-AD84-12AE7978182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auto">
            <a:xfrm>
              <a:off x="3673427" y="4199548"/>
              <a:ext cx="1826705" cy="561669"/>
            </a:xfrm>
            <a:prstGeom prst="rect">
              <a:avLst/>
            </a:prstGeom>
            <a:solidFill>
              <a:srgbClr val="F2F2F2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Toll Roads Concessions</a:t>
              </a:r>
            </a:p>
          </p:txBody>
        </p:sp>
        <p:sp>
          <p:nvSpPr>
            <p:cNvPr id="48" name="Rectangle 125">
              <a:extLst>
                <a:ext uri="{FF2B5EF4-FFF2-40B4-BE49-F238E27FC236}">
                  <a16:creationId xmlns:a16="http://schemas.microsoft.com/office/drawing/2014/main" id="{B82022D9-BF46-ED99-F73D-3592A0484E9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auto">
            <a:xfrm>
              <a:off x="5606626" y="4219077"/>
              <a:ext cx="1361954" cy="561669"/>
            </a:xfrm>
            <a:prstGeom prst="rect">
              <a:avLst/>
            </a:prstGeom>
            <a:noFill/>
            <a:ln w="635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384" tIns="45692" rIns="91384" bIns="45692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sz="1800" b="1" dirty="0">
                <a:solidFill>
                  <a:srgbClr val="FFFFFF"/>
                </a:solidFill>
                <a:cs typeface="Calibri" pitchFamily="34" charset="0"/>
              </a:endParaRP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3E931090-F603-6462-9A6A-A8F5C3762F6F}"/>
                </a:ext>
              </a:extLst>
            </p:cNvPr>
            <p:cNvSpPr txBox="1"/>
            <p:nvPr/>
          </p:nvSpPr>
          <p:spPr>
            <a:xfrm>
              <a:off x="5585494" y="4250419"/>
              <a:ext cx="1347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dirty="0" err="1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Intervial</a:t>
              </a:r>
              <a:r>
                <a:rPr lang="es-CO" sz="120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</p:txBody>
        </p:sp>
        <p:sp>
          <p:nvSpPr>
            <p:cNvPr id="50" name="TextBox 123">
              <a:extLst>
                <a:ext uri="{FF2B5EF4-FFF2-40B4-BE49-F238E27FC236}">
                  <a16:creationId xmlns:a16="http://schemas.microsoft.com/office/drawing/2014/main" id="{64A6D529-712C-9028-7C6C-68C84F5A3A6C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5650630" y="4422663"/>
              <a:ext cx="1137750" cy="338554"/>
            </a:xfrm>
            <a:prstGeom prst="rect">
              <a:avLst/>
            </a:prstGeom>
            <a:noFill/>
          </p:spPr>
          <p:txBody>
            <a:bodyPr wrap="square" lIns="182880" rIns="0" rtlCol="0" anchor="ctr" anchorCtr="1">
              <a:spAutoFit/>
            </a:bodyPr>
            <a:lstStyle/>
            <a:p>
              <a:pPr algn="r"/>
              <a:r>
                <a:rPr lang="es-MX" sz="16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714 </a:t>
              </a:r>
              <a:r>
                <a:rPr lang="es-MX" sz="1600" dirty="0" err="1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kms</a:t>
              </a:r>
              <a:endParaRPr sz="1600" baseline="30000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7" name="Picture 67" descr="O:\Library\Flags &amp; Seals\Wavyflags-PNG\Chile.png">
              <a:extLst>
                <a:ext uri="{FF2B5EF4-FFF2-40B4-BE49-F238E27FC236}">
                  <a16:creationId xmlns:a16="http://schemas.microsoft.com/office/drawing/2014/main" id="{11A8B3F1-DAFA-6341-AD35-148B6A9EF267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8975" y="3730032"/>
              <a:ext cx="302293" cy="198747"/>
            </a:xfrm>
            <a:prstGeom prst="rect">
              <a:avLst/>
            </a:prstGeom>
            <a:noFill/>
            <a:effectLst/>
          </p:spPr>
        </p:pic>
        <p:sp>
          <p:nvSpPr>
            <p:cNvPr id="60" name="Rectángulo: esquinas redondeadas 59">
              <a:extLst>
                <a:ext uri="{FF2B5EF4-FFF2-40B4-BE49-F238E27FC236}">
                  <a16:creationId xmlns:a16="http://schemas.microsoft.com/office/drawing/2014/main" id="{4C64EDB1-BA3B-C9C4-C5B9-CE910C63A467}"/>
                </a:ext>
              </a:extLst>
            </p:cNvPr>
            <p:cNvSpPr/>
            <p:nvPr/>
          </p:nvSpPr>
          <p:spPr>
            <a:xfrm>
              <a:off x="208045" y="4942249"/>
              <a:ext cx="6724460" cy="36965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Key Financial Metrics</a:t>
              </a:r>
              <a:endPara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226E73A9-1D19-2316-0306-183D1286D69A}"/>
                </a:ext>
              </a:extLst>
            </p:cNvPr>
            <p:cNvGrpSpPr/>
            <p:nvPr/>
          </p:nvGrpSpPr>
          <p:grpSpPr>
            <a:xfrm>
              <a:off x="211705" y="5391665"/>
              <a:ext cx="6727752" cy="1173944"/>
              <a:chOff x="397485" y="5489480"/>
              <a:chExt cx="6795899" cy="1173944"/>
            </a:xfrm>
          </p:grpSpPr>
          <p:sp>
            <p:nvSpPr>
              <p:cNvPr id="96" name="TextBox 316">
                <a:extLst>
                  <a:ext uri="{FF2B5EF4-FFF2-40B4-BE49-F238E27FC236}">
                    <a16:creationId xmlns:a16="http://schemas.microsoft.com/office/drawing/2014/main" id="{2F052761-83C4-C839-67EE-9788E7231440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97485" y="5489480"/>
                <a:ext cx="2031197" cy="113352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 lIns="45720" rIns="45720" rtlCol="0" anchor="b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sz="1200" dirty="0">
                  <a:solidFill>
                    <a:srgbClr val="99B956"/>
                  </a:solidFill>
                </a:endParaRPr>
              </a:p>
            </p:txBody>
          </p:sp>
          <p:sp>
            <p:nvSpPr>
              <p:cNvPr id="97" name="TextBox 319">
                <a:extLst>
                  <a:ext uri="{FF2B5EF4-FFF2-40B4-BE49-F238E27FC236}">
                    <a16:creationId xmlns:a16="http://schemas.microsoft.com/office/drawing/2014/main" id="{86F50414-57C2-B227-B9E1-9D7133D93407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959386" y="5520753"/>
                <a:ext cx="2233998" cy="111748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 lIns="45720" rIns="45720" rtlCol="0" anchor="b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endParaRPr sz="1200" dirty="0">
                  <a:solidFill>
                    <a:srgbClr val="B42C31"/>
                  </a:solidFill>
                </a:endParaRPr>
              </a:p>
            </p:txBody>
          </p:sp>
          <p:sp>
            <p:nvSpPr>
              <p:cNvPr id="98" name="TextBox 429">
                <a:extLst>
                  <a:ext uri="{FF2B5EF4-FFF2-40B4-BE49-F238E27FC236}">
                    <a16:creationId xmlns:a16="http://schemas.microsoft.com/office/drawing/2014/main" id="{4320E46E-FFDB-9D96-FF72-C044052038E6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44380" y="5489480"/>
                <a:ext cx="1759136" cy="724319"/>
              </a:xfrm>
              <a:prstGeom prst="rect">
                <a:avLst/>
              </a:prstGeom>
              <a:noFill/>
              <a:effectLst/>
            </p:spPr>
            <p:txBody>
              <a:bodyPr wrap="square" lIns="0" tIns="45720" rIns="0" bIns="0" rtlCol="0">
                <a:spAutoFit/>
              </a:bodyPr>
              <a:lstStyle/>
              <a:p>
                <a:pPr marL="57150"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400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104.438 MVA</a:t>
                </a:r>
              </a:p>
              <a:p>
                <a:pPr marL="57150"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400" b="1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48.766 / 99,8%</a:t>
                </a:r>
              </a:p>
              <a:p>
                <a:pPr marL="57150"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900" b="1" spc="-3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Line circuit kms </a:t>
                </a:r>
                <a:r>
                  <a:rPr lang="en-US" sz="900" b="1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/ Reliability</a:t>
                </a:r>
              </a:p>
            </p:txBody>
          </p:sp>
          <p:cxnSp>
            <p:nvCxnSpPr>
              <p:cNvPr id="99" name="Straight Connector 325">
                <a:extLst>
                  <a:ext uri="{FF2B5EF4-FFF2-40B4-BE49-F238E27FC236}">
                    <a16:creationId xmlns:a16="http://schemas.microsoft.com/office/drawing/2014/main" id="{415FEA23-3EA4-40FE-CBB2-57DA4558D1BE}"/>
                  </a:ext>
                </a:extLst>
              </p:cNvPr>
              <p:cNvCxnSpPr>
                <a:cxnSpLocks/>
              </p:cNvCxnSpPr>
              <p:nvPr>
                <p:custDataLst>
                  <p:tags r:id="rId21"/>
                </p:custDataLst>
              </p:nvPr>
            </p:nvCxnSpPr>
            <p:spPr bwMode="auto">
              <a:xfrm>
                <a:off x="2672467" y="5489480"/>
                <a:ext cx="0" cy="117394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326">
                <a:extLst>
                  <a:ext uri="{FF2B5EF4-FFF2-40B4-BE49-F238E27FC236}">
                    <a16:creationId xmlns:a16="http://schemas.microsoft.com/office/drawing/2014/main" id="{BCBA25F0-0CF7-9337-B4D0-BB389BDC8EBC}"/>
                  </a:ext>
                </a:extLst>
              </p:cNvPr>
              <p:cNvCxnSpPr>
                <a:cxnSpLocks/>
              </p:cNvCxnSpPr>
              <p:nvPr>
                <p:custDataLst>
                  <p:tags r:id="rId22"/>
                </p:custDataLst>
              </p:nvPr>
            </p:nvCxnSpPr>
            <p:spPr bwMode="auto">
              <a:xfrm>
                <a:off x="4652152" y="5520752"/>
                <a:ext cx="0" cy="110225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1" name="TextBox 368">
                <a:extLst>
                  <a:ext uri="{FF2B5EF4-FFF2-40B4-BE49-F238E27FC236}">
                    <a16:creationId xmlns:a16="http://schemas.microsoft.com/office/drawing/2014/main" id="{5AFB225D-42A3-9F3E-73C6-044148B4A779}"/>
                  </a:ext>
                </a:extLst>
              </p:cNvPr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2818337" y="5550195"/>
                <a:ext cx="1772097" cy="688104"/>
              </a:xfrm>
              <a:prstGeom prst="rect">
                <a:avLst/>
              </a:prstGeom>
              <a:noFill/>
              <a:effectLst/>
            </p:spPr>
            <p:txBody>
              <a:bodyPr wrap="square" lIns="0" tIns="45720" rIns="0" bIns="0" rtlCol="0">
                <a:spAutoFit/>
              </a:bodyPr>
              <a:lstStyle/>
              <a:p>
                <a:pPr marL="57150"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600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860 / 137 kms</a:t>
                </a:r>
              </a:p>
              <a:p>
                <a:pPr marL="57150"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100" b="1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Operation / Construction</a:t>
                </a:r>
              </a:p>
            </p:txBody>
          </p:sp>
          <p:sp>
            <p:nvSpPr>
              <p:cNvPr id="102" name="TextBox 369">
                <a:extLst>
                  <a:ext uri="{FF2B5EF4-FFF2-40B4-BE49-F238E27FC236}">
                    <a16:creationId xmlns:a16="http://schemas.microsoft.com/office/drawing/2014/main" id="{3733243F-BEA1-2A99-0B63-AE4CCAFF1B62}"/>
                  </a:ext>
                </a:extLst>
              </p:cNvPr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5151294" y="5532954"/>
                <a:ext cx="1776207" cy="907941"/>
              </a:xfrm>
              <a:prstGeom prst="rect">
                <a:avLst/>
              </a:prstGeom>
              <a:noFill/>
              <a:effectLst/>
            </p:spPr>
            <p:txBody>
              <a:bodyPr wrap="square" lIns="0" tIns="45720" rIns="0" bIns="0" rtlCol="0">
                <a:spAutoFit/>
              </a:bodyPr>
              <a:lstStyle/>
              <a:p>
                <a:pPr marL="57150"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400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57.455 kms</a:t>
                </a:r>
              </a:p>
              <a:p>
                <a:pPr marL="57150"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100" b="1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Fiber optic</a:t>
                </a:r>
              </a:p>
              <a:p>
                <a:pPr marL="57150"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1100" b="1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 operation</a:t>
                </a:r>
              </a:p>
              <a:p>
                <a:pPr marL="57150" algn="ctr">
                  <a:spcBef>
                    <a:spcPts val="200"/>
                  </a:spcBef>
                  <a:spcAft>
                    <a:spcPts val="200"/>
                  </a:spcAft>
                </a:pPr>
                <a:endParaRPr lang="en-US" sz="1000" dirty="0">
                  <a:solidFill>
                    <a:srgbClr val="575757"/>
                  </a:solidFill>
                </a:endParaRPr>
              </a:p>
            </p:txBody>
          </p:sp>
          <p:grpSp>
            <p:nvGrpSpPr>
              <p:cNvPr id="103" name="Group 16">
                <a:extLst>
                  <a:ext uri="{FF2B5EF4-FFF2-40B4-BE49-F238E27FC236}">
                    <a16:creationId xmlns:a16="http://schemas.microsoft.com/office/drawing/2014/main" id="{9D3F3215-0454-33CF-EB24-62FE4616EC0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3807" y="6034408"/>
                <a:ext cx="234344" cy="39631"/>
                <a:chOff x="912813" y="5845175"/>
                <a:chExt cx="215900" cy="36512"/>
              </a:xfrm>
              <a:solidFill>
                <a:schemeClr val="accent4"/>
              </a:solidFill>
            </p:grpSpPr>
            <p:sp>
              <p:nvSpPr>
                <p:cNvPr id="104" name="Freeform 7">
                  <a:extLst>
                    <a:ext uri="{FF2B5EF4-FFF2-40B4-BE49-F238E27FC236}">
                      <a16:creationId xmlns:a16="http://schemas.microsoft.com/office/drawing/2014/main" id="{C39A511D-3DE7-BB7F-8DCF-7F8CBCB8D5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813" y="5845175"/>
                  <a:ext cx="12700" cy="36512"/>
                </a:xfrm>
                <a:custGeom>
                  <a:avLst/>
                  <a:gdLst>
                    <a:gd name="T0" fmla="*/ 2 w 4"/>
                    <a:gd name="T1" fmla="*/ 11 h 11"/>
                    <a:gd name="T2" fmla="*/ 0 w 4"/>
                    <a:gd name="T3" fmla="*/ 9 h 11"/>
                    <a:gd name="T4" fmla="*/ 0 w 4"/>
                    <a:gd name="T5" fmla="*/ 2 h 11"/>
                    <a:gd name="T6" fmla="*/ 2 w 4"/>
                    <a:gd name="T7" fmla="*/ 0 h 11"/>
                    <a:gd name="T8" fmla="*/ 4 w 4"/>
                    <a:gd name="T9" fmla="*/ 2 h 11"/>
                    <a:gd name="T10" fmla="*/ 4 w 4"/>
                    <a:gd name="T11" fmla="*/ 9 h 11"/>
                    <a:gd name="T12" fmla="*/ 2 w 4"/>
                    <a:gd name="T13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1">
                      <a:moveTo>
                        <a:pt x="2" y="11"/>
                      </a:moveTo>
                      <a:cubicBezTo>
                        <a:pt x="1" y="11"/>
                        <a:pt x="0" y="10"/>
                        <a:pt x="0" y="9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3" y="0"/>
                        <a:pt x="4" y="1"/>
                        <a:pt x="4" y="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10"/>
                        <a:pt x="3" y="11"/>
                        <a:pt x="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Freeform 8">
                  <a:extLst>
                    <a:ext uri="{FF2B5EF4-FFF2-40B4-BE49-F238E27FC236}">
                      <a16:creationId xmlns:a16="http://schemas.microsoft.com/office/drawing/2014/main" id="{D8F90670-A856-CEB6-C220-D2CE0AB96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425" y="5845175"/>
                  <a:ext cx="14288" cy="36512"/>
                </a:xfrm>
                <a:custGeom>
                  <a:avLst/>
                  <a:gdLst>
                    <a:gd name="T0" fmla="*/ 2 w 4"/>
                    <a:gd name="T1" fmla="*/ 11 h 11"/>
                    <a:gd name="T2" fmla="*/ 0 w 4"/>
                    <a:gd name="T3" fmla="*/ 9 h 11"/>
                    <a:gd name="T4" fmla="*/ 0 w 4"/>
                    <a:gd name="T5" fmla="*/ 2 h 11"/>
                    <a:gd name="T6" fmla="*/ 2 w 4"/>
                    <a:gd name="T7" fmla="*/ 0 h 11"/>
                    <a:gd name="T8" fmla="*/ 4 w 4"/>
                    <a:gd name="T9" fmla="*/ 2 h 11"/>
                    <a:gd name="T10" fmla="*/ 4 w 4"/>
                    <a:gd name="T11" fmla="*/ 9 h 11"/>
                    <a:gd name="T12" fmla="*/ 2 w 4"/>
                    <a:gd name="T13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1">
                      <a:moveTo>
                        <a:pt x="2" y="11"/>
                      </a:moveTo>
                      <a:cubicBezTo>
                        <a:pt x="1" y="11"/>
                        <a:pt x="0" y="10"/>
                        <a:pt x="0" y="9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3" y="0"/>
                        <a:pt x="4" y="1"/>
                        <a:pt x="4" y="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10"/>
                        <a:pt x="3" y="11"/>
                        <a:pt x="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4465CCEE-8FE1-F0A1-A6B5-42EC9B9A6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263191" y="6211692"/>
              <a:ext cx="332540" cy="379150"/>
            </a:xfrm>
            <a:prstGeom prst="rect">
              <a:avLst/>
            </a:prstGeom>
          </p:spPr>
        </p:pic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id="{1EAE6E12-A51E-BC83-C05C-D562917E8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572" y="6128745"/>
              <a:ext cx="398793" cy="39879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74000"/>
                </a:prstClr>
              </a:outerShdw>
            </a:effectLst>
          </p:spPr>
        </p:pic>
        <p:grpSp>
          <p:nvGrpSpPr>
            <p:cNvPr id="71" name="Group 248">
              <a:extLst>
                <a:ext uri="{FF2B5EF4-FFF2-40B4-BE49-F238E27FC236}">
                  <a16:creationId xmlns:a16="http://schemas.microsoft.com/office/drawing/2014/main" id="{15117A84-4C56-410F-3D30-69C1E4544203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5694363" y="6174666"/>
              <a:ext cx="266548" cy="324759"/>
              <a:chOff x="-1428751" y="4829175"/>
              <a:chExt cx="661988" cy="663575"/>
            </a:xfrm>
            <a:solidFill>
              <a:schemeClr val="bg1"/>
            </a:solidFill>
          </p:grpSpPr>
          <p:sp>
            <p:nvSpPr>
              <p:cNvPr id="74" name="Freeform 249">
                <a:extLst>
                  <a:ext uri="{FF2B5EF4-FFF2-40B4-BE49-F238E27FC236}">
                    <a16:creationId xmlns:a16="http://schemas.microsoft.com/office/drawing/2014/main" id="{17D68F2F-99E2-D03E-52FC-19BC0BE90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30326" y="4913313"/>
                <a:ext cx="114300" cy="331787"/>
              </a:xfrm>
              <a:custGeom>
                <a:avLst/>
                <a:gdLst>
                  <a:gd name="T0" fmla="*/ 0 w 125"/>
                  <a:gd name="T1" fmla="*/ 183 h 363"/>
                  <a:gd name="T2" fmla="*/ 95 w 125"/>
                  <a:gd name="T3" fmla="*/ 363 h 363"/>
                  <a:gd name="T4" fmla="*/ 122 w 125"/>
                  <a:gd name="T5" fmla="*/ 319 h 363"/>
                  <a:gd name="T6" fmla="*/ 53 w 125"/>
                  <a:gd name="T7" fmla="*/ 181 h 363"/>
                  <a:gd name="T8" fmla="*/ 125 w 125"/>
                  <a:gd name="T9" fmla="*/ 41 h 363"/>
                  <a:gd name="T10" fmla="*/ 100 w 125"/>
                  <a:gd name="T11" fmla="*/ 0 h 363"/>
                  <a:gd name="T12" fmla="*/ 0 w 125"/>
                  <a:gd name="T13" fmla="*/ 18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363">
                    <a:moveTo>
                      <a:pt x="0" y="183"/>
                    </a:moveTo>
                    <a:cubicBezTo>
                      <a:pt x="0" y="256"/>
                      <a:pt x="37" y="321"/>
                      <a:pt x="95" y="363"/>
                    </a:cubicBezTo>
                    <a:cubicBezTo>
                      <a:pt x="122" y="319"/>
                      <a:pt x="122" y="319"/>
                      <a:pt x="122" y="319"/>
                    </a:cubicBezTo>
                    <a:cubicBezTo>
                      <a:pt x="80" y="286"/>
                      <a:pt x="53" y="236"/>
                      <a:pt x="53" y="181"/>
                    </a:cubicBezTo>
                    <a:cubicBezTo>
                      <a:pt x="53" y="125"/>
                      <a:pt x="81" y="75"/>
                      <a:pt x="125" y="4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39" y="42"/>
                      <a:pt x="0" y="108"/>
                      <a:pt x="0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250">
                <a:extLst>
                  <a:ext uri="{FF2B5EF4-FFF2-40B4-BE49-F238E27FC236}">
                    <a16:creationId xmlns:a16="http://schemas.microsoft.com/office/drawing/2014/main" id="{02F56996-7A57-DD5A-CAD4-8542BAAD0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2663" y="4916488"/>
                <a:ext cx="109538" cy="325437"/>
              </a:xfrm>
              <a:custGeom>
                <a:avLst/>
                <a:gdLst>
                  <a:gd name="T0" fmla="*/ 70 w 120"/>
                  <a:gd name="T1" fmla="*/ 177 h 355"/>
                  <a:gd name="T2" fmla="*/ 1 w 120"/>
                  <a:gd name="T3" fmla="*/ 315 h 355"/>
                  <a:gd name="T4" fmla="*/ 30 w 120"/>
                  <a:gd name="T5" fmla="*/ 355 h 355"/>
                  <a:gd name="T6" fmla="*/ 120 w 120"/>
                  <a:gd name="T7" fmla="*/ 179 h 355"/>
                  <a:gd name="T8" fmla="*/ 26 w 120"/>
                  <a:gd name="T9" fmla="*/ 0 h 355"/>
                  <a:gd name="T10" fmla="*/ 0 w 120"/>
                  <a:gd name="T11" fmla="*/ 38 h 355"/>
                  <a:gd name="T12" fmla="*/ 70 w 120"/>
                  <a:gd name="T13" fmla="*/ 17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355">
                    <a:moveTo>
                      <a:pt x="70" y="177"/>
                    </a:moveTo>
                    <a:cubicBezTo>
                      <a:pt x="70" y="232"/>
                      <a:pt x="44" y="282"/>
                      <a:pt x="1" y="315"/>
                    </a:cubicBezTo>
                    <a:cubicBezTo>
                      <a:pt x="30" y="355"/>
                      <a:pt x="30" y="355"/>
                      <a:pt x="30" y="355"/>
                    </a:cubicBezTo>
                    <a:cubicBezTo>
                      <a:pt x="85" y="313"/>
                      <a:pt x="120" y="250"/>
                      <a:pt x="120" y="179"/>
                    </a:cubicBezTo>
                    <a:cubicBezTo>
                      <a:pt x="120" y="107"/>
                      <a:pt x="83" y="42"/>
                      <a:pt x="26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3" y="71"/>
                      <a:pt x="70" y="121"/>
                      <a:pt x="70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251">
                <a:extLst>
                  <a:ext uri="{FF2B5EF4-FFF2-40B4-BE49-F238E27FC236}">
                    <a16:creationId xmlns:a16="http://schemas.microsoft.com/office/drawing/2014/main" id="{0426C7B2-ED9F-1210-5EF6-702B08F7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28751" y="4829175"/>
                <a:ext cx="163513" cy="493712"/>
              </a:xfrm>
              <a:custGeom>
                <a:avLst/>
                <a:gdLst>
                  <a:gd name="T0" fmla="*/ 177 w 179"/>
                  <a:gd name="T1" fmla="*/ 496 h 540"/>
                  <a:gd name="T2" fmla="*/ 55 w 179"/>
                  <a:gd name="T3" fmla="*/ 271 h 540"/>
                  <a:gd name="T4" fmla="*/ 179 w 179"/>
                  <a:gd name="T5" fmla="*/ 45 h 540"/>
                  <a:gd name="T6" fmla="*/ 152 w 179"/>
                  <a:gd name="T7" fmla="*/ 0 h 540"/>
                  <a:gd name="T8" fmla="*/ 0 w 179"/>
                  <a:gd name="T9" fmla="*/ 271 h 540"/>
                  <a:gd name="T10" fmla="*/ 150 w 179"/>
                  <a:gd name="T11" fmla="*/ 540 h 540"/>
                  <a:gd name="T12" fmla="*/ 177 w 179"/>
                  <a:gd name="T13" fmla="*/ 496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540">
                    <a:moveTo>
                      <a:pt x="177" y="496"/>
                    </a:moveTo>
                    <a:cubicBezTo>
                      <a:pt x="103" y="444"/>
                      <a:pt x="55" y="363"/>
                      <a:pt x="55" y="271"/>
                    </a:cubicBezTo>
                    <a:cubicBezTo>
                      <a:pt x="55" y="178"/>
                      <a:pt x="104" y="96"/>
                      <a:pt x="179" y="45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60" y="61"/>
                      <a:pt x="0" y="159"/>
                      <a:pt x="0" y="271"/>
                    </a:cubicBezTo>
                    <a:cubicBezTo>
                      <a:pt x="0" y="382"/>
                      <a:pt x="59" y="480"/>
                      <a:pt x="150" y="540"/>
                    </a:cubicBezTo>
                    <a:lnTo>
                      <a:pt x="177" y="4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252">
                <a:extLst>
                  <a:ext uri="{FF2B5EF4-FFF2-40B4-BE49-F238E27FC236}">
                    <a16:creationId xmlns:a16="http://schemas.microsoft.com/office/drawing/2014/main" id="{F36C46A0-1FB1-3E12-6F88-B4D9AB588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28688" y="4832350"/>
                <a:ext cx="161925" cy="488950"/>
              </a:xfrm>
              <a:custGeom>
                <a:avLst/>
                <a:gdLst>
                  <a:gd name="T0" fmla="*/ 30 w 177"/>
                  <a:gd name="T1" fmla="*/ 0 h 534"/>
                  <a:gd name="T2" fmla="*/ 0 w 177"/>
                  <a:gd name="T3" fmla="*/ 43 h 534"/>
                  <a:gd name="T4" fmla="*/ 121 w 177"/>
                  <a:gd name="T5" fmla="*/ 267 h 534"/>
                  <a:gd name="T6" fmla="*/ 0 w 177"/>
                  <a:gd name="T7" fmla="*/ 491 h 534"/>
                  <a:gd name="T8" fmla="*/ 31 w 177"/>
                  <a:gd name="T9" fmla="*/ 534 h 534"/>
                  <a:gd name="T10" fmla="*/ 177 w 177"/>
                  <a:gd name="T11" fmla="*/ 267 h 534"/>
                  <a:gd name="T12" fmla="*/ 30 w 177"/>
                  <a:gd name="T13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534">
                    <a:moveTo>
                      <a:pt x="30" y="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74" y="95"/>
                      <a:pt x="121" y="176"/>
                      <a:pt x="121" y="267"/>
                    </a:cubicBezTo>
                    <a:cubicBezTo>
                      <a:pt x="121" y="358"/>
                      <a:pt x="74" y="439"/>
                      <a:pt x="0" y="491"/>
                    </a:cubicBezTo>
                    <a:cubicBezTo>
                      <a:pt x="31" y="534"/>
                      <a:pt x="31" y="534"/>
                      <a:pt x="31" y="534"/>
                    </a:cubicBezTo>
                    <a:cubicBezTo>
                      <a:pt x="119" y="473"/>
                      <a:pt x="177" y="376"/>
                      <a:pt x="177" y="267"/>
                    </a:cubicBezTo>
                    <a:cubicBezTo>
                      <a:pt x="177" y="158"/>
                      <a:pt x="119" y="6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253">
                <a:extLst>
                  <a:ext uri="{FF2B5EF4-FFF2-40B4-BE49-F238E27FC236}">
                    <a16:creationId xmlns:a16="http://schemas.microsoft.com/office/drawing/2014/main" id="{E45163F3-6C79-CF15-BE24-D0559993B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41426" y="5051425"/>
                <a:ext cx="284163" cy="441325"/>
              </a:xfrm>
              <a:custGeom>
                <a:avLst/>
                <a:gdLst>
                  <a:gd name="T0" fmla="*/ 24 w 179"/>
                  <a:gd name="T1" fmla="*/ 278 h 278"/>
                  <a:gd name="T2" fmla="*/ 44 w 179"/>
                  <a:gd name="T3" fmla="*/ 214 h 278"/>
                  <a:gd name="T4" fmla="*/ 72 w 179"/>
                  <a:gd name="T5" fmla="*/ 278 h 278"/>
                  <a:gd name="T6" fmla="*/ 100 w 179"/>
                  <a:gd name="T7" fmla="*/ 278 h 278"/>
                  <a:gd name="T8" fmla="*/ 134 w 179"/>
                  <a:gd name="T9" fmla="*/ 212 h 278"/>
                  <a:gd name="T10" fmla="*/ 156 w 179"/>
                  <a:gd name="T11" fmla="*/ 278 h 278"/>
                  <a:gd name="T12" fmla="*/ 173 w 179"/>
                  <a:gd name="T13" fmla="*/ 278 h 278"/>
                  <a:gd name="T14" fmla="*/ 179 w 179"/>
                  <a:gd name="T15" fmla="*/ 276 h 278"/>
                  <a:gd name="T16" fmla="*/ 87 w 179"/>
                  <a:gd name="T17" fmla="*/ 0 h 278"/>
                  <a:gd name="T18" fmla="*/ 0 w 179"/>
                  <a:gd name="T19" fmla="*/ 276 h 278"/>
                  <a:gd name="T20" fmla="*/ 6 w 179"/>
                  <a:gd name="T21" fmla="*/ 278 h 278"/>
                  <a:gd name="T22" fmla="*/ 24 w 179"/>
                  <a:gd name="T23" fmla="*/ 278 h 278"/>
                  <a:gd name="T24" fmla="*/ 88 w 179"/>
                  <a:gd name="T25" fmla="*/ 74 h 278"/>
                  <a:gd name="T26" fmla="*/ 123 w 179"/>
                  <a:gd name="T27" fmla="*/ 182 h 278"/>
                  <a:gd name="T28" fmla="*/ 87 w 179"/>
                  <a:gd name="T29" fmla="*/ 254 h 278"/>
                  <a:gd name="T30" fmla="*/ 54 w 179"/>
                  <a:gd name="T31" fmla="*/ 180 h 278"/>
                  <a:gd name="T32" fmla="*/ 88 w 179"/>
                  <a:gd name="T33" fmla="*/ 74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9" h="278">
                    <a:moveTo>
                      <a:pt x="24" y="278"/>
                    </a:moveTo>
                    <a:lnTo>
                      <a:pt x="44" y="214"/>
                    </a:lnTo>
                    <a:lnTo>
                      <a:pt x="72" y="278"/>
                    </a:lnTo>
                    <a:lnTo>
                      <a:pt x="100" y="278"/>
                    </a:lnTo>
                    <a:lnTo>
                      <a:pt x="134" y="212"/>
                    </a:lnTo>
                    <a:lnTo>
                      <a:pt x="156" y="278"/>
                    </a:lnTo>
                    <a:lnTo>
                      <a:pt x="173" y="278"/>
                    </a:lnTo>
                    <a:lnTo>
                      <a:pt x="179" y="276"/>
                    </a:lnTo>
                    <a:lnTo>
                      <a:pt x="87" y="0"/>
                    </a:lnTo>
                    <a:lnTo>
                      <a:pt x="0" y="276"/>
                    </a:lnTo>
                    <a:lnTo>
                      <a:pt x="6" y="278"/>
                    </a:lnTo>
                    <a:lnTo>
                      <a:pt x="24" y="278"/>
                    </a:lnTo>
                    <a:close/>
                    <a:moveTo>
                      <a:pt x="88" y="74"/>
                    </a:moveTo>
                    <a:lnTo>
                      <a:pt x="123" y="182"/>
                    </a:lnTo>
                    <a:lnTo>
                      <a:pt x="87" y="254"/>
                    </a:lnTo>
                    <a:lnTo>
                      <a:pt x="54" y="180"/>
                    </a:lnTo>
                    <a:lnTo>
                      <a:pt x="88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Oval 10">
                <a:extLst>
                  <a:ext uri="{FF2B5EF4-FFF2-40B4-BE49-F238E27FC236}">
                    <a16:creationId xmlns:a16="http://schemas.microsoft.com/office/drawing/2014/main" id="{541E053E-6B06-6192-C734-4519C64DE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87451" y="4989513"/>
                <a:ext cx="176213" cy="1778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Oval 11">
                <a:extLst>
                  <a:ext uri="{FF2B5EF4-FFF2-40B4-BE49-F238E27FC236}">
                    <a16:creationId xmlns:a16="http://schemas.microsoft.com/office/drawing/2014/main" id="{6C5A6CAD-8B14-82C9-C1AE-1D5B0BC14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46176" y="5030788"/>
                <a:ext cx="93663" cy="9366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sz="1000" dirty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15" name="Imagen 114">
            <a:extLst>
              <a:ext uri="{FF2B5EF4-FFF2-40B4-BE49-F238E27FC236}">
                <a16:creationId xmlns:a16="http://schemas.microsoft.com/office/drawing/2014/main" id="{512CC35F-F127-0E66-653F-EE0809D0B42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16200000" flipV="1">
            <a:off x="1964821" y="5929018"/>
            <a:ext cx="1024620" cy="93999"/>
          </a:xfrm>
          <a:prstGeom prst="rect">
            <a:avLst/>
          </a:prstGeom>
        </p:spPr>
      </p:pic>
      <p:pic>
        <p:nvPicPr>
          <p:cNvPr id="117" name="Imagen 116">
            <a:extLst>
              <a:ext uri="{FF2B5EF4-FFF2-40B4-BE49-F238E27FC236}">
                <a16:creationId xmlns:a16="http://schemas.microsoft.com/office/drawing/2014/main" id="{A399044C-99CF-8D77-33C5-9D9C1C3A270A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3114" y="10548"/>
            <a:ext cx="6048818" cy="6847452"/>
          </a:xfrm>
          <a:prstGeom prst="rect">
            <a:avLst/>
          </a:prstGeom>
        </p:spPr>
      </p:pic>
      <p:grpSp>
        <p:nvGrpSpPr>
          <p:cNvPr id="145" name="Grupo 144">
            <a:extLst>
              <a:ext uri="{FF2B5EF4-FFF2-40B4-BE49-F238E27FC236}">
                <a16:creationId xmlns:a16="http://schemas.microsoft.com/office/drawing/2014/main" id="{CB2080E9-39A9-F910-B193-55EDA082C9DA}"/>
              </a:ext>
            </a:extLst>
          </p:cNvPr>
          <p:cNvGrpSpPr/>
          <p:nvPr/>
        </p:nvGrpSpPr>
        <p:grpSpPr>
          <a:xfrm>
            <a:off x="7027843" y="1807185"/>
            <a:ext cx="3433520" cy="3937206"/>
            <a:chOff x="7893377" y="1566469"/>
            <a:chExt cx="3433520" cy="3937206"/>
          </a:xfrm>
        </p:grpSpPr>
        <p:sp>
          <p:nvSpPr>
            <p:cNvPr id="146" name="CuadroTexto 145">
              <a:extLst>
                <a:ext uri="{FF2B5EF4-FFF2-40B4-BE49-F238E27FC236}">
                  <a16:creationId xmlns:a16="http://schemas.microsoft.com/office/drawing/2014/main" id="{DD449AB9-EB79-9389-CACC-9F8759719551}"/>
                </a:ext>
              </a:extLst>
            </p:cNvPr>
            <p:cNvSpPr txBox="1"/>
            <p:nvPr/>
          </p:nvSpPr>
          <p:spPr>
            <a:xfrm>
              <a:off x="7893377" y="3145009"/>
              <a:ext cx="8999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050" b="1" dirty="0" err="1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Peru</a:t>
              </a:r>
              <a:endParaRPr lang="es-CO" sz="1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49C1CB4D-963C-B652-EFE2-092C84545202}"/>
                </a:ext>
              </a:extLst>
            </p:cNvPr>
            <p:cNvSpPr txBox="1"/>
            <p:nvPr/>
          </p:nvSpPr>
          <p:spPr>
            <a:xfrm>
              <a:off x="8296979" y="5024740"/>
              <a:ext cx="8999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05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Chile</a:t>
              </a:r>
              <a:endParaRPr lang="es-CO" sz="1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8" name="CuadroTexto 147">
              <a:extLst>
                <a:ext uri="{FF2B5EF4-FFF2-40B4-BE49-F238E27FC236}">
                  <a16:creationId xmlns:a16="http://schemas.microsoft.com/office/drawing/2014/main" id="{50FE05F1-B2D9-7311-267C-A1B54716CF47}"/>
                </a:ext>
              </a:extLst>
            </p:cNvPr>
            <p:cNvSpPr txBox="1"/>
            <p:nvPr/>
          </p:nvSpPr>
          <p:spPr>
            <a:xfrm>
              <a:off x="7893377" y="2271216"/>
              <a:ext cx="11079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05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Colombia</a:t>
              </a:r>
              <a:endParaRPr lang="es-CO" sz="1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9" name="CuadroTexto 148">
              <a:extLst>
                <a:ext uri="{FF2B5EF4-FFF2-40B4-BE49-F238E27FC236}">
                  <a16:creationId xmlns:a16="http://schemas.microsoft.com/office/drawing/2014/main" id="{0FD47777-046E-32F3-F169-111873F6A5E9}"/>
                </a:ext>
              </a:extLst>
            </p:cNvPr>
            <p:cNvSpPr txBox="1"/>
            <p:nvPr/>
          </p:nvSpPr>
          <p:spPr>
            <a:xfrm>
              <a:off x="8390120" y="3928779"/>
              <a:ext cx="11079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O" sz="100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Bolivia</a:t>
              </a:r>
              <a:endParaRPr lang="es-CO" sz="12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0" name="Grupo 149">
              <a:extLst>
                <a:ext uri="{FF2B5EF4-FFF2-40B4-BE49-F238E27FC236}">
                  <a16:creationId xmlns:a16="http://schemas.microsoft.com/office/drawing/2014/main" id="{CE821612-E31F-D593-0BA0-4A7B1DCDD034}"/>
                </a:ext>
              </a:extLst>
            </p:cNvPr>
            <p:cNvGrpSpPr/>
            <p:nvPr/>
          </p:nvGrpSpPr>
          <p:grpSpPr>
            <a:xfrm>
              <a:off x="8091395" y="1566469"/>
              <a:ext cx="300446" cy="313366"/>
              <a:chOff x="918320" y="549033"/>
              <a:chExt cx="300446" cy="313366"/>
            </a:xfrm>
          </p:grpSpPr>
          <p:sp>
            <p:nvSpPr>
              <p:cNvPr id="170" name="Elipse 169">
                <a:extLst>
                  <a:ext uri="{FF2B5EF4-FFF2-40B4-BE49-F238E27FC236}">
                    <a16:creationId xmlns:a16="http://schemas.microsoft.com/office/drawing/2014/main" id="{91D16EFB-4DE8-A2B4-93ED-998DDFF78D71}"/>
                  </a:ext>
                </a:extLst>
              </p:cNvPr>
              <p:cNvSpPr/>
              <p:nvPr/>
            </p:nvSpPr>
            <p:spPr>
              <a:xfrm>
                <a:off x="918320" y="549033"/>
                <a:ext cx="300446" cy="30044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rgbClr val="033085"/>
                  </a:solidFill>
                </a:endParaRPr>
              </a:p>
            </p:txBody>
          </p:sp>
          <p:pic>
            <p:nvPicPr>
              <p:cNvPr id="171" name="Imagen 170">
                <a:extLst>
                  <a:ext uri="{FF2B5EF4-FFF2-40B4-BE49-F238E27FC236}">
                    <a16:creationId xmlns:a16="http://schemas.microsoft.com/office/drawing/2014/main" id="{01B5A8C9-B61D-EE25-0FC8-C247C67794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2240" y="569793"/>
                <a:ext cx="292606" cy="292606"/>
              </a:xfrm>
              <a:prstGeom prst="ellipse">
                <a:avLst/>
              </a:prstGeom>
            </p:spPr>
          </p:pic>
        </p:grpSp>
        <p:grpSp>
          <p:nvGrpSpPr>
            <p:cNvPr id="151" name="Grupo 150">
              <a:extLst>
                <a:ext uri="{FF2B5EF4-FFF2-40B4-BE49-F238E27FC236}">
                  <a16:creationId xmlns:a16="http://schemas.microsoft.com/office/drawing/2014/main" id="{0E0D5824-B4CC-07DD-CF31-08857A55A792}"/>
                </a:ext>
              </a:extLst>
            </p:cNvPr>
            <p:cNvGrpSpPr/>
            <p:nvPr/>
          </p:nvGrpSpPr>
          <p:grpSpPr>
            <a:xfrm>
              <a:off x="8984582" y="2210890"/>
              <a:ext cx="300446" cy="313366"/>
              <a:chOff x="918320" y="549033"/>
              <a:chExt cx="300446" cy="313366"/>
            </a:xfrm>
          </p:grpSpPr>
          <p:sp>
            <p:nvSpPr>
              <p:cNvPr id="168" name="Elipse 167">
                <a:extLst>
                  <a:ext uri="{FF2B5EF4-FFF2-40B4-BE49-F238E27FC236}">
                    <a16:creationId xmlns:a16="http://schemas.microsoft.com/office/drawing/2014/main" id="{595EC0DF-CA93-D915-01BC-48EF8D5E9B40}"/>
                  </a:ext>
                </a:extLst>
              </p:cNvPr>
              <p:cNvSpPr/>
              <p:nvPr/>
            </p:nvSpPr>
            <p:spPr>
              <a:xfrm>
                <a:off x="918320" y="549033"/>
                <a:ext cx="300446" cy="30044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rgbClr val="033085"/>
                  </a:solidFill>
                </a:endParaRPr>
              </a:p>
            </p:txBody>
          </p:sp>
          <p:pic>
            <p:nvPicPr>
              <p:cNvPr id="169" name="Imagen 168">
                <a:extLst>
                  <a:ext uri="{FF2B5EF4-FFF2-40B4-BE49-F238E27FC236}">
                    <a16:creationId xmlns:a16="http://schemas.microsoft.com/office/drawing/2014/main" id="{C4F493AF-4423-BBFA-D76D-9A11AF477C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2240" y="569793"/>
                <a:ext cx="292606" cy="292606"/>
              </a:xfrm>
              <a:prstGeom prst="ellipse">
                <a:avLst/>
              </a:prstGeom>
            </p:spPr>
          </p:pic>
        </p:grpSp>
        <p:grpSp>
          <p:nvGrpSpPr>
            <p:cNvPr id="152" name="Grupo 151">
              <a:extLst>
                <a:ext uri="{FF2B5EF4-FFF2-40B4-BE49-F238E27FC236}">
                  <a16:creationId xmlns:a16="http://schemas.microsoft.com/office/drawing/2014/main" id="{8A33618C-83FA-7B01-6AA6-1B5536354406}"/>
                </a:ext>
              </a:extLst>
            </p:cNvPr>
            <p:cNvGrpSpPr/>
            <p:nvPr/>
          </p:nvGrpSpPr>
          <p:grpSpPr>
            <a:xfrm>
              <a:off x="8933230" y="3079009"/>
              <a:ext cx="300446" cy="313366"/>
              <a:chOff x="918320" y="549033"/>
              <a:chExt cx="300446" cy="313366"/>
            </a:xfrm>
          </p:grpSpPr>
          <p:sp>
            <p:nvSpPr>
              <p:cNvPr id="166" name="Elipse 165">
                <a:extLst>
                  <a:ext uri="{FF2B5EF4-FFF2-40B4-BE49-F238E27FC236}">
                    <a16:creationId xmlns:a16="http://schemas.microsoft.com/office/drawing/2014/main" id="{63615E7F-1D74-F495-E1C7-8172D338675C}"/>
                  </a:ext>
                </a:extLst>
              </p:cNvPr>
              <p:cNvSpPr/>
              <p:nvPr/>
            </p:nvSpPr>
            <p:spPr>
              <a:xfrm>
                <a:off x="918320" y="549033"/>
                <a:ext cx="300446" cy="30044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rgbClr val="033085"/>
                  </a:solidFill>
                </a:endParaRPr>
              </a:p>
            </p:txBody>
          </p:sp>
          <p:pic>
            <p:nvPicPr>
              <p:cNvPr id="167" name="Imagen 166">
                <a:extLst>
                  <a:ext uri="{FF2B5EF4-FFF2-40B4-BE49-F238E27FC236}">
                    <a16:creationId xmlns:a16="http://schemas.microsoft.com/office/drawing/2014/main" id="{875DA249-6831-9529-B02C-F0130C52B8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2240" y="569793"/>
                <a:ext cx="292606" cy="292606"/>
              </a:xfrm>
              <a:prstGeom prst="ellipse">
                <a:avLst/>
              </a:prstGeom>
            </p:spPr>
          </p:pic>
        </p:grpSp>
        <p:grpSp>
          <p:nvGrpSpPr>
            <p:cNvPr id="153" name="Grupo 152">
              <a:extLst>
                <a:ext uri="{FF2B5EF4-FFF2-40B4-BE49-F238E27FC236}">
                  <a16:creationId xmlns:a16="http://schemas.microsoft.com/office/drawing/2014/main" id="{A312A513-8CC0-CBAA-4A57-7D685C9EF990}"/>
                </a:ext>
              </a:extLst>
            </p:cNvPr>
            <p:cNvGrpSpPr/>
            <p:nvPr/>
          </p:nvGrpSpPr>
          <p:grpSpPr>
            <a:xfrm>
              <a:off x="9292558" y="4795445"/>
              <a:ext cx="300446" cy="313366"/>
              <a:chOff x="918320" y="549033"/>
              <a:chExt cx="300446" cy="313366"/>
            </a:xfrm>
          </p:grpSpPr>
          <p:sp>
            <p:nvSpPr>
              <p:cNvPr id="164" name="Elipse 163">
                <a:extLst>
                  <a:ext uri="{FF2B5EF4-FFF2-40B4-BE49-F238E27FC236}">
                    <a16:creationId xmlns:a16="http://schemas.microsoft.com/office/drawing/2014/main" id="{2E148BF2-BEEB-3EE2-819F-A6A328C0BC76}"/>
                  </a:ext>
                </a:extLst>
              </p:cNvPr>
              <p:cNvSpPr/>
              <p:nvPr/>
            </p:nvSpPr>
            <p:spPr>
              <a:xfrm>
                <a:off x="918320" y="549033"/>
                <a:ext cx="300446" cy="30044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rgbClr val="033085"/>
                  </a:solidFill>
                </a:endParaRPr>
              </a:p>
            </p:txBody>
          </p:sp>
          <p:pic>
            <p:nvPicPr>
              <p:cNvPr id="165" name="Imagen 164">
                <a:extLst>
                  <a:ext uri="{FF2B5EF4-FFF2-40B4-BE49-F238E27FC236}">
                    <a16:creationId xmlns:a16="http://schemas.microsoft.com/office/drawing/2014/main" id="{64E3C3BA-0AEF-E416-BB49-E307F211F9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2240" y="569793"/>
                <a:ext cx="292606" cy="292606"/>
              </a:xfrm>
              <a:prstGeom prst="ellipse">
                <a:avLst/>
              </a:prstGeom>
            </p:spPr>
          </p:pic>
        </p:grpSp>
        <p:sp>
          <p:nvSpPr>
            <p:cNvPr id="154" name="CuadroTexto 153">
              <a:extLst>
                <a:ext uri="{FF2B5EF4-FFF2-40B4-BE49-F238E27FC236}">
                  <a16:creationId xmlns:a16="http://schemas.microsoft.com/office/drawing/2014/main" id="{994F6076-6B5B-DCEA-A126-F09B66CBB96D}"/>
                </a:ext>
              </a:extLst>
            </p:cNvPr>
            <p:cNvSpPr txBox="1"/>
            <p:nvPr/>
          </p:nvSpPr>
          <p:spPr>
            <a:xfrm>
              <a:off x="9561128" y="5181450"/>
              <a:ext cx="8999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Argentina</a:t>
              </a:r>
              <a:endParaRPr lang="es-CO" sz="1200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5" name="CuadroTexto 154">
              <a:extLst>
                <a:ext uri="{FF2B5EF4-FFF2-40B4-BE49-F238E27FC236}">
                  <a16:creationId xmlns:a16="http://schemas.microsoft.com/office/drawing/2014/main" id="{01BBA67F-07ED-75C0-0381-BCD16360E104}"/>
                </a:ext>
              </a:extLst>
            </p:cNvPr>
            <p:cNvSpPr txBox="1"/>
            <p:nvPr/>
          </p:nvSpPr>
          <p:spPr>
            <a:xfrm>
              <a:off x="10426932" y="3305768"/>
              <a:ext cx="8999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Brasil</a:t>
              </a:r>
              <a:endParaRPr lang="es-CO" sz="12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6" name="Grupo 155">
              <a:extLst>
                <a:ext uri="{FF2B5EF4-FFF2-40B4-BE49-F238E27FC236}">
                  <a16:creationId xmlns:a16="http://schemas.microsoft.com/office/drawing/2014/main" id="{C06BED83-45E8-9145-8402-1ACB5EE2BF64}"/>
                </a:ext>
              </a:extLst>
            </p:cNvPr>
            <p:cNvGrpSpPr/>
            <p:nvPr/>
          </p:nvGrpSpPr>
          <p:grpSpPr>
            <a:xfrm>
              <a:off x="10974756" y="3285397"/>
              <a:ext cx="300446" cy="313366"/>
              <a:chOff x="918320" y="549033"/>
              <a:chExt cx="300446" cy="313366"/>
            </a:xfrm>
          </p:grpSpPr>
          <p:sp>
            <p:nvSpPr>
              <p:cNvPr id="162" name="Elipse 161">
                <a:extLst>
                  <a:ext uri="{FF2B5EF4-FFF2-40B4-BE49-F238E27FC236}">
                    <a16:creationId xmlns:a16="http://schemas.microsoft.com/office/drawing/2014/main" id="{EAB52FC0-9664-5AEC-E2BB-0C5356B7E69D}"/>
                  </a:ext>
                </a:extLst>
              </p:cNvPr>
              <p:cNvSpPr/>
              <p:nvPr/>
            </p:nvSpPr>
            <p:spPr>
              <a:xfrm>
                <a:off x="918320" y="549033"/>
                <a:ext cx="300446" cy="30044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rgbClr val="033085"/>
                  </a:solidFill>
                </a:endParaRPr>
              </a:p>
            </p:txBody>
          </p:sp>
          <p:pic>
            <p:nvPicPr>
              <p:cNvPr id="163" name="Imagen 162">
                <a:extLst>
                  <a:ext uri="{FF2B5EF4-FFF2-40B4-BE49-F238E27FC236}">
                    <a16:creationId xmlns:a16="http://schemas.microsoft.com/office/drawing/2014/main" id="{A1F71903-F9C0-9202-59E8-4D4D38FDD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2240" y="569793"/>
                <a:ext cx="292606" cy="292606"/>
              </a:xfrm>
              <a:prstGeom prst="ellipse">
                <a:avLst/>
              </a:prstGeom>
            </p:spPr>
          </p:pic>
        </p:grpSp>
        <p:grpSp>
          <p:nvGrpSpPr>
            <p:cNvPr id="157" name="Grupo 156">
              <a:extLst>
                <a:ext uri="{FF2B5EF4-FFF2-40B4-BE49-F238E27FC236}">
                  <a16:creationId xmlns:a16="http://schemas.microsoft.com/office/drawing/2014/main" id="{D8E24B10-2F4D-E31B-1AC1-9A9CFF1386DF}"/>
                </a:ext>
              </a:extLst>
            </p:cNvPr>
            <p:cNvGrpSpPr/>
            <p:nvPr/>
          </p:nvGrpSpPr>
          <p:grpSpPr>
            <a:xfrm>
              <a:off x="9753367" y="3687908"/>
              <a:ext cx="300446" cy="313366"/>
              <a:chOff x="918320" y="549033"/>
              <a:chExt cx="300446" cy="313366"/>
            </a:xfrm>
          </p:grpSpPr>
          <p:sp>
            <p:nvSpPr>
              <p:cNvPr id="160" name="Elipse 159">
                <a:extLst>
                  <a:ext uri="{FF2B5EF4-FFF2-40B4-BE49-F238E27FC236}">
                    <a16:creationId xmlns:a16="http://schemas.microsoft.com/office/drawing/2014/main" id="{34BEBB3E-CAEE-95F8-692A-5C9760E534E9}"/>
                  </a:ext>
                </a:extLst>
              </p:cNvPr>
              <p:cNvSpPr/>
              <p:nvPr/>
            </p:nvSpPr>
            <p:spPr>
              <a:xfrm>
                <a:off x="918320" y="549033"/>
                <a:ext cx="300446" cy="300446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rgbClr val="033085"/>
                  </a:solidFill>
                </a:endParaRPr>
              </a:p>
            </p:txBody>
          </p:sp>
          <p:pic>
            <p:nvPicPr>
              <p:cNvPr id="161" name="Imagen 160">
                <a:extLst>
                  <a:ext uri="{FF2B5EF4-FFF2-40B4-BE49-F238E27FC236}">
                    <a16:creationId xmlns:a16="http://schemas.microsoft.com/office/drawing/2014/main" id="{0D9507B7-2C3C-EEA3-37B0-1D575CEAA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2240" y="569793"/>
                <a:ext cx="292606" cy="292606"/>
              </a:xfrm>
              <a:prstGeom prst="ellipse">
                <a:avLst/>
              </a:prstGeom>
            </p:spPr>
          </p:pic>
        </p:grpSp>
        <p:pic>
          <p:nvPicPr>
            <p:cNvPr id="158" name="Imagen 157">
              <a:extLst>
                <a:ext uri="{FF2B5EF4-FFF2-40B4-BE49-F238E27FC236}">
                  <a16:creationId xmlns:a16="http://schemas.microsoft.com/office/drawing/2014/main" id="{B0859C34-EA0B-C8C2-B6BF-8E4D62215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6441" y="2363133"/>
              <a:ext cx="308092" cy="308092"/>
            </a:xfrm>
            <a:prstGeom prst="rect">
              <a:avLst/>
            </a:prstGeom>
          </p:spPr>
        </p:pic>
        <p:pic>
          <p:nvPicPr>
            <p:cNvPr id="159" name="Imagen 158">
              <a:extLst>
                <a:ext uri="{FF2B5EF4-FFF2-40B4-BE49-F238E27FC236}">
                  <a16:creationId xmlns:a16="http://schemas.microsoft.com/office/drawing/2014/main" id="{59CCF3E6-2A5C-DA65-CA21-B50275B9D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2261" y="5195583"/>
              <a:ext cx="308092" cy="308092"/>
            </a:xfrm>
            <a:prstGeom prst="rect">
              <a:avLst/>
            </a:prstGeom>
          </p:spPr>
        </p:pic>
      </p:grpSp>
      <p:pic>
        <p:nvPicPr>
          <p:cNvPr id="116" name="Imagen 115">
            <a:extLst>
              <a:ext uri="{FF2B5EF4-FFF2-40B4-BE49-F238E27FC236}">
                <a16:creationId xmlns:a16="http://schemas.microsoft.com/office/drawing/2014/main" id="{8049D650-AC00-8433-F318-B93C19D420CE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20" y="-37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47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D6EDAC-A54B-0F29-E9E6-63E151C31A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4930" cy="68529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DBB616-09B1-DEDE-0068-C2B189B3A7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013" y="2177848"/>
            <a:ext cx="5439886" cy="5105974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C408444F-FE82-1296-787C-3E7EEA361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11" b="2308"/>
          <a:stretch/>
        </p:blipFill>
        <p:spPr>
          <a:xfrm>
            <a:off x="360159" y="-76873"/>
            <a:ext cx="11856339" cy="7006675"/>
          </a:xfrm>
          <a:prstGeom prst="rect">
            <a:avLst/>
          </a:prstGeom>
        </p:spPr>
      </p:pic>
      <p:grpSp>
        <p:nvGrpSpPr>
          <p:cNvPr id="92" name="Grupo 91">
            <a:extLst>
              <a:ext uri="{FF2B5EF4-FFF2-40B4-BE49-F238E27FC236}">
                <a16:creationId xmlns:a16="http://schemas.microsoft.com/office/drawing/2014/main" id="{44F6E753-7087-6657-D77F-977EEC4BDDB4}"/>
              </a:ext>
            </a:extLst>
          </p:cNvPr>
          <p:cNvGrpSpPr/>
          <p:nvPr/>
        </p:nvGrpSpPr>
        <p:grpSpPr>
          <a:xfrm>
            <a:off x="-2039630" y="-605469"/>
            <a:ext cx="7864877" cy="7839063"/>
            <a:chOff x="-1970086" y="-854443"/>
            <a:chExt cx="7324554" cy="7839063"/>
          </a:xfrm>
        </p:grpSpPr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E45AF068-E848-1DF4-FBE1-4C30803DE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70086" y="-854443"/>
              <a:ext cx="7324554" cy="7740233"/>
            </a:xfrm>
            <a:prstGeom prst="rect">
              <a:avLst/>
            </a:prstGeom>
          </p:spPr>
        </p:pic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id="{F5622514-F69C-ABA0-B1D8-58F3A28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763" y="-833569"/>
              <a:ext cx="3409599" cy="7818189"/>
            </a:xfrm>
            <a:prstGeom prst="rect">
              <a:avLst/>
            </a:prstGeom>
          </p:spPr>
        </p:pic>
      </p:grpSp>
      <p:sp>
        <p:nvSpPr>
          <p:cNvPr id="77" name="CuadroTexto 76">
            <a:extLst>
              <a:ext uri="{FF2B5EF4-FFF2-40B4-BE49-F238E27FC236}">
                <a16:creationId xmlns:a16="http://schemas.microsoft.com/office/drawing/2014/main" id="{1B01D8BC-7316-0866-A4B4-3D89E180115C}"/>
              </a:ext>
            </a:extLst>
          </p:cNvPr>
          <p:cNvSpPr txBox="1"/>
          <p:nvPr/>
        </p:nvSpPr>
        <p:spPr>
          <a:xfrm>
            <a:off x="5867870" y="3883784"/>
            <a:ext cx="3792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</a:t>
            </a:r>
            <a:r>
              <a:rPr lang="es-CO" sz="16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</a:t>
            </a:r>
            <a:r>
              <a:rPr lang="es-CO" sz="16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algn="ctr"/>
            <a:r>
              <a:rPr lang="es-CO" sz="16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COP </a:t>
            </a:r>
            <a:r>
              <a:rPr lang="es-CO" sz="1600" b="1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</a:t>
            </a:r>
            <a:r>
              <a:rPr lang="es-CO" sz="1600" b="1" dirty="0" err="1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billion</a:t>
            </a:r>
            <a:endParaRPr lang="es-CO" sz="1600" b="1" dirty="0">
              <a:solidFill>
                <a:srgbClr val="FF4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8" name="Grupo 77">
            <a:extLst>
              <a:ext uri="{FF2B5EF4-FFF2-40B4-BE49-F238E27FC236}">
                <a16:creationId xmlns:a16="http://schemas.microsoft.com/office/drawing/2014/main" id="{77340AEB-7B32-CB56-9390-1585250C57D8}"/>
              </a:ext>
            </a:extLst>
          </p:cNvPr>
          <p:cNvGrpSpPr/>
          <p:nvPr/>
        </p:nvGrpSpPr>
        <p:grpSpPr>
          <a:xfrm>
            <a:off x="7603464" y="4587335"/>
            <a:ext cx="1256960" cy="1142984"/>
            <a:chOff x="2433754" y="2193368"/>
            <a:chExt cx="1009869" cy="918298"/>
          </a:xfrm>
        </p:grpSpPr>
        <p:grpSp>
          <p:nvGrpSpPr>
            <p:cNvPr id="79" name="Grupo 78">
              <a:extLst>
                <a:ext uri="{FF2B5EF4-FFF2-40B4-BE49-F238E27FC236}">
                  <a16:creationId xmlns:a16="http://schemas.microsoft.com/office/drawing/2014/main" id="{443A0CC8-D28F-FD12-1518-E085B6DCC5EE}"/>
                </a:ext>
              </a:extLst>
            </p:cNvPr>
            <p:cNvGrpSpPr/>
            <p:nvPr/>
          </p:nvGrpSpPr>
          <p:grpSpPr>
            <a:xfrm>
              <a:off x="2473377" y="2193368"/>
              <a:ext cx="882121" cy="918298"/>
              <a:chOff x="9012381" y="3692790"/>
              <a:chExt cx="822064" cy="855777"/>
            </a:xfrm>
          </p:grpSpPr>
          <p:pic>
            <p:nvPicPr>
              <p:cNvPr id="81" name="Imagen 80">
                <a:extLst>
                  <a:ext uri="{FF2B5EF4-FFF2-40B4-BE49-F238E27FC236}">
                    <a16:creationId xmlns:a16="http://schemas.microsoft.com/office/drawing/2014/main" id="{B4E17EBC-D00F-847E-EBFB-FA5EE4553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12381" y="3692790"/>
                <a:ext cx="822064" cy="855777"/>
              </a:xfrm>
              <a:prstGeom prst="rect">
                <a:avLst/>
              </a:prstGeom>
            </p:spPr>
          </p:pic>
          <p:sp>
            <p:nvSpPr>
              <p:cNvPr id="82" name="Elipse 81">
                <a:extLst>
                  <a:ext uri="{FF2B5EF4-FFF2-40B4-BE49-F238E27FC236}">
                    <a16:creationId xmlns:a16="http://schemas.microsoft.com/office/drawing/2014/main" id="{3F02EC73-EEE1-CCC7-DFEA-CA34C16B5215}"/>
                  </a:ext>
                </a:extLst>
              </p:cNvPr>
              <p:cNvSpPr/>
              <p:nvPr/>
            </p:nvSpPr>
            <p:spPr>
              <a:xfrm>
                <a:off x="9108137" y="3783800"/>
                <a:ext cx="672399" cy="672399"/>
              </a:xfrm>
              <a:prstGeom prst="ellipse">
                <a:avLst/>
              </a:prstGeom>
              <a:solidFill>
                <a:srgbClr val="009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240"/>
              </a:p>
            </p:txBody>
          </p:sp>
        </p:grp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EFE5076F-CD2E-34F8-2C67-A46197C951E9}"/>
                </a:ext>
              </a:extLst>
            </p:cNvPr>
            <p:cNvSpPr txBox="1"/>
            <p:nvPr/>
          </p:nvSpPr>
          <p:spPr>
            <a:xfrm>
              <a:off x="2433754" y="2469457"/>
              <a:ext cx="1009869" cy="39682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defRPr/>
              </a:pPr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2,4</a:t>
              </a:r>
              <a:r>
                <a:rPr lang="es-MX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  <a:endParaRPr lang="es-MX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3" name="Imagen 82">
            <a:extLst>
              <a:ext uri="{FF2B5EF4-FFF2-40B4-BE49-F238E27FC236}">
                <a16:creationId xmlns:a16="http://schemas.microsoft.com/office/drawing/2014/main" id="{C46DE498-8C67-B10E-FAE4-4B20C695F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587" y="4889607"/>
            <a:ext cx="12371612" cy="1972345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72F27524-22E8-C868-2E5B-F0B42D97BEAD}"/>
              </a:ext>
            </a:extLst>
          </p:cNvPr>
          <p:cNvGrpSpPr/>
          <p:nvPr/>
        </p:nvGrpSpPr>
        <p:grpSpPr>
          <a:xfrm>
            <a:off x="67712" y="3229724"/>
            <a:ext cx="625764" cy="630942"/>
            <a:chOff x="8659623" y="3677343"/>
            <a:chExt cx="926932" cy="844826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EBE02118-CC30-55E3-9D8B-78B884156FA8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40" name="Imagen 39">
                <a:extLst>
                  <a:ext uri="{FF2B5EF4-FFF2-40B4-BE49-F238E27FC236}">
                    <a16:creationId xmlns:a16="http://schemas.microsoft.com/office/drawing/2014/main" id="{50D2C8CF-BB73-F5B0-1528-FACAFAF6D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092CD514-69AF-1818-8675-AC61E2E8599B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D939AC60-EDDC-A83E-0E29-B1EBFCC0259F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2" name="Título 1">
            <a:extLst>
              <a:ext uri="{FF2B5EF4-FFF2-40B4-BE49-F238E27FC236}">
                <a16:creationId xmlns:a16="http://schemas.microsoft.com/office/drawing/2014/main" id="{029C7480-FC95-CE24-90DC-80700DC60444}"/>
              </a:ext>
            </a:extLst>
          </p:cNvPr>
          <p:cNvSpPr txBox="1">
            <a:spLocks/>
          </p:cNvSpPr>
          <p:nvPr/>
        </p:nvSpPr>
        <p:spPr>
          <a:xfrm>
            <a:off x="5236873" y="241193"/>
            <a:ext cx="3960332" cy="37704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033085"/>
                </a:solidFill>
                <a:latin typeface="Tahoma"/>
                <a:ea typeface="Tahoma"/>
                <a:cs typeface="Tahoma"/>
              </a:rPr>
              <a:t>ESG</a:t>
            </a:r>
            <a:r>
              <a:rPr lang="en-US" sz="2400" b="1" dirty="0">
                <a:solidFill>
                  <a:srgbClr val="D29101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b="1" dirty="0">
                <a:solidFill>
                  <a:srgbClr val="FF4F00"/>
                </a:solidFill>
                <a:latin typeface="Tahoma"/>
                <a:ea typeface="Tahoma"/>
                <a:cs typeface="Tahoma"/>
              </a:rPr>
              <a:t>ACHIEVEMENTS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D753D631-7990-CDAC-D737-4496988A65AB}"/>
              </a:ext>
            </a:extLst>
          </p:cNvPr>
          <p:cNvGrpSpPr/>
          <p:nvPr/>
        </p:nvGrpSpPr>
        <p:grpSpPr>
          <a:xfrm>
            <a:off x="5994397" y="1158213"/>
            <a:ext cx="45719" cy="4426533"/>
            <a:chOff x="4628952" y="694318"/>
            <a:chExt cx="102774" cy="2771775"/>
          </a:xfrm>
        </p:grpSpPr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CE5A4F51-B6B7-4438-DD7C-0BDCCC0C090A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53CC4BFE-E339-EC34-AA02-E8DEF24F6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3944285" y="1934270"/>
              <a:ext cx="1472107" cy="102774"/>
            </a:xfrm>
            <a:prstGeom prst="rect">
              <a:avLst/>
            </a:prstGeom>
          </p:spPr>
        </p:pic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07955862-8094-D567-A94D-E9F98822FE77}"/>
              </a:ext>
            </a:extLst>
          </p:cNvPr>
          <p:cNvGrpSpPr/>
          <p:nvPr/>
        </p:nvGrpSpPr>
        <p:grpSpPr>
          <a:xfrm>
            <a:off x="9255113" y="1016457"/>
            <a:ext cx="45719" cy="4426533"/>
            <a:chOff x="4628952" y="694318"/>
            <a:chExt cx="102774" cy="2771775"/>
          </a:xfrm>
        </p:grpSpPr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EEFE62F1-A56F-D2E5-774E-BFB0BBDBEA2A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3D4B2DAC-4A27-A6B5-64A6-868261A30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3944285" y="1934270"/>
              <a:ext cx="1472107" cy="102774"/>
            </a:xfrm>
            <a:prstGeom prst="rect">
              <a:avLst/>
            </a:prstGeom>
          </p:spPr>
        </p:pic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2EA230BF-93F2-0694-63E3-B2758DA5EA5D}"/>
              </a:ext>
            </a:extLst>
          </p:cNvPr>
          <p:cNvGrpSpPr/>
          <p:nvPr/>
        </p:nvGrpSpPr>
        <p:grpSpPr>
          <a:xfrm>
            <a:off x="2261652" y="1248117"/>
            <a:ext cx="3918152" cy="2353946"/>
            <a:chOff x="237669" y="1608322"/>
            <a:chExt cx="3918152" cy="2353946"/>
          </a:xfrm>
        </p:grpSpPr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082F5699-2338-A901-68FD-071E6566F4C4}"/>
                </a:ext>
              </a:extLst>
            </p:cNvPr>
            <p:cNvSpPr txBox="1"/>
            <p:nvPr/>
          </p:nvSpPr>
          <p:spPr>
            <a:xfrm>
              <a:off x="250350" y="1667427"/>
              <a:ext cx="1946365" cy="5796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>
                <a:defRPr sz="1300" b="0">
                  <a:solidFill>
                    <a:srgbClr val="FFC000"/>
                  </a:solidFill>
                  <a:latin typeface="Tahoma"/>
                  <a:ea typeface="Tahoma"/>
                  <a:cs typeface="Tahoma"/>
                </a:defRPr>
              </a:lvl1pPr>
            </a:lstStyle>
            <a:p>
              <a:pPr marL="0" lvl="1"/>
              <a:r>
                <a:rPr lang="en-US" sz="160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Carbon</a:t>
              </a:r>
            </a:p>
            <a:p>
              <a:pPr marL="0" lvl="1"/>
              <a:r>
                <a:rPr lang="en-US" sz="160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Neutrality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3BB9D3EA-B934-6EB8-F435-F9B74C030A44}"/>
                </a:ext>
              </a:extLst>
            </p:cNvPr>
            <p:cNvSpPr txBox="1"/>
            <p:nvPr/>
          </p:nvSpPr>
          <p:spPr>
            <a:xfrm>
              <a:off x="2327034" y="1608322"/>
              <a:ext cx="1751929" cy="91531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l">
                <a:defRPr/>
              </a:pPr>
              <a:r>
                <a:rPr lang="en-US" sz="180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11</a:t>
              </a:r>
              <a:r>
                <a:rPr lang="en-US" sz="1800" b="1" i="0" strike="noStrike" cap="none" spc="0" baseline="0" dirty="0">
                  <a:solidFill>
                    <a:srgbClr val="00B0F0"/>
                  </a:solidFill>
                  <a:effectLst/>
                  <a:latin typeface="Tahoma"/>
                  <a:ea typeface="Tahoma"/>
                  <a:cs typeface="Tahoma"/>
                </a:rPr>
                <a:t> </a:t>
              </a:r>
              <a:r>
                <a:rPr lang="en-US" sz="1400" b="1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companies</a:t>
              </a:r>
            </a:p>
            <a:p>
              <a:pPr lvl="0" algn="l">
                <a:defRPr/>
              </a:pPr>
              <a:r>
                <a:rPr lang="en-US" sz="180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5</a:t>
              </a:r>
              <a:r>
                <a:rPr lang="en-US" sz="1800" b="1" i="0" strike="noStrike" cap="none" spc="0" baseline="0" dirty="0">
                  <a:solidFill>
                    <a:srgbClr val="00B0F0"/>
                  </a:solidFill>
                  <a:effectLst/>
                  <a:latin typeface="Tahoma"/>
                  <a:ea typeface="Tahoma"/>
                  <a:cs typeface="Tahoma"/>
                </a:rPr>
                <a:t> </a:t>
              </a:r>
              <a:r>
                <a:rPr lang="en-US" sz="1400" b="1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countries</a:t>
              </a:r>
            </a:p>
            <a:p>
              <a:pPr algn="l">
                <a:defRPr/>
              </a:pPr>
              <a:r>
                <a:rPr lang="en-US" sz="180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3</a:t>
              </a:r>
              <a:r>
                <a:rPr lang="en-US" sz="1800" b="1" i="0" strike="noStrike" cap="none" spc="0" baseline="0" dirty="0">
                  <a:solidFill>
                    <a:srgbClr val="00B0F0"/>
                  </a:solidFill>
                  <a:effectLst/>
                  <a:latin typeface="Tahoma"/>
                  <a:ea typeface="Tahoma"/>
                  <a:cs typeface="Tahoma"/>
                </a:rPr>
                <a:t> </a:t>
              </a:r>
              <a:r>
                <a:rPr lang="en-US" sz="1400" b="1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business units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541EF56A-F261-3E80-9297-7D892DE0B4B2}"/>
                </a:ext>
              </a:extLst>
            </p:cNvPr>
            <p:cNvSpPr txBox="1"/>
            <p:nvPr/>
          </p:nvSpPr>
          <p:spPr>
            <a:xfrm>
              <a:off x="250350" y="3630189"/>
              <a:ext cx="1751930" cy="33207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0" lvl="1">
                <a:lnSpc>
                  <a:spcPct val="107000"/>
                </a:lnSpc>
              </a:pPr>
              <a:r>
                <a:rPr lang="en-US" sz="1600" b="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Offset emissions</a:t>
              </a: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E52DA18B-BA4B-5689-F808-E5DD75A2669D}"/>
                </a:ext>
              </a:extLst>
            </p:cNvPr>
            <p:cNvSpPr txBox="1"/>
            <p:nvPr/>
          </p:nvSpPr>
          <p:spPr>
            <a:xfrm>
              <a:off x="2207417" y="3500965"/>
              <a:ext cx="194840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>
                <a:defRPr/>
              </a:pPr>
              <a:r>
                <a:rPr lang="es-CO" sz="2000" dirty="0">
                  <a:solidFill>
                    <a:srgbClr val="FF4F00"/>
                  </a:solidFill>
                  <a:latin typeface="Tahoma" panose="020B0604030504040204" pitchFamily="34" charset="0"/>
                </a:rPr>
                <a:t>+41.000 </a:t>
              </a:r>
              <a:r>
                <a:rPr lang="es-CO" sz="800" dirty="0">
                  <a:solidFill>
                    <a:srgbClr val="033085"/>
                  </a:solidFill>
                  <a:latin typeface="Tahoma" panose="020B0604030504040204" pitchFamily="34" charset="0"/>
                </a:rPr>
                <a:t>CO</a:t>
              </a:r>
              <a:r>
                <a:rPr lang="es-CO" sz="1100" baseline="-25000" dirty="0">
                  <a:solidFill>
                    <a:srgbClr val="033085"/>
                  </a:solidFill>
                  <a:latin typeface="Tahoma" panose="020B0604030504040204" pitchFamily="34" charset="0"/>
                </a:rPr>
                <a:t>2 </a:t>
              </a:r>
              <a:r>
                <a:rPr lang="es-CO" sz="800" dirty="0">
                  <a:solidFill>
                    <a:srgbClr val="033085"/>
                  </a:solidFill>
                  <a:latin typeface="Tahoma" panose="020B0604030504040204" pitchFamily="34" charset="0"/>
                </a:rPr>
                <a:t>Ton</a:t>
              </a:r>
              <a:endParaRPr lang="es-CO" sz="2400" dirty="0">
                <a:solidFill>
                  <a:srgbClr val="033085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B8B80687-4A98-FCE4-91A0-8F12461D9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063" y="1845315"/>
              <a:ext cx="730487" cy="224466"/>
            </a:xfrm>
            <a:prstGeom prst="rect">
              <a:avLst/>
            </a:prstGeom>
          </p:spPr>
        </p:pic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C404CF98-6A83-9443-792A-06782E007543}"/>
                </a:ext>
              </a:extLst>
            </p:cNvPr>
            <p:cNvSpPr txBox="1"/>
            <p:nvPr/>
          </p:nvSpPr>
          <p:spPr>
            <a:xfrm>
              <a:off x="2155287" y="2763660"/>
              <a:ext cx="191006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>
                <a:defRPr/>
              </a:pPr>
              <a:r>
                <a:rPr lang="es-CO" sz="2000" dirty="0">
                  <a:solidFill>
                    <a:srgbClr val="FF4F00"/>
                  </a:solidFill>
                  <a:latin typeface="Tahoma" panose="020B0604030504040204" pitchFamily="34" charset="0"/>
                </a:rPr>
                <a:t>+6.700 </a:t>
              </a:r>
              <a:r>
                <a:rPr lang="es-CO" sz="700" dirty="0">
                  <a:solidFill>
                    <a:srgbClr val="FF4F00"/>
                  </a:solidFill>
                  <a:latin typeface="Tahoma" panose="020B0604030504040204" pitchFamily="34" charset="0"/>
                </a:rPr>
                <a:t> </a:t>
              </a:r>
              <a:r>
                <a:rPr lang="es-CO" sz="800" dirty="0">
                  <a:solidFill>
                    <a:srgbClr val="033085"/>
                  </a:solidFill>
                  <a:latin typeface="Tahoma" panose="020B0604030504040204" pitchFamily="34" charset="0"/>
                </a:rPr>
                <a:t>CO</a:t>
              </a:r>
              <a:r>
                <a:rPr lang="es-CO" sz="1100" baseline="-25000" dirty="0">
                  <a:solidFill>
                    <a:srgbClr val="033085"/>
                  </a:solidFill>
                  <a:latin typeface="Tahoma" panose="020B0604030504040204" pitchFamily="34" charset="0"/>
                </a:rPr>
                <a:t>2 </a:t>
              </a:r>
              <a:r>
                <a:rPr lang="es-CO" sz="800" dirty="0">
                  <a:solidFill>
                    <a:srgbClr val="033085"/>
                  </a:solidFill>
                  <a:latin typeface="Tahoma" panose="020B0604030504040204" pitchFamily="34" charset="0"/>
                </a:rPr>
                <a:t>Ton</a:t>
              </a:r>
              <a:endParaRPr lang="es-CO" sz="2400" baseline="-25000" dirty="0">
                <a:solidFill>
                  <a:srgbClr val="033085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FB7E624C-E29A-71F8-B24A-2CDC35A57511}"/>
                </a:ext>
              </a:extLst>
            </p:cNvPr>
            <p:cNvSpPr txBox="1"/>
            <p:nvPr/>
          </p:nvSpPr>
          <p:spPr>
            <a:xfrm>
              <a:off x="237669" y="2654612"/>
              <a:ext cx="2282260" cy="8590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marL="0" lvl="1">
                <a:lnSpc>
                  <a:spcPct val="107000"/>
                </a:lnSpc>
              </a:pPr>
              <a:r>
                <a:rPr lang="en-US" sz="160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Emission reduction</a:t>
              </a:r>
            </a:p>
            <a:p>
              <a:pPr marL="0" lvl="1">
                <a:lnSpc>
                  <a:spcPct val="107000"/>
                </a:lnSpc>
              </a:pPr>
              <a:r>
                <a:rPr lang="en-US" sz="1600" dirty="0">
                  <a:solidFill>
                    <a:srgbClr val="033085"/>
                  </a:solidFill>
                  <a:latin typeface="Tahoma"/>
                  <a:ea typeface="Tahoma"/>
                  <a:cs typeface="Tahoma"/>
                </a:rPr>
                <a:t>through eco-efficiency</a:t>
              </a:r>
            </a:p>
            <a:p>
              <a:pPr marL="0" lvl="1">
                <a:lnSpc>
                  <a:spcPct val="107000"/>
                </a:lnSpc>
              </a:pPr>
              <a:r>
                <a:rPr lang="en-US" sz="1600" dirty="0">
                  <a:solidFill>
                    <a:srgbClr val="033085"/>
                  </a:solidFill>
                  <a:latin typeface="Tahoma"/>
                  <a:ea typeface="Tahoma"/>
                  <a:cs typeface="Tahoma"/>
                </a:rPr>
                <a:t>practices</a:t>
              </a:r>
              <a:endParaRPr lang="en-US" sz="160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endParaRPr>
            </a:p>
          </p:txBody>
        </p:sp>
      </p:grpSp>
      <p:sp>
        <p:nvSpPr>
          <p:cNvPr id="58" name="CuadroTexto 57">
            <a:extLst>
              <a:ext uri="{FF2B5EF4-FFF2-40B4-BE49-F238E27FC236}">
                <a16:creationId xmlns:a16="http://schemas.microsoft.com/office/drawing/2014/main" id="{A66693F7-297E-2CE5-4185-DD1D8D5DB463}"/>
              </a:ext>
            </a:extLst>
          </p:cNvPr>
          <p:cNvSpPr txBox="1"/>
          <p:nvPr/>
        </p:nvSpPr>
        <p:spPr>
          <a:xfrm>
            <a:off x="3263985" y="3853737"/>
            <a:ext cx="2796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Enviromental</a:t>
            </a:r>
            <a:r>
              <a:rPr lang="es-CO" sz="16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6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</a:t>
            </a:r>
            <a:r>
              <a:rPr lang="es-CO" sz="16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algn="ctr"/>
            <a:r>
              <a:rPr lang="es-CO" sz="1600" b="1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 188 </a:t>
            </a:r>
            <a:r>
              <a:rPr lang="es-CO" sz="1600" b="1" dirty="0" err="1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billion</a:t>
            </a:r>
            <a:endParaRPr lang="es-CO" sz="1600" b="1" dirty="0">
              <a:solidFill>
                <a:srgbClr val="FF4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67CC6CD7-7FE4-9123-CCA2-9F8068AB62FF}"/>
              </a:ext>
            </a:extLst>
          </p:cNvPr>
          <p:cNvSpPr txBox="1"/>
          <p:nvPr/>
        </p:nvSpPr>
        <p:spPr>
          <a:xfrm>
            <a:off x="3438371" y="4917738"/>
            <a:ext cx="7247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b="1" dirty="0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SROI</a:t>
            </a:r>
            <a:r>
              <a:rPr lang="en-US" sz="1400" baseline="30000" dirty="0">
                <a:solidFill>
                  <a:srgbClr val="0A80C6"/>
                </a:solidFill>
                <a:latin typeface="Arial"/>
                <a:ea typeface="Arial"/>
                <a:cs typeface="Arial"/>
              </a:rPr>
              <a:t>(1)</a:t>
            </a:r>
            <a:endParaRPr lang="es-CO" sz="1800" b="1" dirty="0">
              <a:solidFill>
                <a:srgbClr val="0A80C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C1E664F0-D0CB-37F1-EA36-C1D1487E3BFF}"/>
              </a:ext>
            </a:extLst>
          </p:cNvPr>
          <p:cNvSpPr txBox="1"/>
          <p:nvPr/>
        </p:nvSpPr>
        <p:spPr>
          <a:xfrm>
            <a:off x="3878130" y="6041112"/>
            <a:ext cx="72227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>
                <a:solidFill>
                  <a:srgbClr val="033085"/>
                </a:solidFill>
                <a:latin typeface="Arial"/>
                <a:ea typeface="Arial"/>
                <a:cs typeface="Arial"/>
              </a:rPr>
              <a:t>(1)</a:t>
            </a:r>
            <a:r>
              <a:rPr lang="en-US" sz="1800" baseline="30000" dirty="0">
                <a:solidFill>
                  <a:srgbClr val="033085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0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SROI (Social return on investment): It is a measurement of </a:t>
            </a:r>
            <a:r>
              <a:rPr lang="en-US" sz="100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social program </a:t>
            </a:r>
            <a:r>
              <a:rPr lang="en-US" sz="10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impacts to society. </a:t>
            </a:r>
            <a:endParaRPr lang="es-CO" dirty="0">
              <a:solidFill>
                <a:srgbClr val="033085"/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EA08259B-0A35-5E71-E1A8-0707C4995829}"/>
              </a:ext>
            </a:extLst>
          </p:cNvPr>
          <p:cNvSpPr txBox="1"/>
          <p:nvPr/>
        </p:nvSpPr>
        <p:spPr>
          <a:xfrm>
            <a:off x="3878130" y="6299934"/>
            <a:ext cx="722278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>
                <a:solidFill>
                  <a:srgbClr val="033085"/>
                </a:solidFill>
                <a:latin typeface="Arial"/>
                <a:ea typeface="Arial"/>
                <a:cs typeface="Arial"/>
              </a:rPr>
              <a:t>(2)</a:t>
            </a:r>
            <a:r>
              <a:rPr lang="en-US" sz="10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 CDP: It assesses the risks and opportunities related to the environmental impacts of more than 20,000 companies around the world.</a:t>
            </a:r>
          </a:p>
          <a:p>
            <a:endParaRPr lang="es-CO" dirty="0">
              <a:solidFill>
                <a:srgbClr val="033085"/>
              </a:solidFill>
            </a:endParaRP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9B2EB099-0E83-BA78-E02B-D7A91CD560B9}"/>
              </a:ext>
            </a:extLst>
          </p:cNvPr>
          <p:cNvGrpSpPr/>
          <p:nvPr/>
        </p:nvGrpSpPr>
        <p:grpSpPr>
          <a:xfrm>
            <a:off x="6091633" y="1130516"/>
            <a:ext cx="3320612" cy="2459755"/>
            <a:chOff x="4221597" y="1519534"/>
            <a:chExt cx="3290269" cy="2459755"/>
          </a:xfrm>
        </p:grpSpPr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CDC2B853-2386-D5A0-59DE-0A4ADC61D70D}"/>
                </a:ext>
              </a:extLst>
            </p:cNvPr>
            <p:cNvSpPr txBox="1"/>
            <p:nvPr/>
          </p:nvSpPr>
          <p:spPr>
            <a:xfrm>
              <a:off x="4252070" y="3399590"/>
              <a:ext cx="1478479" cy="5796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l">
                <a:defRPr/>
              </a:pPr>
              <a:r>
                <a:rPr lang="en-US" sz="1600" b="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Social performance</a:t>
              </a:r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CA8F5EB5-88D8-AC2C-D91E-7CEB93858772}"/>
                </a:ext>
              </a:extLst>
            </p:cNvPr>
            <p:cNvSpPr txBox="1"/>
            <p:nvPr/>
          </p:nvSpPr>
          <p:spPr>
            <a:xfrm>
              <a:off x="5879027" y="3346089"/>
              <a:ext cx="1434940" cy="56169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l">
                <a:defRPr/>
              </a:pPr>
              <a:r>
                <a:rPr lang="en-US" sz="2000" b="1" i="0" strike="noStrike" cap="none" spc="0" baseline="0" dirty="0">
                  <a:solidFill>
                    <a:srgbClr val="FD5000"/>
                  </a:solidFill>
                  <a:effectLst/>
                  <a:latin typeface="Tahoma"/>
                  <a:ea typeface="Tahoma"/>
                  <a:cs typeface="Tahoma"/>
                </a:rPr>
                <a:t>5th</a:t>
              </a:r>
              <a:r>
                <a:rPr lang="en-US" sz="1400" b="0" i="0" strike="noStrike" cap="none" spc="0" baseline="0" dirty="0">
                  <a:solidFill>
                    <a:srgbClr val="FFFFFF"/>
                  </a:solidFill>
                  <a:effectLst/>
                  <a:latin typeface="Tahoma"/>
                  <a:ea typeface="Tahoma"/>
                  <a:cs typeface="Tahoma"/>
                </a:rPr>
                <a:t> </a:t>
              </a:r>
              <a:r>
                <a:rPr lang="en-US" sz="1050" b="1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company in the industry DJSI</a:t>
              </a:r>
              <a:endParaRPr lang="en-US" sz="1600" b="1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id="{BE826240-E3DA-2C73-808B-F0C9A2A90937}"/>
                </a:ext>
              </a:extLst>
            </p:cNvPr>
            <p:cNvSpPr txBox="1"/>
            <p:nvPr/>
          </p:nvSpPr>
          <p:spPr>
            <a:xfrm>
              <a:off x="4221597" y="2502802"/>
              <a:ext cx="1715179" cy="5796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l">
                <a:defRPr/>
              </a:pPr>
              <a:r>
                <a:rPr lang="en-US" sz="1600" b="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Beneficiaries of social programs</a:t>
              </a: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78F03523-D91F-DAB1-0A5C-DDF2B4532C72}"/>
                </a:ext>
              </a:extLst>
            </p:cNvPr>
            <p:cNvSpPr txBox="1"/>
            <p:nvPr/>
          </p:nvSpPr>
          <p:spPr>
            <a:xfrm>
              <a:off x="5927587" y="2392364"/>
              <a:ext cx="1584279" cy="6232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l">
                <a:defRPr/>
              </a:pPr>
              <a:r>
                <a:rPr lang="en-US" sz="180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+ </a:t>
              </a:r>
              <a:r>
                <a:rPr lang="en-US" sz="240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287</a:t>
              </a:r>
              <a:r>
                <a:rPr lang="en-US" sz="200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 </a:t>
              </a:r>
              <a:r>
                <a:rPr lang="en-US" sz="105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thousand people</a:t>
              </a:r>
              <a:endParaRPr lang="en-US" sz="800" b="1" i="0" strike="noStrike" cap="none" spc="0" baseline="0" dirty="0">
                <a:solidFill>
                  <a:srgbClr val="FF4F00"/>
                </a:solidFill>
                <a:effectLst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AF99478E-2127-54AD-2E74-D40DC5989FE3}"/>
                </a:ext>
              </a:extLst>
            </p:cNvPr>
            <p:cNvSpPr txBox="1"/>
            <p:nvPr/>
          </p:nvSpPr>
          <p:spPr>
            <a:xfrm>
              <a:off x="4232220" y="1519534"/>
              <a:ext cx="171517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 algn="l">
                <a:defRPr/>
              </a:pPr>
              <a:r>
                <a:rPr lang="en-US" sz="1600" b="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Economic reactivation investment</a:t>
              </a:r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17360301-9836-E1FC-1A63-5B391C0A2A98}"/>
                </a:ext>
              </a:extLst>
            </p:cNvPr>
            <p:cNvSpPr txBox="1"/>
            <p:nvPr/>
          </p:nvSpPr>
          <p:spPr>
            <a:xfrm>
              <a:off x="5868993" y="1661430"/>
              <a:ext cx="1352672" cy="5309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s-CO"/>
              </a:defPPr>
              <a:lvl1pPr lvl="0" algn="ctr">
                <a:defRPr b="1">
                  <a:solidFill>
                    <a:srgbClr val="002C8A"/>
                  </a:solidFill>
                  <a:latin typeface="☞AMSIPRO-XLIGHT" panose="020B0A06020201010104" pitchFamily="34" charset="77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pPr lvl="0">
                <a:defRPr/>
              </a:pPr>
              <a:r>
                <a:rPr lang="en-US" sz="105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COP</a:t>
              </a:r>
              <a:r>
                <a:rPr lang="en-US" sz="180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 3.670 </a:t>
              </a:r>
              <a:r>
                <a:rPr lang="en-US" sz="105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million</a:t>
              </a:r>
              <a:endParaRPr lang="en-US" sz="800" b="1" i="0" strike="noStrike" cap="none" spc="0" baseline="0" dirty="0">
                <a:solidFill>
                  <a:srgbClr val="FF4F00"/>
                </a:solidFill>
                <a:effectLst/>
                <a:latin typeface="Tahoma"/>
                <a:ea typeface="Tahoma"/>
                <a:cs typeface="Tahoma"/>
              </a:endParaRPr>
            </a:p>
          </p:txBody>
        </p:sp>
      </p:grpSp>
      <p:grpSp>
        <p:nvGrpSpPr>
          <p:cNvPr id="90" name="Grupo 89">
            <a:extLst>
              <a:ext uri="{FF2B5EF4-FFF2-40B4-BE49-F238E27FC236}">
                <a16:creationId xmlns:a16="http://schemas.microsoft.com/office/drawing/2014/main" id="{C2684E7A-E467-F74C-F883-27B90CA1C03B}"/>
              </a:ext>
            </a:extLst>
          </p:cNvPr>
          <p:cNvGrpSpPr/>
          <p:nvPr/>
        </p:nvGrpSpPr>
        <p:grpSpPr>
          <a:xfrm>
            <a:off x="9308415" y="1164941"/>
            <a:ext cx="3034610" cy="3936466"/>
            <a:chOff x="8333569" y="1738772"/>
            <a:chExt cx="3999184" cy="3936466"/>
          </a:xfrm>
        </p:grpSpPr>
        <p:pic>
          <p:nvPicPr>
            <p:cNvPr id="96" name="Picture 4" descr="ALAS20 (@ALAS_20) / Twitter">
              <a:extLst>
                <a:ext uri="{FF2B5EF4-FFF2-40B4-BE49-F238E27FC236}">
                  <a16:creationId xmlns:a16="http://schemas.microsoft.com/office/drawing/2014/main" id="{6E23E964-98F4-C6BB-2FB1-0A686AAF2E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0506"/>
            <a:stretch/>
          </p:blipFill>
          <p:spPr bwMode="auto">
            <a:xfrm>
              <a:off x="11303509" y="1811547"/>
              <a:ext cx="711152" cy="310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C5E64B78-6BBA-D498-BD95-06E61BB65D83}"/>
                </a:ext>
              </a:extLst>
            </p:cNvPr>
            <p:cNvSpPr txBox="1"/>
            <p:nvPr/>
          </p:nvSpPr>
          <p:spPr>
            <a:xfrm>
              <a:off x="10535385" y="2528162"/>
              <a:ext cx="179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+2 </a:t>
              </a:r>
              <a:r>
                <a:rPr lang="en-US" sz="1100" b="1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points in DJSI</a:t>
              </a:r>
              <a:endParaRPr lang="en-US" sz="1300" b="1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endParaRP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14203C3B-A8D3-2EBF-3FCC-3238C9DD79CA}"/>
                </a:ext>
              </a:extLst>
            </p:cNvPr>
            <p:cNvSpPr txBox="1"/>
            <p:nvPr/>
          </p:nvSpPr>
          <p:spPr>
            <a:xfrm>
              <a:off x="8333569" y="1738772"/>
              <a:ext cx="3156860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Alas 20 Colombia company</a:t>
              </a:r>
            </a:p>
            <a:p>
              <a:r>
                <a:rPr lang="en-US" sz="1050" b="0" i="0" strike="noStrike" cap="none" spc="0" baseline="0" dirty="0">
                  <a:solidFill>
                    <a:srgbClr val="FF4F00"/>
                  </a:solidFill>
                  <a:effectLst/>
                  <a:latin typeface="Tahoma"/>
                  <a:ea typeface="Tahoma"/>
                  <a:cs typeface="Tahoma"/>
                </a:rPr>
                <a:t>2nd place - sustainable company</a:t>
              </a:r>
            </a:p>
          </p:txBody>
        </p:sp>
        <p:sp>
          <p:nvSpPr>
            <p:cNvPr id="99" name="CuadroTexto 98">
              <a:extLst>
                <a:ext uri="{FF2B5EF4-FFF2-40B4-BE49-F238E27FC236}">
                  <a16:creationId xmlns:a16="http://schemas.microsoft.com/office/drawing/2014/main" id="{9E914935-AC43-1D2E-CD22-1D97B735E629}"/>
                </a:ext>
              </a:extLst>
            </p:cNvPr>
            <p:cNvSpPr txBox="1"/>
            <p:nvPr/>
          </p:nvSpPr>
          <p:spPr>
            <a:xfrm>
              <a:off x="10507466" y="5213573"/>
              <a:ext cx="1542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ISA CTEEP, </a:t>
              </a:r>
              <a:br>
                <a:rPr lang="en-US" sz="1200" b="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</a:br>
              <a:r>
                <a:rPr lang="en-US" sz="1200" b="0" i="0" strike="noStrike" cap="none" spc="0" baseline="0" dirty="0">
                  <a:solidFill>
                    <a:srgbClr val="033085"/>
                  </a:solidFill>
                  <a:effectLst/>
                  <a:latin typeface="Tahoma"/>
                  <a:ea typeface="Tahoma"/>
                  <a:cs typeface="Tahoma"/>
                </a:rPr>
                <a:t>A- rating</a:t>
              </a:r>
              <a:r>
                <a:rPr lang="en-US" sz="1200" baseline="30000" dirty="0">
                  <a:solidFill>
                    <a:srgbClr val="033085"/>
                  </a:solidFill>
                  <a:latin typeface="Arial"/>
                  <a:ea typeface="Arial"/>
                  <a:cs typeface="Arial"/>
                </a:rPr>
                <a:t>(2)</a:t>
              </a:r>
              <a:endParaRPr lang="en-US" sz="12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endParaRPr>
            </a:p>
          </p:txBody>
        </p:sp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78B31701-0C7C-6593-DA1E-FF6F53DDA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8125" y="4866066"/>
              <a:ext cx="1198020" cy="204924"/>
            </a:xfrm>
            <a:prstGeom prst="rect">
              <a:avLst/>
            </a:prstGeom>
          </p:spPr>
        </p:pic>
        <p:pic>
          <p:nvPicPr>
            <p:cNvPr id="101" name="Imagen 100">
              <a:extLst>
                <a:ext uri="{FF2B5EF4-FFF2-40B4-BE49-F238E27FC236}">
                  <a16:creationId xmlns:a16="http://schemas.microsoft.com/office/drawing/2014/main" id="{5D330921-0084-4F2E-154C-C654B5933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10"/>
            <a:stretch>
              <a:fillRect/>
            </a:stretch>
          </p:blipFill>
          <p:spPr>
            <a:xfrm>
              <a:off x="8935764" y="5284876"/>
              <a:ext cx="415222" cy="389612"/>
            </a:xfrm>
            <a:prstGeom prst="rect">
              <a:avLst/>
            </a:prstGeom>
          </p:spPr>
        </p:pic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487FDE78-68AC-0221-3A9C-8E2801CB22D8}"/>
                </a:ext>
              </a:extLst>
            </p:cNvPr>
            <p:cNvSpPr txBox="1"/>
            <p:nvPr/>
          </p:nvSpPr>
          <p:spPr>
            <a:xfrm>
              <a:off x="10413470" y="3483899"/>
              <a:ext cx="1761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100" dirty="0">
                  <a:solidFill>
                    <a:srgbClr val="033085"/>
                  </a:solidFill>
                  <a:latin typeface="Tahoma"/>
                  <a:ea typeface="Tahoma"/>
                  <a:cs typeface="Tahoma"/>
                </a:rPr>
                <a:t>Top</a:t>
              </a:r>
              <a:r>
                <a:rPr lang="es-CO" sz="1300" dirty="0">
                  <a:solidFill>
                    <a:srgbClr val="FFFFFF"/>
                  </a:solidFill>
                  <a:latin typeface="Tahoma"/>
                  <a:ea typeface="Tahoma"/>
                  <a:cs typeface="Tahoma"/>
                </a:rPr>
                <a:t> </a:t>
              </a:r>
              <a:r>
                <a:rPr lang="es-CO" sz="1300" b="1" dirty="0">
                  <a:solidFill>
                    <a:srgbClr val="FD5000"/>
                  </a:solidFill>
                  <a:latin typeface="Tahoma"/>
                  <a:ea typeface="Tahoma"/>
                  <a:cs typeface="Tahoma"/>
                </a:rPr>
                <a:t>10%</a:t>
              </a:r>
              <a:r>
                <a:rPr lang="es-CO" sz="1300" b="1" dirty="0">
                  <a:solidFill>
                    <a:srgbClr val="FFFFFF"/>
                  </a:solidFill>
                  <a:latin typeface="Tahoma"/>
                  <a:ea typeface="Tahoma"/>
                  <a:cs typeface="Tahoma"/>
                </a:rPr>
                <a:t> </a:t>
              </a:r>
              <a:r>
                <a:rPr lang="es-CO" sz="1100" dirty="0">
                  <a:solidFill>
                    <a:srgbClr val="033085"/>
                  </a:solidFill>
                  <a:latin typeface="Tahoma"/>
                  <a:ea typeface="Tahoma"/>
                  <a:cs typeface="Tahoma"/>
                </a:rPr>
                <a:t>S&amp;P Global </a:t>
              </a:r>
              <a:r>
                <a:rPr lang="es-CO" sz="1100" dirty="0" err="1">
                  <a:solidFill>
                    <a:srgbClr val="033085"/>
                  </a:solidFill>
                  <a:latin typeface="Tahoma"/>
                  <a:ea typeface="Tahoma"/>
                  <a:cs typeface="Tahoma"/>
                </a:rPr>
                <a:t>ESG</a:t>
              </a:r>
              <a:r>
                <a:rPr lang="es-CO" sz="1100" dirty="0">
                  <a:solidFill>
                    <a:srgbClr val="033085"/>
                  </a:solidFill>
                  <a:latin typeface="Tahoma"/>
                  <a:ea typeface="Tahoma"/>
                  <a:cs typeface="Tahoma"/>
                </a:rPr>
                <a:t> Score</a:t>
              </a:r>
              <a:endParaRPr lang="es-CO" sz="1300" dirty="0">
                <a:solidFill>
                  <a:srgbClr val="033085"/>
                </a:solidFill>
                <a:latin typeface="Tahoma"/>
                <a:ea typeface="Tahoma"/>
                <a:cs typeface="Tahoma"/>
              </a:endParaRPr>
            </a:p>
          </p:txBody>
        </p:sp>
        <p:pic>
          <p:nvPicPr>
            <p:cNvPr id="105" name="Imagen 104">
              <a:extLst>
                <a:ext uri="{FF2B5EF4-FFF2-40B4-BE49-F238E27FC236}">
                  <a16:creationId xmlns:a16="http://schemas.microsoft.com/office/drawing/2014/main" id="{A47C65C5-449C-8BC2-EA09-17DEBFE0F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89400" y="4060126"/>
              <a:ext cx="456426" cy="444276"/>
            </a:xfrm>
            <a:prstGeom prst="ellipse">
              <a:avLst/>
            </a:prstGeom>
          </p:spPr>
        </p:pic>
        <p:sp>
          <p:nvSpPr>
            <p:cNvPr id="106" name="CuadroTexto 105">
              <a:extLst>
                <a:ext uri="{FF2B5EF4-FFF2-40B4-BE49-F238E27FC236}">
                  <a16:creationId xmlns:a16="http://schemas.microsoft.com/office/drawing/2014/main" id="{5895A6F7-096F-E047-8014-5BF0629DC920}"/>
                </a:ext>
              </a:extLst>
            </p:cNvPr>
            <p:cNvSpPr txBox="1"/>
            <p:nvPr/>
          </p:nvSpPr>
          <p:spPr>
            <a:xfrm>
              <a:off x="8878519" y="4179019"/>
              <a:ext cx="1183032" cy="25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FTSE4Good</a:t>
              </a:r>
            </a:p>
          </p:txBody>
        </p:sp>
        <p:pic>
          <p:nvPicPr>
            <p:cNvPr id="107" name="Imagen 106">
              <a:extLst>
                <a:ext uri="{FF2B5EF4-FFF2-40B4-BE49-F238E27FC236}">
                  <a16:creationId xmlns:a16="http://schemas.microsoft.com/office/drawing/2014/main" id="{1C5371D8-9527-C4B9-478D-E84DA0CCD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4455" y="3527378"/>
              <a:ext cx="1427112" cy="396629"/>
            </a:xfrm>
            <a:prstGeom prst="roundRect">
              <a:avLst/>
            </a:prstGeom>
          </p:spPr>
        </p:pic>
      </p:grp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08B32C35-C443-B51E-0164-F7220D85F9BE}"/>
              </a:ext>
            </a:extLst>
          </p:cNvPr>
          <p:cNvSpPr txBox="1"/>
          <p:nvPr/>
        </p:nvSpPr>
        <p:spPr>
          <a:xfrm>
            <a:off x="9297572" y="1915961"/>
            <a:ext cx="182508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CO"/>
            </a:defPPr>
            <a:lvl1pPr lvl="0" algn="ctr">
              <a:defRPr b="1">
                <a:solidFill>
                  <a:srgbClr val="002C8A"/>
                </a:solidFill>
                <a:latin typeface="☞AMSIPRO-XLIGHT" panose="020B0A06020201010104" pitchFamily="34" charset="77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lang="en-US" sz="9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Member of </a:t>
            </a:r>
          </a:p>
          <a:p>
            <a:pPr lvl="0" algn="l">
              <a:defRPr/>
            </a:pPr>
            <a:r>
              <a:rPr lang="en-US" sz="14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Dow Jones Sustainability Indices</a:t>
            </a:r>
          </a:p>
          <a:p>
            <a:pPr lvl="0" algn="l">
              <a:defRPr/>
            </a:pPr>
            <a:r>
              <a:rPr lang="en-US" sz="900" b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Powered by S&amp;P Global CSA</a:t>
            </a:r>
            <a:endParaRPr lang="en-US" sz="900" b="0" i="0" strike="noStrike" cap="none" spc="0" baseline="0" dirty="0">
              <a:solidFill>
                <a:srgbClr val="033085"/>
              </a:solidFill>
              <a:effectLst/>
              <a:latin typeface="Tahoma"/>
              <a:ea typeface="Tahoma"/>
              <a:cs typeface="Tahoma"/>
            </a:endParaRP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FB4EB838-5373-2AED-7DA8-71FA08CFA110}"/>
              </a:ext>
            </a:extLst>
          </p:cNvPr>
          <p:cNvSpPr txBox="1"/>
          <p:nvPr/>
        </p:nvSpPr>
        <p:spPr>
          <a:xfrm>
            <a:off x="10874941" y="3473796"/>
            <a:ext cx="1893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ISA</a:t>
            </a:r>
            <a:r>
              <a:rPr lang="en-US" sz="12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 affi</a:t>
            </a:r>
            <a:r>
              <a:rPr lang="en-US" sz="120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rmed</a:t>
            </a:r>
          </a:p>
          <a:p>
            <a:r>
              <a:rPr lang="en-US" sz="1200" b="1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ISA CTEEP </a:t>
            </a:r>
            <a:r>
              <a:rPr lang="en-US" sz="12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entry</a:t>
            </a: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6AB40833-93D8-6835-6482-3E89DDD4225F}"/>
              </a:ext>
            </a:extLst>
          </p:cNvPr>
          <p:cNvSpPr txBox="1"/>
          <p:nvPr/>
        </p:nvSpPr>
        <p:spPr>
          <a:xfrm>
            <a:off x="10927681" y="4142135"/>
            <a:ext cx="11799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Sector </a:t>
            </a:r>
            <a:r>
              <a:rPr lang="en-US" sz="1300" b="1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Best </a:t>
            </a:r>
            <a:r>
              <a:rPr lang="en-US" sz="1300" b="0" i="0" strike="noStrike" cap="none" spc="0" baseline="0" dirty="0">
                <a:solidFill>
                  <a:srgbClr val="033085"/>
                </a:solidFill>
                <a:effectLst/>
                <a:latin typeface="Tahoma"/>
                <a:ea typeface="Tahoma"/>
                <a:cs typeface="Tahoma"/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38137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15BA8F6-BF59-23F1-508E-DE0F7CF9B1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904" y="-37776"/>
            <a:ext cx="12299975" cy="68308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65C6F6-E731-1403-3A03-303D07CDDF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55243">
            <a:off x="-1226599" y="-168059"/>
            <a:ext cx="12435116" cy="60461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82042ED-97EC-2A4B-6500-5847E4F35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03" y="5016649"/>
            <a:ext cx="12261074" cy="1855419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76486384-F09B-C667-F3F1-30D8C0D7BAC9}"/>
              </a:ext>
            </a:extLst>
          </p:cNvPr>
          <p:cNvGrpSpPr/>
          <p:nvPr/>
        </p:nvGrpSpPr>
        <p:grpSpPr>
          <a:xfrm>
            <a:off x="8704522" y="4392413"/>
            <a:ext cx="3666739" cy="101600"/>
            <a:chOff x="9483695" y="5953211"/>
            <a:chExt cx="3666739" cy="101600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547606D8-7D78-FC66-D84D-35CEC275B3BF}"/>
                </a:ext>
              </a:extLst>
            </p:cNvPr>
            <p:cNvCxnSpPr>
              <a:cxnSpLocks/>
            </p:cNvCxnSpPr>
            <p:nvPr/>
          </p:nvCxnSpPr>
          <p:spPr>
            <a:xfrm>
              <a:off x="9712295" y="5997265"/>
              <a:ext cx="3438139" cy="0"/>
            </a:xfrm>
            <a:prstGeom prst="line">
              <a:avLst/>
            </a:prstGeom>
            <a:ln w="127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AA462752-2735-8E91-8478-2DB76CE78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83695" y="5953211"/>
              <a:ext cx="1994904" cy="101600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6A1CD63F-1CC4-F6E1-7935-CAC0430E0019}"/>
              </a:ext>
            </a:extLst>
          </p:cNvPr>
          <p:cNvSpPr txBox="1"/>
          <p:nvPr/>
        </p:nvSpPr>
        <p:spPr>
          <a:xfrm>
            <a:off x="3681721" y="7141941"/>
            <a:ext cx="628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>
                <a:highlight>
                  <a:srgbClr val="FFFF00"/>
                </a:highlight>
              </a:rPr>
              <a:t>Reemplazar foto por el KV final enviado por mail el Domingo 19.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AE43116-A5F5-970B-EC2A-12F0BC048B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655" y="3483037"/>
            <a:ext cx="4256177" cy="338903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A79E057-AE44-2895-670D-0103A2896C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904" y="1127141"/>
            <a:ext cx="3505200" cy="57277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096E57-0974-D2E9-6E85-27FBB543EF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093" y="2563722"/>
            <a:ext cx="5788372" cy="21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n 531">
            <a:extLst>
              <a:ext uri="{FF2B5EF4-FFF2-40B4-BE49-F238E27FC236}">
                <a16:creationId xmlns:a16="http://schemas.microsoft.com/office/drawing/2014/main" id="{E610182B-B287-B29D-D50A-4742B941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69287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47BABF4-A50C-EB2F-80FA-2560B1D0C1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" y="9358"/>
            <a:ext cx="12186657" cy="7026063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A8543D44-5C15-58C3-0F81-F008194731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0" y="3389337"/>
            <a:ext cx="12197438" cy="3837110"/>
          </a:xfrm>
          <a:prstGeom prst="rect">
            <a:avLst/>
          </a:prstGeom>
        </p:spPr>
      </p:pic>
      <p:pic>
        <p:nvPicPr>
          <p:cNvPr id="39" name="Imagen 38" hidden="1">
            <a:extLst>
              <a:ext uri="{FF2B5EF4-FFF2-40B4-BE49-F238E27FC236}">
                <a16:creationId xmlns:a16="http://schemas.microsoft.com/office/drawing/2014/main" id="{B689B439-0D07-224F-D747-2E45AF6C1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062" y="5018586"/>
            <a:ext cx="12316391" cy="1855419"/>
          </a:xfrm>
          <a:prstGeom prst="rect">
            <a:avLst/>
          </a:prstGeom>
        </p:spPr>
      </p:pic>
      <p:sp>
        <p:nvSpPr>
          <p:cNvPr id="10" name="Google Shape;507;g1d99ea84524_1_397">
            <a:extLst>
              <a:ext uri="{FF2B5EF4-FFF2-40B4-BE49-F238E27FC236}">
                <a16:creationId xmlns:a16="http://schemas.microsoft.com/office/drawing/2014/main" id="{C1C91F96-45E6-9E54-CB7D-A046B19D23AA}"/>
              </a:ext>
            </a:extLst>
          </p:cNvPr>
          <p:cNvSpPr txBox="1"/>
          <p:nvPr/>
        </p:nvSpPr>
        <p:spPr>
          <a:xfrm>
            <a:off x="292836" y="622641"/>
            <a:ext cx="11175564" cy="4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94" tIns="56882" rIns="113794" bIns="56882" anchor="t" anchorCtr="0">
            <a:spAutoFit/>
          </a:bodyPr>
          <a:lstStyle/>
          <a:p>
            <a:pPr algn="ctr" defTabSz="1138154">
              <a:lnSpc>
                <a:spcPts val="2509"/>
              </a:lnSpc>
              <a:buClr>
                <a:srgbClr val="000000"/>
              </a:buClr>
              <a:defRPr/>
            </a:pPr>
            <a:r>
              <a:rPr lang="es-CO" sz="3200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ISA, </a:t>
            </a:r>
            <a:r>
              <a:rPr lang="es-CO" sz="3200" b="1" kern="0" dirty="0">
                <a:solidFill>
                  <a:srgbClr val="FF4F00"/>
                </a:solidFill>
                <a:latin typeface="Tahoma"/>
                <a:ea typeface="Tahoma"/>
                <a:cs typeface="Tahoma"/>
                <a:sym typeface="Tahoma"/>
              </a:rPr>
              <a:t>55 </a:t>
            </a:r>
            <a:r>
              <a:rPr lang="es-CO" sz="3200" b="1" kern="0" dirty="0" err="1">
                <a:solidFill>
                  <a:srgbClr val="FF4F00"/>
                </a:solidFill>
                <a:latin typeface="Tahoma"/>
                <a:ea typeface="Tahoma"/>
                <a:cs typeface="Tahoma"/>
                <a:sym typeface="Tahoma"/>
              </a:rPr>
              <a:t>years</a:t>
            </a:r>
            <a:r>
              <a:rPr lang="es-CO" sz="3200" b="1" kern="0" dirty="0">
                <a:solidFill>
                  <a:srgbClr val="FF4F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s-CO" sz="3200" b="1" kern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in </a:t>
            </a:r>
            <a:r>
              <a:rPr lang="es-CO" sz="3200" b="1" kern="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Colombia &amp; </a:t>
            </a:r>
            <a:r>
              <a:rPr lang="es-CO" sz="3200" b="1" kern="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Latin</a:t>
            </a:r>
            <a:r>
              <a:rPr lang="es-CO" sz="3200" b="1" kern="0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s-CO" sz="3200" b="1" kern="0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America</a:t>
            </a:r>
            <a:endParaRPr lang="es-CO" sz="3200" b="1" kern="0" dirty="0">
              <a:solidFill>
                <a:schemeClr val="bg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3AEEA09-77F8-1FBF-3041-61DE27975F5A}"/>
              </a:ext>
            </a:extLst>
          </p:cNvPr>
          <p:cNvGrpSpPr/>
          <p:nvPr/>
        </p:nvGrpSpPr>
        <p:grpSpPr>
          <a:xfrm>
            <a:off x="-111943" y="1043345"/>
            <a:ext cx="12408868" cy="5778958"/>
            <a:chOff x="-343383" y="1070119"/>
            <a:chExt cx="12408868" cy="5778958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2882E69A-C70C-A04F-E1BC-D236D204F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43383" y="1070119"/>
              <a:ext cx="10381271" cy="1393018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A91AC408-362D-B7E9-104E-5FFB03888C29}"/>
                </a:ext>
              </a:extLst>
            </p:cNvPr>
            <p:cNvGrpSpPr/>
            <p:nvPr/>
          </p:nvGrpSpPr>
          <p:grpSpPr>
            <a:xfrm>
              <a:off x="6233588" y="1885114"/>
              <a:ext cx="5831897" cy="620802"/>
              <a:chOff x="6462493" y="2372002"/>
              <a:chExt cx="5588744" cy="620802"/>
            </a:xfrm>
          </p:grpSpPr>
          <p:pic>
            <p:nvPicPr>
              <p:cNvPr id="497" name="Imagen 496">
                <a:extLst>
                  <a:ext uri="{FF2B5EF4-FFF2-40B4-BE49-F238E27FC236}">
                    <a16:creationId xmlns:a16="http://schemas.microsoft.com/office/drawing/2014/main" id="{303B62D8-AA67-505E-8FF6-9197182B43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462493" y="2372002"/>
                <a:ext cx="5588744" cy="420759"/>
              </a:xfrm>
              <a:prstGeom prst="rect">
                <a:avLst/>
              </a:prstGeom>
            </p:spPr>
          </p:pic>
          <p:sp>
            <p:nvSpPr>
              <p:cNvPr id="498" name="Rectángulo 497">
                <a:extLst>
                  <a:ext uri="{FF2B5EF4-FFF2-40B4-BE49-F238E27FC236}">
                    <a16:creationId xmlns:a16="http://schemas.microsoft.com/office/drawing/2014/main" id="{6DDA2219-5B86-1BFD-379A-056B2F94C68F}"/>
                  </a:ext>
                </a:extLst>
              </p:cNvPr>
              <p:cNvSpPr/>
              <p:nvPr/>
            </p:nvSpPr>
            <p:spPr>
              <a:xfrm>
                <a:off x="10092837" y="2858334"/>
                <a:ext cx="201706" cy="1344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B94CD0BC-269B-ED93-54E4-4050BC27637F}"/>
                </a:ext>
              </a:extLst>
            </p:cNvPr>
            <p:cNvSpPr txBox="1"/>
            <p:nvPr/>
          </p:nvSpPr>
          <p:spPr>
            <a:xfrm>
              <a:off x="378696" y="4170144"/>
              <a:ext cx="1260764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es-ES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1977</a:t>
              </a:r>
              <a:endParaRPr lang="es-CO" b="1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ISA enters the electricity generation business, with the construction of hydroelectric plant </a:t>
              </a:r>
              <a:r>
                <a:rPr lang="en-US" sz="9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Chivor</a:t>
              </a:r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s-CO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E7B00541-F718-270B-1777-1ACDAEABA72B}"/>
                </a:ext>
              </a:extLst>
            </p:cNvPr>
            <p:cNvSpPr txBox="1"/>
            <p:nvPr/>
          </p:nvSpPr>
          <p:spPr>
            <a:xfrm>
              <a:off x="1783983" y="4070420"/>
              <a:ext cx="146871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es-ES" sz="20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1994</a:t>
              </a:r>
            </a:p>
            <a:p>
              <a:pPr lvl="0" algn="ctr">
                <a:lnSpc>
                  <a:spcPts val="1000"/>
                </a:lnSpc>
                <a:spcBef>
                  <a:spcPts val="0"/>
                </a:spcBef>
              </a:pPr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Law 142- 143 Spin-off of generation assets to establish </a:t>
              </a:r>
              <a:r>
                <a:rPr lang="en-US" sz="9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ISAGEN</a:t>
              </a:r>
              <a:endParaRPr lang="es-CO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8B417309-13C3-DD5C-1200-913FC6A416BE}"/>
                </a:ext>
              </a:extLst>
            </p:cNvPr>
            <p:cNvSpPr txBox="1"/>
            <p:nvPr/>
          </p:nvSpPr>
          <p:spPr>
            <a:xfrm>
              <a:off x="4256497" y="4224120"/>
              <a:ext cx="1022519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es-ES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2000</a:t>
              </a:r>
            </a:p>
            <a:p>
              <a:pPr lvl="0" algn="ctr">
                <a:lnSpc>
                  <a:spcPts val="1000"/>
                </a:lnSpc>
                <a:spcBef>
                  <a:spcPts val="0"/>
                </a:spcBef>
              </a:pPr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Initial public offering:  62.000 new shareholders</a:t>
              </a:r>
              <a:endParaRPr lang="es-CO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7FBCF0C8-8509-5685-3AFD-64D5A6820D8D}"/>
                </a:ext>
              </a:extLst>
            </p:cNvPr>
            <p:cNvSpPr txBox="1"/>
            <p:nvPr/>
          </p:nvSpPr>
          <p:spPr>
            <a:xfrm>
              <a:off x="6192691" y="3991026"/>
              <a:ext cx="9233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es-ES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2003</a:t>
              </a:r>
            </a:p>
            <a:p>
              <a:pPr algn="ctr" fontAlgn="t"/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Entrance into Bolivia with ISA Bolivia</a:t>
              </a:r>
              <a:endParaRPr lang="es-MX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307A16D6-8D78-27D7-A37F-B228097B5B59}"/>
                </a:ext>
              </a:extLst>
            </p:cNvPr>
            <p:cNvSpPr txBox="1"/>
            <p:nvPr/>
          </p:nvSpPr>
          <p:spPr>
            <a:xfrm>
              <a:off x="7613057" y="4141979"/>
              <a:ext cx="12607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es-ES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2009</a:t>
              </a:r>
            </a:p>
            <a:p>
              <a:pPr algn="ctr" fontAlgn="t"/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ISA begun activities to enable binational energy integration for Colombia and Panama</a:t>
              </a:r>
              <a:endParaRPr lang="es-CO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F3408578-BCEF-B9CB-9ABF-04F2AAA823C3}"/>
                </a:ext>
              </a:extLst>
            </p:cNvPr>
            <p:cNvGrpSpPr/>
            <p:nvPr/>
          </p:nvGrpSpPr>
          <p:grpSpPr>
            <a:xfrm>
              <a:off x="2845455" y="4845323"/>
              <a:ext cx="1220380" cy="1656344"/>
              <a:chOff x="2505435" y="4996066"/>
              <a:chExt cx="1220380" cy="1656344"/>
            </a:xfrm>
          </p:grpSpPr>
          <p:sp>
            <p:nvSpPr>
              <p:cNvPr id="495" name="CuadroTexto 494">
                <a:extLst>
                  <a:ext uri="{FF2B5EF4-FFF2-40B4-BE49-F238E27FC236}">
                    <a16:creationId xmlns:a16="http://schemas.microsoft.com/office/drawing/2014/main" id="{D5A523AC-2BDA-C1C7-0A74-F3CAB1124713}"/>
                  </a:ext>
                </a:extLst>
              </p:cNvPr>
              <p:cNvSpPr txBox="1"/>
              <p:nvPr/>
            </p:nvSpPr>
            <p:spPr>
              <a:xfrm>
                <a:off x="2505435" y="5590581"/>
                <a:ext cx="122038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1995</a:t>
                </a:r>
              </a:p>
              <a:p>
                <a:pPr algn="ctr" fontAlgn="t"/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Colombian Government acquires a majority stake in ISA</a:t>
                </a:r>
                <a:endParaRPr lang="es-CO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96" name="Imagen 495">
                <a:extLst>
                  <a:ext uri="{FF2B5EF4-FFF2-40B4-BE49-F238E27FC236}">
                    <a16:creationId xmlns:a16="http://schemas.microsoft.com/office/drawing/2014/main" id="{278AEBC6-0EE0-4586-DE79-FF3EF1A33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90068" y="4996066"/>
                <a:ext cx="621227" cy="623162"/>
              </a:xfrm>
              <a:prstGeom prst="rect">
                <a:avLst/>
              </a:prstGeom>
            </p:spPr>
          </p:pic>
        </p:grp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5F0CC52F-9D4D-55CB-8356-3A1C1478270B}"/>
                </a:ext>
              </a:extLst>
            </p:cNvPr>
            <p:cNvGrpSpPr/>
            <p:nvPr/>
          </p:nvGrpSpPr>
          <p:grpSpPr>
            <a:xfrm>
              <a:off x="-120785" y="2667300"/>
              <a:ext cx="1176333" cy="1176887"/>
              <a:chOff x="-120785" y="2667300"/>
              <a:chExt cx="1176333" cy="1176887"/>
            </a:xfrm>
          </p:grpSpPr>
          <p:sp>
            <p:nvSpPr>
              <p:cNvPr id="493" name="CuadroTexto 492">
                <a:extLst>
                  <a:ext uri="{FF2B5EF4-FFF2-40B4-BE49-F238E27FC236}">
                    <a16:creationId xmlns:a16="http://schemas.microsoft.com/office/drawing/2014/main" id="{1AD81DA2-AE2C-6055-153A-2C6E4D94610F}"/>
                  </a:ext>
                </a:extLst>
              </p:cNvPr>
              <p:cNvSpPr txBox="1"/>
              <p:nvPr/>
            </p:nvSpPr>
            <p:spPr>
              <a:xfrm>
                <a:off x="-120785" y="3151690"/>
                <a:ext cx="1176333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1967</a:t>
                </a:r>
                <a:endParaRPr lang="es-CO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US" sz="105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Establishment of ISA</a:t>
                </a:r>
                <a:endParaRPr lang="es-CO" sz="105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94" name="Imagen 493">
                <a:extLst>
                  <a:ext uri="{FF2B5EF4-FFF2-40B4-BE49-F238E27FC236}">
                    <a16:creationId xmlns:a16="http://schemas.microsoft.com/office/drawing/2014/main" id="{D9332591-A464-F892-0DA9-DA5C0EB8F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411" y="2667300"/>
                <a:ext cx="603827" cy="601952"/>
              </a:xfrm>
              <a:prstGeom prst="rect">
                <a:avLst/>
              </a:prstGeom>
            </p:spPr>
          </p:pic>
        </p:grpSp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6221A6CB-71A4-4ACB-7A51-CE03A3EB8B42}"/>
                </a:ext>
              </a:extLst>
            </p:cNvPr>
            <p:cNvGrpSpPr/>
            <p:nvPr/>
          </p:nvGrpSpPr>
          <p:grpSpPr>
            <a:xfrm>
              <a:off x="1145654" y="2644860"/>
              <a:ext cx="1297509" cy="1481373"/>
              <a:chOff x="1145654" y="2644860"/>
              <a:chExt cx="1297509" cy="1481373"/>
            </a:xfrm>
          </p:grpSpPr>
          <p:sp>
            <p:nvSpPr>
              <p:cNvPr id="491" name="CuadroTexto 490">
                <a:extLst>
                  <a:ext uri="{FF2B5EF4-FFF2-40B4-BE49-F238E27FC236}">
                    <a16:creationId xmlns:a16="http://schemas.microsoft.com/office/drawing/2014/main" id="{79E1E3AC-6066-2033-2CB8-B7C79BD95510}"/>
                  </a:ext>
                </a:extLst>
              </p:cNvPr>
              <p:cNvSpPr txBox="1"/>
              <p:nvPr/>
            </p:nvSpPr>
            <p:spPr>
              <a:xfrm>
                <a:off x="1145654" y="3125959"/>
                <a:ext cx="1297509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sz="1400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1982-1984</a:t>
                </a:r>
                <a:endParaRPr lang="es-CO" sz="1400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US" sz="9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Chivor</a:t>
                </a: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San Carlos I Hydroelectric power plants went into operations</a:t>
                </a:r>
                <a:endParaRPr lang="es-CO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92" name="Imagen 491">
                <a:extLst>
                  <a:ext uri="{FF2B5EF4-FFF2-40B4-BE49-F238E27FC236}">
                    <a16:creationId xmlns:a16="http://schemas.microsoft.com/office/drawing/2014/main" id="{F2A104BE-EDD0-0C27-CE55-237195739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31674" y="2644860"/>
                <a:ext cx="651328" cy="649305"/>
              </a:xfrm>
              <a:prstGeom prst="rect">
                <a:avLst/>
              </a:prstGeom>
            </p:spPr>
          </p:pic>
        </p:grpSp>
        <p:grpSp>
          <p:nvGrpSpPr>
            <p:cNvPr id="54" name="Grupo 53">
              <a:extLst>
                <a:ext uri="{FF2B5EF4-FFF2-40B4-BE49-F238E27FC236}">
                  <a16:creationId xmlns:a16="http://schemas.microsoft.com/office/drawing/2014/main" id="{CB75A274-13B6-9B7E-F3B8-194F4DEE9FB6}"/>
                </a:ext>
              </a:extLst>
            </p:cNvPr>
            <p:cNvGrpSpPr/>
            <p:nvPr/>
          </p:nvGrpSpPr>
          <p:grpSpPr>
            <a:xfrm>
              <a:off x="3462172" y="2742313"/>
              <a:ext cx="1111149" cy="1820555"/>
              <a:chOff x="3518001" y="2648197"/>
              <a:chExt cx="1111149" cy="1820555"/>
            </a:xfrm>
          </p:grpSpPr>
          <p:sp>
            <p:nvSpPr>
              <p:cNvPr id="489" name="CuadroTexto 488">
                <a:extLst>
                  <a:ext uri="{FF2B5EF4-FFF2-40B4-BE49-F238E27FC236}">
                    <a16:creationId xmlns:a16="http://schemas.microsoft.com/office/drawing/2014/main" id="{C5D6F820-0822-B7E3-C0BE-D8612D85FDE7}"/>
                  </a:ext>
                </a:extLst>
              </p:cNvPr>
              <p:cNvSpPr txBox="1"/>
              <p:nvPr/>
            </p:nvSpPr>
            <p:spPr>
              <a:xfrm>
                <a:off x="3518001" y="3129924"/>
                <a:ext cx="1111149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1998</a:t>
                </a:r>
              </a:p>
              <a:p>
                <a:pPr algn="ctr" fontAlgn="t"/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Inception of TRANSELCA, ISA’s first electricity transmission subsidiary in Colombia</a:t>
                </a:r>
                <a:endParaRPr lang="es-CO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90" name="Imagen 489">
                <a:extLst>
                  <a:ext uri="{FF2B5EF4-FFF2-40B4-BE49-F238E27FC236}">
                    <a16:creationId xmlns:a16="http://schemas.microsoft.com/office/drawing/2014/main" id="{A19E4A5F-93C6-675D-798F-E52AF5402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98203" y="2648197"/>
                <a:ext cx="647979" cy="645967"/>
              </a:xfrm>
              <a:prstGeom prst="rect">
                <a:avLst/>
              </a:prstGeom>
            </p:spPr>
          </p:pic>
        </p:grpSp>
        <p:sp>
          <p:nvSpPr>
            <p:cNvPr id="487" name="CuadroTexto 486">
              <a:extLst>
                <a:ext uri="{FF2B5EF4-FFF2-40B4-BE49-F238E27FC236}">
                  <a16:creationId xmlns:a16="http://schemas.microsoft.com/office/drawing/2014/main" id="{2962AC01-AFC4-2EEC-D959-692AFB592DCA}"/>
                </a:ext>
              </a:extLst>
            </p:cNvPr>
            <p:cNvSpPr txBox="1"/>
            <p:nvPr/>
          </p:nvSpPr>
          <p:spPr>
            <a:xfrm>
              <a:off x="5444620" y="2780300"/>
              <a:ext cx="1043050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es-ES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2002</a:t>
              </a:r>
            </a:p>
            <a:p>
              <a:pPr algn="ctr">
                <a:lnSpc>
                  <a:spcPts val="1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Second equity issuance: 47.000 new shareholders</a:t>
              </a:r>
              <a:endParaRPr lang="es-CO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4D1F18E1-2E41-4502-6CD3-8CA1019C4755}"/>
                </a:ext>
              </a:extLst>
            </p:cNvPr>
            <p:cNvGrpSpPr/>
            <p:nvPr/>
          </p:nvGrpSpPr>
          <p:grpSpPr>
            <a:xfrm>
              <a:off x="7033157" y="2678199"/>
              <a:ext cx="947057" cy="1716763"/>
              <a:chOff x="7033157" y="2678199"/>
              <a:chExt cx="947057" cy="1716763"/>
            </a:xfrm>
          </p:grpSpPr>
          <p:sp>
            <p:nvSpPr>
              <p:cNvPr id="485" name="CuadroTexto 484">
                <a:extLst>
                  <a:ext uri="{FF2B5EF4-FFF2-40B4-BE49-F238E27FC236}">
                    <a16:creationId xmlns:a16="http://schemas.microsoft.com/office/drawing/2014/main" id="{14D8EDA8-B474-EFC5-C220-5E2B00E77284}"/>
                  </a:ext>
                </a:extLst>
              </p:cNvPr>
              <p:cNvSpPr txBox="1"/>
              <p:nvPr/>
            </p:nvSpPr>
            <p:spPr>
              <a:xfrm>
                <a:off x="7033157" y="3127948"/>
                <a:ext cx="947057" cy="1267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2006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Acquisition of CTEEP, marks ISA's entry to the Brazilian energy business</a:t>
                </a:r>
                <a:endParaRPr lang="es-CO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86" name="Imagen 485">
                <a:extLst>
                  <a:ext uri="{FF2B5EF4-FFF2-40B4-BE49-F238E27FC236}">
                    <a16:creationId xmlns:a16="http://schemas.microsoft.com/office/drawing/2014/main" id="{C75DC12B-F0FD-45CB-6353-E970040D1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24105" y="2678199"/>
                <a:ext cx="572261" cy="570484"/>
              </a:xfrm>
              <a:prstGeom prst="rect">
                <a:avLst/>
              </a:prstGeom>
            </p:spPr>
          </p:pic>
        </p:grpSp>
        <p:sp>
          <p:nvSpPr>
            <p:cNvPr id="451" name="CuadroTexto 450">
              <a:extLst>
                <a:ext uri="{FF2B5EF4-FFF2-40B4-BE49-F238E27FC236}">
                  <a16:creationId xmlns:a16="http://schemas.microsoft.com/office/drawing/2014/main" id="{8C0550BC-414F-BC85-E235-0A2A8E4C0A65}"/>
                </a:ext>
              </a:extLst>
            </p:cNvPr>
            <p:cNvSpPr txBox="1"/>
            <p:nvPr/>
          </p:nvSpPr>
          <p:spPr>
            <a:xfrm>
              <a:off x="9255193" y="4011482"/>
              <a:ext cx="1260761" cy="1267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es-ES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2013</a:t>
              </a:r>
            </a:p>
            <a:p>
              <a:pPr algn="ctr">
                <a:lnSpc>
                  <a:spcPts val="1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Establishment of </a:t>
              </a:r>
              <a:r>
                <a:rPr lang="en-US" sz="9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Intercolombia</a:t>
              </a:r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for spin-off </a:t>
              </a:r>
            </a:p>
            <a:p>
              <a:pPr algn="ctr">
                <a:lnSpc>
                  <a:spcPts val="10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electricity transmission activities in Colombia</a:t>
              </a:r>
            </a:p>
          </p:txBody>
        </p:sp>
        <p:grpSp>
          <p:nvGrpSpPr>
            <p:cNvPr id="456" name="Grupo 455">
              <a:extLst>
                <a:ext uri="{FF2B5EF4-FFF2-40B4-BE49-F238E27FC236}">
                  <a16:creationId xmlns:a16="http://schemas.microsoft.com/office/drawing/2014/main" id="{10FBBB65-9855-50C3-2B6D-1963A827077A}"/>
                </a:ext>
              </a:extLst>
            </p:cNvPr>
            <p:cNvGrpSpPr/>
            <p:nvPr/>
          </p:nvGrpSpPr>
          <p:grpSpPr>
            <a:xfrm>
              <a:off x="4677620" y="5050002"/>
              <a:ext cx="1310245" cy="1718459"/>
              <a:chOff x="4677620" y="5050002"/>
              <a:chExt cx="1310245" cy="1718459"/>
            </a:xfrm>
          </p:grpSpPr>
          <p:sp>
            <p:nvSpPr>
              <p:cNvPr id="479" name="CuadroTexto 478">
                <a:extLst>
                  <a:ext uri="{FF2B5EF4-FFF2-40B4-BE49-F238E27FC236}">
                    <a16:creationId xmlns:a16="http://schemas.microsoft.com/office/drawing/2014/main" id="{6DDBC7BD-F14B-517B-E248-399D79C4FAAC}"/>
                  </a:ext>
                </a:extLst>
              </p:cNvPr>
              <p:cNvSpPr txBox="1"/>
              <p:nvPr/>
            </p:nvSpPr>
            <p:spPr>
              <a:xfrm>
                <a:off x="4677620" y="5627123"/>
                <a:ext cx="1310245" cy="114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2001</a:t>
                </a:r>
              </a:p>
              <a:p>
                <a:pPr algn="ctr" fontAlgn="t">
                  <a:lnSpc>
                    <a:spcPts val="1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Entrance into Peru with ISA Peru, followed by  REP and </a:t>
                </a:r>
                <a:r>
                  <a:rPr lang="en-US" sz="9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CTM</a:t>
                </a: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establishment of </a:t>
                </a:r>
                <a:r>
                  <a:rPr lang="en-US" sz="9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Internexa</a:t>
                </a:r>
                <a:endPara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80" name="Imagen 479">
                <a:extLst>
                  <a:ext uri="{FF2B5EF4-FFF2-40B4-BE49-F238E27FC236}">
                    <a16:creationId xmlns:a16="http://schemas.microsoft.com/office/drawing/2014/main" id="{4430E95C-DB8C-7271-74C0-534349BA7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4362" y="5050002"/>
                <a:ext cx="604816" cy="604816"/>
              </a:xfrm>
              <a:prstGeom prst="rect">
                <a:avLst/>
              </a:prstGeom>
            </p:spPr>
          </p:pic>
        </p:grpSp>
        <p:grpSp>
          <p:nvGrpSpPr>
            <p:cNvPr id="457" name="Grupo 456">
              <a:extLst>
                <a:ext uri="{FF2B5EF4-FFF2-40B4-BE49-F238E27FC236}">
                  <a16:creationId xmlns:a16="http://schemas.microsoft.com/office/drawing/2014/main" id="{D464C7FD-5A75-0200-35C7-F74B059C0F75}"/>
                </a:ext>
              </a:extLst>
            </p:cNvPr>
            <p:cNvGrpSpPr/>
            <p:nvPr/>
          </p:nvGrpSpPr>
          <p:grpSpPr>
            <a:xfrm>
              <a:off x="6354607" y="5156904"/>
              <a:ext cx="1310245" cy="1040157"/>
              <a:chOff x="6354607" y="5156904"/>
              <a:chExt cx="1310245" cy="1040157"/>
            </a:xfrm>
          </p:grpSpPr>
          <p:sp>
            <p:nvSpPr>
              <p:cNvPr id="476" name="CuadroTexto 475">
                <a:extLst>
                  <a:ext uri="{FF2B5EF4-FFF2-40B4-BE49-F238E27FC236}">
                    <a16:creationId xmlns:a16="http://schemas.microsoft.com/office/drawing/2014/main" id="{9D8B4985-2732-0608-69F3-7B87C859FF22}"/>
                  </a:ext>
                </a:extLst>
              </p:cNvPr>
              <p:cNvSpPr txBox="1"/>
              <p:nvPr/>
            </p:nvSpPr>
            <p:spPr>
              <a:xfrm>
                <a:off x="6354607" y="5568684"/>
                <a:ext cx="1310245" cy="628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2005</a:t>
                </a:r>
              </a:p>
              <a:p>
                <a:pPr algn="ctr" fontAlgn="t">
                  <a:lnSpc>
                    <a:spcPts val="1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Establishment of XM</a:t>
                </a:r>
              </a:p>
            </p:txBody>
          </p:sp>
          <p:pic>
            <p:nvPicPr>
              <p:cNvPr id="478" name="Picture 2" descr="Home | Portal XM">
                <a:extLst>
                  <a:ext uri="{FF2B5EF4-FFF2-40B4-BE49-F238E27FC236}">
                    <a16:creationId xmlns:a16="http://schemas.microsoft.com/office/drawing/2014/main" id="{2A117F9B-9EC4-2DB4-7367-931CA969C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5076" y="5156904"/>
                <a:ext cx="644236" cy="3221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upo 457">
              <a:extLst>
                <a:ext uri="{FF2B5EF4-FFF2-40B4-BE49-F238E27FC236}">
                  <a16:creationId xmlns:a16="http://schemas.microsoft.com/office/drawing/2014/main" id="{E845D09E-2E3F-F3B0-7F16-E042C89F194F}"/>
                </a:ext>
              </a:extLst>
            </p:cNvPr>
            <p:cNvGrpSpPr/>
            <p:nvPr/>
          </p:nvGrpSpPr>
          <p:grpSpPr>
            <a:xfrm>
              <a:off x="8872202" y="2694537"/>
              <a:ext cx="1080654" cy="1115493"/>
              <a:chOff x="8872202" y="2694537"/>
              <a:chExt cx="1080654" cy="1115493"/>
            </a:xfrm>
          </p:grpSpPr>
          <p:sp>
            <p:nvSpPr>
              <p:cNvPr id="474" name="CuadroTexto 473">
                <a:extLst>
                  <a:ext uri="{FF2B5EF4-FFF2-40B4-BE49-F238E27FC236}">
                    <a16:creationId xmlns:a16="http://schemas.microsoft.com/office/drawing/2014/main" id="{54BBEFC9-1A47-ED74-5690-20E4F4F7E423}"/>
                  </a:ext>
                </a:extLst>
              </p:cNvPr>
              <p:cNvSpPr txBox="1"/>
              <p:nvPr/>
            </p:nvSpPr>
            <p:spPr>
              <a:xfrm>
                <a:off x="8872202" y="3184218"/>
                <a:ext cx="1080654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2012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Creation of INTERCHILE</a:t>
                </a:r>
                <a:endParaRPr lang="es-CO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75" name="Imagen 474">
                <a:extLst>
                  <a:ext uri="{FF2B5EF4-FFF2-40B4-BE49-F238E27FC236}">
                    <a16:creationId xmlns:a16="http://schemas.microsoft.com/office/drawing/2014/main" id="{D13842EB-3B44-4B68-0C7E-926E510F6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1061" y="2694537"/>
                <a:ext cx="576505" cy="574715"/>
              </a:xfrm>
              <a:prstGeom prst="rect">
                <a:avLst/>
              </a:prstGeom>
            </p:spPr>
          </p:pic>
        </p:grpSp>
        <p:grpSp>
          <p:nvGrpSpPr>
            <p:cNvPr id="459" name="Grupo 458">
              <a:extLst>
                <a:ext uri="{FF2B5EF4-FFF2-40B4-BE49-F238E27FC236}">
                  <a16:creationId xmlns:a16="http://schemas.microsoft.com/office/drawing/2014/main" id="{37B9AF23-753F-1DE0-E798-6D7E8057BF4F}"/>
                </a:ext>
              </a:extLst>
            </p:cNvPr>
            <p:cNvGrpSpPr/>
            <p:nvPr/>
          </p:nvGrpSpPr>
          <p:grpSpPr>
            <a:xfrm>
              <a:off x="8195123" y="5176248"/>
              <a:ext cx="1310245" cy="1672829"/>
              <a:chOff x="8195123" y="5176248"/>
              <a:chExt cx="1310245" cy="1672829"/>
            </a:xfrm>
          </p:grpSpPr>
          <p:sp>
            <p:nvSpPr>
              <p:cNvPr id="471" name="CuadroTexto 470">
                <a:extLst>
                  <a:ext uri="{FF2B5EF4-FFF2-40B4-BE49-F238E27FC236}">
                    <a16:creationId xmlns:a16="http://schemas.microsoft.com/office/drawing/2014/main" id="{D543AEF8-0A3B-8ECF-31F9-DD7D7E94750C}"/>
                  </a:ext>
                </a:extLst>
              </p:cNvPr>
              <p:cNvSpPr txBox="1"/>
              <p:nvPr/>
            </p:nvSpPr>
            <p:spPr>
              <a:xfrm>
                <a:off x="8195123" y="5707739"/>
                <a:ext cx="1310245" cy="114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2010</a:t>
                </a:r>
              </a:p>
              <a:p>
                <a:pPr algn="ctr" fontAlgn="t">
                  <a:lnSpc>
                    <a:spcPts val="1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ISA enters the toll road concessions business in Chile with the acquisition of </a:t>
                </a:r>
                <a:r>
                  <a:rPr lang="en-US" sz="9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INTERVIAL</a:t>
                </a: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Chile</a:t>
                </a:r>
              </a:p>
            </p:txBody>
          </p:sp>
          <p:pic>
            <p:nvPicPr>
              <p:cNvPr id="472" name="Imagen 471">
                <a:extLst>
                  <a:ext uri="{FF2B5EF4-FFF2-40B4-BE49-F238E27FC236}">
                    <a16:creationId xmlns:a16="http://schemas.microsoft.com/office/drawing/2014/main" id="{A543E49E-9E5F-DC25-6C14-AE62DF407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85565" y="5176248"/>
                <a:ext cx="576505" cy="574715"/>
              </a:xfrm>
              <a:prstGeom prst="rect">
                <a:avLst/>
              </a:prstGeom>
            </p:spPr>
          </p:pic>
        </p:grpSp>
        <p:grpSp>
          <p:nvGrpSpPr>
            <p:cNvPr id="460" name="Grupo 459">
              <a:extLst>
                <a:ext uri="{FF2B5EF4-FFF2-40B4-BE49-F238E27FC236}">
                  <a16:creationId xmlns:a16="http://schemas.microsoft.com/office/drawing/2014/main" id="{DE4BE1EA-8061-D34A-AB09-C7754F86E424}"/>
                </a:ext>
              </a:extLst>
            </p:cNvPr>
            <p:cNvGrpSpPr/>
            <p:nvPr/>
          </p:nvGrpSpPr>
          <p:grpSpPr>
            <a:xfrm>
              <a:off x="10051474" y="5171983"/>
              <a:ext cx="873822" cy="1434575"/>
              <a:chOff x="10051474" y="5171983"/>
              <a:chExt cx="873822" cy="1434575"/>
            </a:xfrm>
          </p:grpSpPr>
          <p:sp>
            <p:nvSpPr>
              <p:cNvPr id="469" name="CuadroTexto 468">
                <a:extLst>
                  <a:ext uri="{FF2B5EF4-FFF2-40B4-BE49-F238E27FC236}">
                    <a16:creationId xmlns:a16="http://schemas.microsoft.com/office/drawing/2014/main" id="{9C6636E1-09CC-0418-FDCA-D6A4E3EE5330}"/>
                  </a:ext>
                </a:extLst>
              </p:cNvPr>
              <p:cNvSpPr txBox="1"/>
              <p:nvPr/>
            </p:nvSpPr>
            <p:spPr>
              <a:xfrm>
                <a:off x="10051474" y="5721700"/>
                <a:ext cx="873822" cy="884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t"/>
                <a:r>
                  <a:rPr lang="es-ES" b="1" dirty="0">
                    <a:solidFill>
                      <a:srgbClr val="FF4F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2017</a:t>
                </a:r>
              </a:p>
              <a:p>
                <a:pPr algn="ctr" fontAlgn="t">
                  <a:lnSpc>
                    <a:spcPts val="1000"/>
                  </a:lnSpc>
                </a:pP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Acquisition of 14.8% in </a:t>
                </a:r>
                <a:r>
                  <a:rPr lang="en-US" sz="9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TAESA</a:t>
                </a:r>
                <a:r>
                  <a:rPr lang="en-US" sz="9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in Brazil</a:t>
                </a:r>
              </a:p>
            </p:txBody>
          </p:sp>
          <p:pic>
            <p:nvPicPr>
              <p:cNvPr id="470" name="Imagen 469">
                <a:extLst>
                  <a:ext uri="{FF2B5EF4-FFF2-40B4-BE49-F238E27FC236}">
                    <a16:creationId xmlns:a16="http://schemas.microsoft.com/office/drawing/2014/main" id="{49048E83-3D7A-576E-B72E-0C0092029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5962" y="5171983"/>
                <a:ext cx="603827" cy="601952"/>
              </a:xfrm>
              <a:prstGeom prst="rect">
                <a:avLst/>
              </a:prstGeom>
            </p:spPr>
          </p:pic>
        </p:grpSp>
        <p:sp>
          <p:nvSpPr>
            <p:cNvPr id="462" name="CuadroTexto 461">
              <a:extLst>
                <a:ext uri="{FF2B5EF4-FFF2-40B4-BE49-F238E27FC236}">
                  <a16:creationId xmlns:a16="http://schemas.microsoft.com/office/drawing/2014/main" id="{F7E3549D-E118-5426-A1C8-00893DE1C1EB}"/>
                </a:ext>
              </a:extLst>
            </p:cNvPr>
            <p:cNvSpPr txBox="1"/>
            <p:nvPr/>
          </p:nvSpPr>
          <p:spPr>
            <a:xfrm>
              <a:off x="10468353" y="4185954"/>
              <a:ext cx="1186616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es-ES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2020</a:t>
              </a:r>
            </a:p>
            <a:p>
              <a:pPr algn="ctr" fontAlgn="t"/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ISA </a:t>
              </a:r>
              <a:r>
                <a:rPr lang="en-US" sz="9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INTERVIAL</a:t>
              </a:r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Chile acquires Ruta Costera, entering the toll road concessions business in Colombia</a:t>
              </a:r>
              <a:endParaRPr lang="es-CO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4" name="CuadroTexto 463">
              <a:extLst>
                <a:ext uri="{FF2B5EF4-FFF2-40B4-BE49-F238E27FC236}">
                  <a16:creationId xmlns:a16="http://schemas.microsoft.com/office/drawing/2014/main" id="{67501097-F1CE-43F1-1CB5-3B4341DFBCCE}"/>
                </a:ext>
              </a:extLst>
            </p:cNvPr>
            <p:cNvSpPr txBox="1"/>
            <p:nvPr/>
          </p:nvSpPr>
          <p:spPr>
            <a:xfrm>
              <a:off x="10925296" y="2821594"/>
              <a:ext cx="1115801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t"/>
              <a:r>
                <a:rPr lang="es-ES" b="1" dirty="0">
                  <a:solidFill>
                    <a:srgbClr val="FF4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2021</a:t>
              </a:r>
              <a:endParaRPr lang="es-CO" b="1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ts val="1000"/>
                </a:lnSpc>
              </a:pPr>
              <a:r>
                <a:rPr lang="en-US" sz="9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Ecopetrol</a:t>
              </a:r>
              <a:r>
                <a:rPr lang="en-US" sz="9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acquires ISA and aims to become one of the most important energy  conglomerates in the world </a:t>
              </a:r>
              <a:endParaRPr lang="es-CO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7" name="Grupo 506">
            <a:extLst>
              <a:ext uri="{FF2B5EF4-FFF2-40B4-BE49-F238E27FC236}">
                <a16:creationId xmlns:a16="http://schemas.microsoft.com/office/drawing/2014/main" id="{C6D453D5-81FD-542D-4C2C-C4D0522B5355}"/>
              </a:ext>
            </a:extLst>
          </p:cNvPr>
          <p:cNvGrpSpPr/>
          <p:nvPr/>
        </p:nvGrpSpPr>
        <p:grpSpPr>
          <a:xfrm>
            <a:off x="1184517" y="2734067"/>
            <a:ext cx="181932" cy="1318990"/>
            <a:chOff x="4643914" y="694318"/>
            <a:chExt cx="71303" cy="2771775"/>
          </a:xfrm>
        </p:grpSpPr>
        <p:cxnSp>
          <p:nvCxnSpPr>
            <p:cNvPr id="508" name="Conector recto 507">
              <a:extLst>
                <a:ext uri="{FF2B5EF4-FFF2-40B4-BE49-F238E27FC236}">
                  <a16:creationId xmlns:a16="http://schemas.microsoft.com/office/drawing/2014/main" id="{E597F4D3-E023-E1D3-668D-15C4A9FD10FD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9" name="Imagen 508">
              <a:extLst>
                <a:ext uri="{FF2B5EF4-FFF2-40B4-BE49-F238E27FC236}">
                  <a16:creationId xmlns:a16="http://schemas.microsoft.com/office/drawing/2014/main" id="{B562043E-6FD8-358E-55C2-282398E9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20795" y="2016124"/>
              <a:ext cx="1717541" cy="71303"/>
            </a:xfrm>
            <a:prstGeom prst="rect">
              <a:avLst/>
            </a:prstGeom>
          </p:spPr>
        </p:pic>
      </p:grpSp>
      <p:grpSp>
        <p:nvGrpSpPr>
          <p:cNvPr id="510" name="Grupo 509">
            <a:extLst>
              <a:ext uri="{FF2B5EF4-FFF2-40B4-BE49-F238E27FC236}">
                <a16:creationId xmlns:a16="http://schemas.microsoft.com/office/drawing/2014/main" id="{B4F02CFD-D75C-0FF7-5DD4-66475825362D}"/>
              </a:ext>
            </a:extLst>
          </p:cNvPr>
          <p:cNvGrpSpPr/>
          <p:nvPr/>
        </p:nvGrpSpPr>
        <p:grpSpPr>
          <a:xfrm>
            <a:off x="2679622" y="2738842"/>
            <a:ext cx="181932" cy="1318990"/>
            <a:chOff x="4643914" y="694318"/>
            <a:chExt cx="71303" cy="2771775"/>
          </a:xfrm>
        </p:grpSpPr>
        <p:cxnSp>
          <p:nvCxnSpPr>
            <p:cNvPr id="511" name="Conector recto 510">
              <a:extLst>
                <a:ext uri="{FF2B5EF4-FFF2-40B4-BE49-F238E27FC236}">
                  <a16:creationId xmlns:a16="http://schemas.microsoft.com/office/drawing/2014/main" id="{11261BDE-2005-70C1-7C45-AE3CE348F546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" name="Imagen 511">
              <a:extLst>
                <a:ext uri="{FF2B5EF4-FFF2-40B4-BE49-F238E27FC236}">
                  <a16:creationId xmlns:a16="http://schemas.microsoft.com/office/drawing/2014/main" id="{36094A95-8808-A450-0AB9-9BF423D1B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20795" y="2016124"/>
              <a:ext cx="1717541" cy="71303"/>
            </a:xfrm>
            <a:prstGeom prst="rect">
              <a:avLst/>
            </a:prstGeom>
          </p:spPr>
        </p:pic>
      </p:grpSp>
      <p:grpSp>
        <p:nvGrpSpPr>
          <p:cNvPr id="513" name="Grupo 512">
            <a:extLst>
              <a:ext uri="{FF2B5EF4-FFF2-40B4-BE49-F238E27FC236}">
                <a16:creationId xmlns:a16="http://schemas.microsoft.com/office/drawing/2014/main" id="{1767B9C4-2004-84D2-F562-F4FF39A4652F}"/>
              </a:ext>
            </a:extLst>
          </p:cNvPr>
          <p:cNvGrpSpPr/>
          <p:nvPr/>
        </p:nvGrpSpPr>
        <p:grpSpPr>
          <a:xfrm>
            <a:off x="3580726" y="2734066"/>
            <a:ext cx="206127" cy="2113395"/>
            <a:chOff x="4643914" y="694318"/>
            <a:chExt cx="71303" cy="2771775"/>
          </a:xfrm>
        </p:grpSpPr>
        <p:cxnSp>
          <p:nvCxnSpPr>
            <p:cNvPr id="514" name="Conector recto 513">
              <a:extLst>
                <a:ext uri="{FF2B5EF4-FFF2-40B4-BE49-F238E27FC236}">
                  <a16:creationId xmlns:a16="http://schemas.microsoft.com/office/drawing/2014/main" id="{357226EA-DA33-CCA1-BD70-FF0FB5141173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5" name="Imagen 514">
              <a:extLst>
                <a:ext uri="{FF2B5EF4-FFF2-40B4-BE49-F238E27FC236}">
                  <a16:creationId xmlns:a16="http://schemas.microsoft.com/office/drawing/2014/main" id="{7A520733-3615-FBD7-7EF3-0B39CEAC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20795" y="2016124"/>
              <a:ext cx="1717541" cy="71303"/>
            </a:xfrm>
            <a:prstGeom prst="rect">
              <a:avLst/>
            </a:prstGeom>
          </p:spPr>
        </p:pic>
      </p:grpSp>
      <p:grpSp>
        <p:nvGrpSpPr>
          <p:cNvPr id="516" name="Grupo 515">
            <a:extLst>
              <a:ext uri="{FF2B5EF4-FFF2-40B4-BE49-F238E27FC236}">
                <a16:creationId xmlns:a16="http://schemas.microsoft.com/office/drawing/2014/main" id="{9CCC36C6-B348-8F6B-0078-34737DC95D7A}"/>
              </a:ext>
            </a:extLst>
          </p:cNvPr>
          <p:cNvGrpSpPr/>
          <p:nvPr/>
        </p:nvGrpSpPr>
        <p:grpSpPr>
          <a:xfrm>
            <a:off x="4851776" y="2731231"/>
            <a:ext cx="265411" cy="1493905"/>
            <a:chOff x="4643914" y="694318"/>
            <a:chExt cx="71303" cy="2771775"/>
          </a:xfrm>
        </p:grpSpPr>
        <p:cxnSp>
          <p:nvCxnSpPr>
            <p:cNvPr id="517" name="Conector recto 516">
              <a:extLst>
                <a:ext uri="{FF2B5EF4-FFF2-40B4-BE49-F238E27FC236}">
                  <a16:creationId xmlns:a16="http://schemas.microsoft.com/office/drawing/2014/main" id="{9D1EB633-0662-23E0-5CD0-CEA564AEBFDC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8" name="Imagen 517">
              <a:extLst>
                <a:ext uri="{FF2B5EF4-FFF2-40B4-BE49-F238E27FC236}">
                  <a16:creationId xmlns:a16="http://schemas.microsoft.com/office/drawing/2014/main" id="{B3334DB7-D692-FFD3-5505-57DC070A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20795" y="2016124"/>
              <a:ext cx="1717541" cy="71303"/>
            </a:xfrm>
            <a:prstGeom prst="rect">
              <a:avLst/>
            </a:prstGeom>
          </p:spPr>
        </p:pic>
      </p:grpSp>
      <p:grpSp>
        <p:nvGrpSpPr>
          <p:cNvPr id="519" name="Grupo 518">
            <a:extLst>
              <a:ext uri="{FF2B5EF4-FFF2-40B4-BE49-F238E27FC236}">
                <a16:creationId xmlns:a16="http://schemas.microsoft.com/office/drawing/2014/main" id="{1C41A38E-1335-5F3B-FC72-25B0C4EA9958}"/>
              </a:ext>
            </a:extLst>
          </p:cNvPr>
          <p:cNvGrpSpPr/>
          <p:nvPr/>
        </p:nvGrpSpPr>
        <p:grpSpPr>
          <a:xfrm>
            <a:off x="5412476" y="2754625"/>
            <a:ext cx="265415" cy="2252749"/>
            <a:chOff x="4649952" y="694318"/>
            <a:chExt cx="55667" cy="2771775"/>
          </a:xfrm>
        </p:grpSpPr>
        <p:cxnSp>
          <p:nvCxnSpPr>
            <p:cNvPr id="520" name="Conector recto 519">
              <a:extLst>
                <a:ext uri="{FF2B5EF4-FFF2-40B4-BE49-F238E27FC236}">
                  <a16:creationId xmlns:a16="http://schemas.microsoft.com/office/drawing/2014/main" id="{07A2AD07-582B-6421-9B00-8CB48DE125E9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1" name="Imagen 520">
              <a:extLst>
                <a:ext uri="{FF2B5EF4-FFF2-40B4-BE49-F238E27FC236}">
                  <a16:creationId xmlns:a16="http://schemas.microsoft.com/office/drawing/2014/main" id="{387FED7C-1F8F-766F-625D-10EFC5DBD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19015" y="2000528"/>
              <a:ext cx="1717542" cy="55667"/>
            </a:xfrm>
            <a:prstGeom prst="rect">
              <a:avLst/>
            </a:prstGeom>
          </p:spPr>
        </p:pic>
      </p:grpSp>
      <p:grpSp>
        <p:nvGrpSpPr>
          <p:cNvPr id="533" name="Grupo 532">
            <a:extLst>
              <a:ext uri="{FF2B5EF4-FFF2-40B4-BE49-F238E27FC236}">
                <a16:creationId xmlns:a16="http://schemas.microsoft.com/office/drawing/2014/main" id="{D6C3BEF6-18F4-5A83-C149-08EC0BCC9F02}"/>
              </a:ext>
            </a:extLst>
          </p:cNvPr>
          <p:cNvGrpSpPr/>
          <p:nvPr/>
        </p:nvGrpSpPr>
        <p:grpSpPr>
          <a:xfrm>
            <a:off x="6742819" y="2732306"/>
            <a:ext cx="198051" cy="1320752"/>
            <a:chOff x="4649952" y="694318"/>
            <a:chExt cx="55667" cy="2771775"/>
          </a:xfrm>
        </p:grpSpPr>
        <p:cxnSp>
          <p:nvCxnSpPr>
            <p:cNvPr id="534" name="Conector recto 533">
              <a:extLst>
                <a:ext uri="{FF2B5EF4-FFF2-40B4-BE49-F238E27FC236}">
                  <a16:creationId xmlns:a16="http://schemas.microsoft.com/office/drawing/2014/main" id="{3694AC90-1D92-B037-8B2F-7A8A12E15451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5" name="Imagen 534">
              <a:extLst>
                <a:ext uri="{FF2B5EF4-FFF2-40B4-BE49-F238E27FC236}">
                  <a16:creationId xmlns:a16="http://schemas.microsoft.com/office/drawing/2014/main" id="{E363B41E-BA49-7101-3B06-D3A0AB42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19015" y="2000528"/>
              <a:ext cx="1717542" cy="55667"/>
            </a:xfrm>
            <a:prstGeom prst="rect">
              <a:avLst/>
            </a:prstGeom>
          </p:spPr>
        </p:pic>
      </p:grpSp>
      <p:grpSp>
        <p:nvGrpSpPr>
          <p:cNvPr id="536" name="Grupo 535">
            <a:extLst>
              <a:ext uri="{FF2B5EF4-FFF2-40B4-BE49-F238E27FC236}">
                <a16:creationId xmlns:a16="http://schemas.microsoft.com/office/drawing/2014/main" id="{8F73EEFA-3116-81F8-C1E6-C8A87C23F74C}"/>
              </a:ext>
            </a:extLst>
          </p:cNvPr>
          <p:cNvGrpSpPr/>
          <p:nvPr/>
        </p:nvGrpSpPr>
        <p:grpSpPr>
          <a:xfrm>
            <a:off x="7194991" y="2758598"/>
            <a:ext cx="241304" cy="2248776"/>
            <a:chOff x="4649952" y="694318"/>
            <a:chExt cx="55667" cy="2771775"/>
          </a:xfrm>
        </p:grpSpPr>
        <p:cxnSp>
          <p:nvCxnSpPr>
            <p:cNvPr id="537" name="Conector recto 536">
              <a:extLst>
                <a:ext uri="{FF2B5EF4-FFF2-40B4-BE49-F238E27FC236}">
                  <a16:creationId xmlns:a16="http://schemas.microsoft.com/office/drawing/2014/main" id="{CF34A135-3FE9-A93A-F9B2-65EBA0879A26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8" name="Imagen 537">
              <a:extLst>
                <a:ext uri="{FF2B5EF4-FFF2-40B4-BE49-F238E27FC236}">
                  <a16:creationId xmlns:a16="http://schemas.microsoft.com/office/drawing/2014/main" id="{8FB2E246-EEBC-C70D-56CB-6C9438116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19015" y="2000528"/>
              <a:ext cx="1717542" cy="55667"/>
            </a:xfrm>
            <a:prstGeom prst="rect">
              <a:avLst/>
            </a:prstGeom>
          </p:spPr>
        </p:pic>
      </p:grpSp>
      <p:grpSp>
        <p:nvGrpSpPr>
          <p:cNvPr id="539" name="Grupo 538">
            <a:extLst>
              <a:ext uri="{FF2B5EF4-FFF2-40B4-BE49-F238E27FC236}">
                <a16:creationId xmlns:a16="http://schemas.microsoft.com/office/drawing/2014/main" id="{61E9C9C6-EBBC-94FD-B956-F34FB7558D62}"/>
              </a:ext>
            </a:extLst>
          </p:cNvPr>
          <p:cNvGrpSpPr/>
          <p:nvPr/>
        </p:nvGrpSpPr>
        <p:grpSpPr>
          <a:xfrm>
            <a:off x="8329712" y="2738842"/>
            <a:ext cx="248573" cy="1272769"/>
            <a:chOff x="4649952" y="694318"/>
            <a:chExt cx="55667" cy="2771775"/>
          </a:xfrm>
        </p:grpSpPr>
        <p:cxnSp>
          <p:nvCxnSpPr>
            <p:cNvPr id="540" name="Conector recto 539">
              <a:extLst>
                <a:ext uri="{FF2B5EF4-FFF2-40B4-BE49-F238E27FC236}">
                  <a16:creationId xmlns:a16="http://schemas.microsoft.com/office/drawing/2014/main" id="{1205176C-A857-E33B-FF0E-3E1BD076E319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1" name="Imagen 540">
              <a:extLst>
                <a:ext uri="{FF2B5EF4-FFF2-40B4-BE49-F238E27FC236}">
                  <a16:creationId xmlns:a16="http://schemas.microsoft.com/office/drawing/2014/main" id="{09B5184A-7777-2930-A6D5-B4EB6BD7E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19015" y="2000528"/>
              <a:ext cx="1717542" cy="55667"/>
            </a:xfrm>
            <a:prstGeom prst="rect">
              <a:avLst/>
            </a:prstGeom>
          </p:spPr>
        </p:pic>
      </p:grpSp>
      <p:grpSp>
        <p:nvGrpSpPr>
          <p:cNvPr id="542" name="Grupo 541">
            <a:extLst>
              <a:ext uri="{FF2B5EF4-FFF2-40B4-BE49-F238E27FC236}">
                <a16:creationId xmlns:a16="http://schemas.microsoft.com/office/drawing/2014/main" id="{12EF3793-F95F-C843-F0E5-FDD29C9D75FA}"/>
              </a:ext>
            </a:extLst>
          </p:cNvPr>
          <p:cNvGrpSpPr/>
          <p:nvPr/>
        </p:nvGrpSpPr>
        <p:grpSpPr>
          <a:xfrm>
            <a:off x="8938204" y="2746788"/>
            <a:ext cx="295746" cy="2367388"/>
            <a:chOff x="4649952" y="694318"/>
            <a:chExt cx="55667" cy="2771775"/>
          </a:xfrm>
        </p:grpSpPr>
        <p:cxnSp>
          <p:nvCxnSpPr>
            <p:cNvPr id="543" name="Conector recto 542">
              <a:extLst>
                <a:ext uri="{FF2B5EF4-FFF2-40B4-BE49-F238E27FC236}">
                  <a16:creationId xmlns:a16="http://schemas.microsoft.com/office/drawing/2014/main" id="{33AF0F84-44C2-449A-9B8A-225B486EFD64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4" name="Imagen 543">
              <a:extLst>
                <a:ext uri="{FF2B5EF4-FFF2-40B4-BE49-F238E27FC236}">
                  <a16:creationId xmlns:a16="http://schemas.microsoft.com/office/drawing/2014/main" id="{C28178BA-D406-356B-FA19-BE9AFC61E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19015" y="2000528"/>
              <a:ext cx="1717542" cy="55667"/>
            </a:xfrm>
            <a:prstGeom prst="rect">
              <a:avLst/>
            </a:prstGeom>
          </p:spPr>
        </p:pic>
      </p:grpSp>
      <p:grpSp>
        <p:nvGrpSpPr>
          <p:cNvPr id="545" name="Grupo 544">
            <a:extLst>
              <a:ext uri="{FF2B5EF4-FFF2-40B4-BE49-F238E27FC236}">
                <a16:creationId xmlns:a16="http://schemas.microsoft.com/office/drawing/2014/main" id="{D8910541-58AB-78C0-C028-8240FA6CAAEE}"/>
              </a:ext>
            </a:extLst>
          </p:cNvPr>
          <p:cNvGrpSpPr/>
          <p:nvPr/>
        </p:nvGrpSpPr>
        <p:grpSpPr>
          <a:xfrm>
            <a:off x="10112472" y="2724287"/>
            <a:ext cx="248573" cy="1272769"/>
            <a:chOff x="4649952" y="694318"/>
            <a:chExt cx="55667" cy="2771775"/>
          </a:xfrm>
        </p:grpSpPr>
        <p:cxnSp>
          <p:nvCxnSpPr>
            <p:cNvPr id="546" name="Conector recto 545">
              <a:extLst>
                <a:ext uri="{FF2B5EF4-FFF2-40B4-BE49-F238E27FC236}">
                  <a16:creationId xmlns:a16="http://schemas.microsoft.com/office/drawing/2014/main" id="{80E3C291-F02C-9CB4-C079-DB89846599A1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7" name="Imagen 546">
              <a:extLst>
                <a:ext uri="{FF2B5EF4-FFF2-40B4-BE49-F238E27FC236}">
                  <a16:creationId xmlns:a16="http://schemas.microsoft.com/office/drawing/2014/main" id="{B1D52F26-DA64-5404-DAB2-A59776C81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19015" y="2000528"/>
              <a:ext cx="1717542" cy="55667"/>
            </a:xfrm>
            <a:prstGeom prst="rect">
              <a:avLst/>
            </a:prstGeom>
          </p:spPr>
        </p:pic>
      </p:grpSp>
      <p:cxnSp>
        <p:nvCxnSpPr>
          <p:cNvPr id="549" name="Conector recto 548">
            <a:extLst>
              <a:ext uri="{FF2B5EF4-FFF2-40B4-BE49-F238E27FC236}">
                <a16:creationId xmlns:a16="http://schemas.microsoft.com/office/drawing/2014/main" id="{3B922C52-FFCF-DF6C-7691-FBAC56EB7876}"/>
              </a:ext>
            </a:extLst>
          </p:cNvPr>
          <p:cNvCxnSpPr>
            <a:cxnSpLocks/>
          </p:cNvCxnSpPr>
          <p:nvPr/>
        </p:nvCxnSpPr>
        <p:spPr>
          <a:xfrm flipH="1">
            <a:off x="10713255" y="2717910"/>
            <a:ext cx="16366" cy="2396266"/>
          </a:xfrm>
          <a:prstGeom prst="line">
            <a:avLst/>
          </a:prstGeom>
          <a:ln w="19050" cap="rnd">
            <a:solidFill>
              <a:srgbClr val="009AF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2" name="Grupo 551">
            <a:extLst>
              <a:ext uri="{FF2B5EF4-FFF2-40B4-BE49-F238E27FC236}">
                <a16:creationId xmlns:a16="http://schemas.microsoft.com/office/drawing/2014/main" id="{89CDDE4B-3AA1-AE49-9FC5-A5757C1999A1}"/>
              </a:ext>
            </a:extLst>
          </p:cNvPr>
          <p:cNvGrpSpPr/>
          <p:nvPr/>
        </p:nvGrpSpPr>
        <p:grpSpPr>
          <a:xfrm>
            <a:off x="10985538" y="2719358"/>
            <a:ext cx="318494" cy="1425501"/>
            <a:chOff x="4649952" y="694318"/>
            <a:chExt cx="55667" cy="2771775"/>
          </a:xfrm>
        </p:grpSpPr>
        <p:cxnSp>
          <p:nvCxnSpPr>
            <p:cNvPr id="553" name="Conector recto 552">
              <a:extLst>
                <a:ext uri="{FF2B5EF4-FFF2-40B4-BE49-F238E27FC236}">
                  <a16:creationId xmlns:a16="http://schemas.microsoft.com/office/drawing/2014/main" id="{771917ED-EFAD-11C3-CB7C-DA70B42C8A28}"/>
                </a:ext>
              </a:extLst>
            </p:cNvPr>
            <p:cNvCxnSpPr>
              <a:cxnSpLocks/>
            </p:cNvCxnSpPr>
            <p:nvPr/>
          </p:nvCxnSpPr>
          <p:spPr>
            <a:xfrm>
              <a:off x="4681770" y="694318"/>
              <a:ext cx="0" cy="2771775"/>
            </a:xfrm>
            <a:prstGeom prst="line">
              <a:avLst/>
            </a:prstGeom>
            <a:ln w="19050" cap="rnd">
              <a:solidFill>
                <a:srgbClr val="009AFF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4" name="Imagen 553">
              <a:extLst>
                <a:ext uri="{FF2B5EF4-FFF2-40B4-BE49-F238E27FC236}">
                  <a16:creationId xmlns:a16="http://schemas.microsoft.com/office/drawing/2014/main" id="{E2836269-4C8B-C291-DF5A-121E57E3F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3819015" y="2000528"/>
              <a:ext cx="1717542" cy="55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996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9966976-EFCB-6EB2-9BC9-D63EA93D3B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082"/>
            <a:ext cx="12192000" cy="685620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E2B4239-8974-8751-BFB9-16A4AAC9D4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11201" y="-9716"/>
            <a:ext cx="12046227" cy="6914771"/>
          </a:xfrm>
          <a:prstGeom prst="rect">
            <a:avLst/>
          </a:prstGeom>
        </p:spPr>
      </p:pic>
      <p:pic>
        <p:nvPicPr>
          <p:cNvPr id="5" name="Franja color">
            <a:extLst>
              <a:ext uri="{FF2B5EF4-FFF2-40B4-BE49-F238E27FC236}">
                <a16:creationId xmlns:a16="http://schemas.microsoft.com/office/drawing/2014/main" id="{8047975D-8CC3-CB04-6540-DEE655FC2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96339"/>
            <a:ext cx="12261074" cy="1855419"/>
          </a:xfrm>
          <a:prstGeom prst="rect">
            <a:avLst/>
          </a:prstGeom>
        </p:spPr>
      </p:pic>
      <p:grpSp>
        <p:nvGrpSpPr>
          <p:cNvPr id="6" name="linea divi">
            <a:extLst>
              <a:ext uri="{FF2B5EF4-FFF2-40B4-BE49-F238E27FC236}">
                <a16:creationId xmlns:a16="http://schemas.microsoft.com/office/drawing/2014/main" id="{771CD4D8-A876-09C7-EBFF-C4ABAC28A0C3}"/>
              </a:ext>
            </a:extLst>
          </p:cNvPr>
          <p:cNvGrpSpPr/>
          <p:nvPr/>
        </p:nvGrpSpPr>
        <p:grpSpPr>
          <a:xfrm rot="10800000">
            <a:off x="8065516" y="-458184"/>
            <a:ext cx="5304037" cy="7300418"/>
            <a:chOff x="-1494356" y="-813034"/>
            <a:chExt cx="7324554" cy="781818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50E1F3A-0871-CA7F-6254-233BFF597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494356" y="-758570"/>
              <a:ext cx="7324554" cy="774023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3151A5-8C45-103E-D1B3-14BB888D6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0721" y="-813034"/>
              <a:ext cx="3409599" cy="7818189"/>
            </a:xfrm>
            <a:prstGeom prst="rect">
              <a:avLst/>
            </a:prstGeom>
          </p:spPr>
        </p:pic>
      </p:grpSp>
      <p:sp>
        <p:nvSpPr>
          <p:cNvPr id="3" name="Google Shape;507;g1d99ea84524_1_397">
            <a:extLst>
              <a:ext uri="{FF2B5EF4-FFF2-40B4-BE49-F238E27FC236}">
                <a16:creationId xmlns:a16="http://schemas.microsoft.com/office/drawing/2014/main" id="{DA44042D-2478-DA15-A5DE-08CCCD116FE9}"/>
              </a:ext>
            </a:extLst>
          </p:cNvPr>
          <p:cNvSpPr txBox="1"/>
          <p:nvPr/>
        </p:nvSpPr>
        <p:spPr>
          <a:xfrm>
            <a:off x="271816" y="77831"/>
            <a:ext cx="6076753" cy="4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794" tIns="56882" rIns="113794" bIns="56882" anchor="t" anchorCtr="0">
            <a:spAutoFit/>
          </a:bodyPr>
          <a:lstStyle/>
          <a:p>
            <a:pPr defTabSz="1138154">
              <a:lnSpc>
                <a:spcPts val="2609"/>
              </a:lnSpc>
              <a:buClr>
                <a:srgbClr val="000000"/>
              </a:buClr>
              <a:defRPr/>
            </a:pPr>
            <a:r>
              <a:rPr lang="es-CO" sz="3200" b="1" kern="0" dirty="0">
                <a:solidFill>
                  <a:srgbClr val="033085"/>
                </a:solidFill>
                <a:latin typeface="Tahoma"/>
                <a:ea typeface="Tahoma"/>
                <a:cs typeface="Tahoma"/>
                <a:sym typeface="Tahoma"/>
              </a:rPr>
              <a:t>ISA and </a:t>
            </a:r>
            <a:r>
              <a:rPr lang="es-CO" sz="3200" b="1" kern="0" dirty="0" err="1">
                <a:solidFill>
                  <a:srgbClr val="033085"/>
                </a:solidFill>
                <a:latin typeface="Tahoma"/>
                <a:ea typeface="Tahoma"/>
                <a:cs typeface="Tahoma"/>
                <a:sym typeface="Tahoma"/>
              </a:rPr>
              <a:t>its</a:t>
            </a:r>
            <a:r>
              <a:rPr lang="es-CO" sz="3200" b="1" kern="0" dirty="0">
                <a:solidFill>
                  <a:srgbClr val="03308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s-CO" sz="3200" b="1" kern="0" dirty="0" err="1">
                <a:solidFill>
                  <a:srgbClr val="033085"/>
                </a:solidFill>
                <a:latin typeface="Tahoma"/>
                <a:ea typeface="Tahoma"/>
                <a:cs typeface="Tahoma"/>
                <a:sym typeface="Tahoma"/>
              </a:rPr>
              <a:t>companies</a:t>
            </a:r>
            <a:r>
              <a:rPr lang="es-CO" sz="3200" b="1" kern="0" dirty="0">
                <a:solidFill>
                  <a:srgbClr val="03308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</p:txBody>
      </p:sp>
      <p:cxnSp>
        <p:nvCxnSpPr>
          <p:cNvPr id="168" name="Conector recto 167">
            <a:extLst>
              <a:ext uri="{FF2B5EF4-FFF2-40B4-BE49-F238E27FC236}">
                <a16:creationId xmlns:a16="http://schemas.microsoft.com/office/drawing/2014/main" id="{F5EFB9DB-B224-A81A-1843-E3FE53319033}"/>
              </a:ext>
            </a:extLst>
          </p:cNvPr>
          <p:cNvCxnSpPr>
            <a:cxnSpLocks/>
          </p:cNvCxnSpPr>
          <p:nvPr/>
        </p:nvCxnSpPr>
        <p:spPr>
          <a:xfrm>
            <a:off x="1246706" y="1819170"/>
            <a:ext cx="7633267" cy="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5C327E13-894B-C86E-45E7-600D9896193E}"/>
              </a:ext>
            </a:extLst>
          </p:cNvPr>
          <p:cNvSpPr/>
          <p:nvPr/>
        </p:nvSpPr>
        <p:spPr>
          <a:xfrm>
            <a:off x="294347" y="775089"/>
            <a:ext cx="1904718" cy="608655"/>
          </a:xfrm>
          <a:prstGeom prst="roundRect">
            <a:avLst/>
          </a:prstGeom>
          <a:noFill/>
          <a:ln w="2222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DC2A58AC-FB8D-5059-2934-48B5B1002880}"/>
              </a:ext>
            </a:extLst>
          </p:cNvPr>
          <p:cNvSpPr/>
          <p:nvPr/>
        </p:nvSpPr>
        <p:spPr>
          <a:xfrm>
            <a:off x="2631562" y="797318"/>
            <a:ext cx="1904718" cy="608655"/>
          </a:xfrm>
          <a:prstGeom prst="roundRect">
            <a:avLst/>
          </a:prstGeom>
          <a:noFill/>
          <a:ln w="2222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5A8A46B6-6EB9-7A05-D8B0-5BCF7B23F6B9}"/>
              </a:ext>
            </a:extLst>
          </p:cNvPr>
          <p:cNvSpPr/>
          <p:nvPr/>
        </p:nvSpPr>
        <p:spPr>
          <a:xfrm>
            <a:off x="5603399" y="788255"/>
            <a:ext cx="1904718" cy="608655"/>
          </a:xfrm>
          <a:prstGeom prst="roundRect">
            <a:avLst/>
          </a:prstGeom>
          <a:noFill/>
          <a:ln w="2222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3210564F-04CA-1842-767D-570DD176555C}"/>
              </a:ext>
            </a:extLst>
          </p:cNvPr>
          <p:cNvSpPr/>
          <p:nvPr/>
        </p:nvSpPr>
        <p:spPr>
          <a:xfrm>
            <a:off x="7792416" y="796174"/>
            <a:ext cx="1904718" cy="608655"/>
          </a:xfrm>
          <a:prstGeom prst="roundRect">
            <a:avLst/>
          </a:prstGeom>
          <a:noFill/>
          <a:ln w="2222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Rectángulo: esquinas redondeadas 64">
            <a:extLst>
              <a:ext uri="{FF2B5EF4-FFF2-40B4-BE49-F238E27FC236}">
                <a16:creationId xmlns:a16="http://schemas.microsoft.com/office/drawing/2014/main" id="{98BF465D-670B-6EA9-0A97-6C0D7A8B4B1C}"/>
              </a:ext>
            </a:extLst>
          </p:cNvPr>
          <p:cNvSpPr/>
          <p:nvPr/>
        </p:nvSpPr>
        <p:spPr>
          <a:xfrm>
            <a:off x="4278080" y="2240203"/>
            <a:ext cx="1904718" cy="608655"/>
          </a:xfrm>
          <a:prstGeom prst="roundRect">
            <a:avLst/>
          </a:prstGeom>
          <a:noFill/>
          <a:ln w="2222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D956AFA9-9F09-A7ED-7D05-00620C897486}"/>
              </a:ext>
            </a:extLst>
          </p:cNvPr>
          <p:cNvCxnSpPr>
            <a:cxnSpLocks/>
          </p:cNvCxnSpPr>
          <p:nvPr/>
        </p:nvCxnSpPr>
        <p:spPr>
          <a:xfrm flipV="1">
            <a:off x="8858307" y="1397026"/>
            <a:ext cx="0" cy="40734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307C0207-F372-180D-C3EF-D2F0D3C2B907}"/>
              </a:ext>
            </a:extLst>
          </p:cNvPr>
          <p:cNvCxnSpPr>
            <a:cxnSpLocks/>
          </p:cNvCxnSpPr>
          <p:nvPr/>
        </p:nvCxnSpPr>
        <p:spPr>
          <a:xfrm flipV="1">
            <a:off x="6555758" y="1405973"/>
            <a:ext cx="0" cy="40734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A86AA02C-1A30-BBDC-196B-D5017D506F01}"/>
              </a:ext>
            </a:extLst>
          </p:cNvPr>
          <p:cNvCxnSpPr>
            <a:cxnSpLocks/>
          </p:cNvCxnSpPr>
          <p:nvPr/>
        </p:nvCxnSpPr>
        <p:spPr>
          <a:xfrm flipV="1">
            <a:off x="3594172" y="1405973"/>
            <a:ext cx="0" cy="40734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3FD88B71-0853-651C-2355-5FD834A53662}"/>
              </a:ext>
            </a:extLst>
          </p:cNvPr>
          <p:cNvCxnSpPr>
            <a:cxnSpLocks/>
          </p:cNvCxnSpPr>
          <p:nvPr/>
        </p:nvCxnSpPr>
        <p:spPr>
          <a:xfrm flipV="1">
            <a:off x="1256165" y="1397026"/>
            <a:ext cx="0" cy="40734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FD68B2CC-7DF6-51A0-AE1C-D8C7470FAB5D}"/>
              </a:ext>
            </a:extLst>
          </p:cNvPr>
          <p:cNvCxnSpPr>
            <a:cxnSpLocks/>
          </p:cNvCxnSpPr>
          <p:nvPr/>
        </p:nvCxnSpPr>
        <p:spPr>
          <a:xfrm flipV="1">
            <a:off x="5268028" y="1819311"/>
            <a:ext cx="0" cy="40734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ángulo 84">
            <a:extLst>
              <a:ext uri="{FF2B5EF4-FFF2-40B4-BE49-F238E27FC236}">
                <a16:creationId xmlns:a16="http://schemas.microsoft.com/office/drawing/2014/main" id="{A6F1F04F-FE67-7416-DB1C-EFB4A9D9D527}"/>
              </a:ext>
            </a:extLst>
          </p:cNvPr>
          <p:cNvSpPr/>
          <p:nvPr/>
        </p:nvSpPr>
        <p:spPr>
          <a:xfrm>
            <a:off x="625599" y="1853704"/>
            <a:ext cx="1567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8198" algn="l"/>
              </a:tabLst>
            </a:pPr>
            <a:r>
              <a:rPr lang="es-ES_tradnl" sz="16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51,4</a:t>
            </a:r>
            <a:r>
              <a:rPr lang="es-ES_tradnl" sz="140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es-CO" sz="1400" b="1" dirty="0">
              <a:solidFill>
                <a:srgbClr val="001F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116E31EB-4736-7288-B8F9-3D722763205A}"/>
              </a:ext>
            </a:extLst>
          </p:cNvPr>
          <p:cNvSpPr/>
          <p:nvPr/>
        </p:nvSpPr>
        <p:spPr>
          <a:xfrm>
            <a:off x="2857704" y="1866991"/>
            <a:ext cx="1567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8198" algn="l"/>
              </a:tabLst>
            </a:pPr>
            <a:r>
              <a:rPr lang="es-ES_tradnl" sz="16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8,8</a:t>
            </a:r>
            <a:r>
              <a:rPr lang="es-ES_tradnl" sz="140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es-CO" sz="1400" b="1" dirty="0">
              <a:solidFill>
                <a:srgbClr val="001F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6E04D083-E76B-24F0-FFD1-B2047BB3D5B5}"/>
              </a:ext>
            </a:extLst>
          </p:cNvPr>
          <p:cNvSpPr/>
          <p:nvPr/>
        </p:nvSpPr>
        <p:spPr>
          <a:xfrm>
            <a:off x="5784648" y="1819004"/>
            <a:ext cx="1567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8198" algn="l"/>
              </a:tabLst>
            </a:pPr>
            <a:r>
              <a:rPr lang="es-ES_tradnl" sz="16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27,3</a:t>
            </a:r>
            <a:r>
              <a:rPr lang="es-ES_tradnl" sz="140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es-CO" sz="1400" b="1" dirty="0">
              <a:solidFill>
                <a:srgbClr val="001F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0EB8E967-F47E-20C5-A376-AF42716E6E07}"/>
              </a:ext>
            </a:extLst>
          </p:cNvPr>
          <p:cNvSpPr/>
          <p:nvPr/>
        </p:nvSpPr>
        <p:spPr>
          <a:xfrm>
            <a:off x="7996314" y="1845741"/>
            <a:ext cx="1567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8198" algn="l"/>
              </a:tabLst>
            </a:pPr>
            <a:r>
              <a:rPr lang="es-ES_tradnl" sz="16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12,5</a:t>
            </a:r>
            <a:r>
              <a:rPr lang="es-ES_tradnl" sz="1400" b="1" dirty="0">
                <a:solidFill>
                  <a:srgbClr val="001F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es-CO" sz="1400" b="1" dirty="0">
              <a:solidFill>
                <a:srgbClr val="001F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E729070A-4010-0247-A62D-F35AD30DB29E}"/>
              </a:ext>
            </a:extLst>
          </p:cNvPr>
          <p:cNvSpPr txBox="1"/>
          <p:nvPr/>
        </p:nvSpPr>
        <p:spPr>
          <a:xfrm>
            <a:off x="5798233" y="935595"/>
            <a:ext cx="1496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Pension</a:t>
            </a:r>
            <a:r>
              <a:rPr lang="es-CO" sz="1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Funds</a:t>
            </a:r>
            <a:endParaRPr lang="es-CO" sz="1400" b="1" dirty="0">
              <a:solidFill>
                <a:srgbClr val="0330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EF2A9FD-64AA-3019-3C8E-C68A042178E3}"/>
              </a:ext>
            </a:extLst>
          </p:cNvPr>
          <p:cNvSpPr txBox="1"/>
          <p:nvPr/>
        </p:nvSpPr>
        <p:spPr>
          <a:xfrm>
            <a:off x="7717177" y="956149"/>
            <a:ext cx="1784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r>
              <a:rPr lang="es-CO" sz="1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sz="1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Investors</a:t>
            </a:r>
            <a:endParaRPr lang="es-CO" sz="1400" b="1" dirty="0">
              <a:solidFill>
                <a:srgbClr val="03308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BC11D3FE-03AF-2F1E-9347-85B86EFA910E}"/>
              </a:ext>
            </a:extLst>
          </p:cNvPr>
          <p:cNvCxnSpPr>
            <a:cxnSpLocks/>
          </p:cNvCxnSpPr>
          <p:nvPr/>
        </p:nvCxnSpPr>
        <p:spPr>
          <a:xfrm flipV="1">
            <a:off x="5268028" y="2848858"/>
            <a:ext cx="0" cy="40734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9A3DDC28-68B2-9E6B-A241-DCECCCF69D35}"/>
              </a:ext>
            </a:extLst>
          </p:cNvPr>
          <p:cNvCxnSpPr>
            <a:cxnSpLocks/>
          </p:cNvCxnSpPr>
          <p:nvPr/>
        </p:nvCxnSpPr>
        <p:spPr>
          <a:xfrm flipV="1">
            <a:off x="8879972" y="3302316"/>
            <a:ext cx="0" cy="40734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96">
            <a:extLst>
              <a:ext uri="{FF2B5EF4-FFF2-40B4-BE49-F238E27FC236}">
                <a16:creationId xmlns:a16="http://schemas.microsoft.com/office/drawing/2014/main" id="{A713FA10-6243-E81E-12F8-A10184113B19}"/>
              </a:ext>
            </a:extLst>
          </p:cNvPr>
          <p:cNvCxnSpPr>
            <a:cxnSpLocks/>
          </p:cNvCxnSpPr>
          <p:nvPr/>
        </p:nvCxnSpPr>
        <p:spPr>
          <a:xfrm flipV="1">
            <a:off x="5268028" y="3296781"/>
            <a:ext cx="0" cy="40734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3B097853-810D-1801-41E3-1769C3E770AF}"/>
              </a:ext>
            </a:extLst>
          </p:cNvPr>
          <p:cNvCxnSpPr>
            <a:cxnSpLocks/>
          </p:cNvCxnSpPr>
          <p:nvPr/>
        </p:nvCxnSpPr>
        <p:spPr>
          <a:xfrm flipV="1">
            <a:off x="1246705" y="3296781"/>
            <a:ext cx="0" cy="40734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Gráfico 101">
            <a:extLst>
              <a:ext uri="{FF2B5EF4-FFF2-40B4-BE49-F238E27FC236}">
                <a16:creationId xmlns:a16="http://schemas.microsoft.com/office/drawing/2014/main" id="{627334BD-D94E-AF26-384B-0F08202160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3010" y="3228350"/>
            <a:ext cx="492521" cy="492521"/>
          </a:xfrm>
          <a:prstGeom prst="rect">
            <a:avLst/>
          </a:prstGeom>
        </p:spPr>
      </p:pic>
      <p:pic>
        <p:nvPicPr>
          <p:cNvPr id="104" name="Gráfico 103">
            <a:extLst>
              <a:ext uri="{FF2B5EF4-FFF2-40B4-BE49-F238E27FC236}">
                <a16:creationId xmlns:a16="http://schemas.microsoft.com/office/drawing/2014/main" id="{BF011005-26E9-2FB3-AF77-D7BE2232D05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04767" y="3311915"/>
            <a:ext cx="492519" cy="492519"/>
          </a:xfrm>
          <a:prstGeom prst="rect">
            <a:avLst/>
          </a:prstGeom>
        </p:spPr>
      </p:pic>
      <p:pic>
        <p:nvPicPr>
          <p:cNvPr id="105" name="Gráfico 104">
            <a:extLst>
              <a:ext uri="{FF2B5EF4-FFF2-40B4-BE49-F238E27FC236}">
                <a16:creationId xmlns:a16="http://schemas.microsoft.com/office/drawing/2014/main" id="{B3B77355-F398-4BBD-0478-A4FB5C8F6BB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29164" y="3323723"/>
            <a:ext cx="413482" cy="415536"/>
          </a:xfrm>
          <a:prstGeom prst="rect">
            <a:avLst/>
          </a:prstGeom>
        </p:spPr>
      </p:pic>
      <p:grpSp>
        <p:nvGrpSpPr>
          <p:cNvPr id="194" name="Grupo 193">
            <a:extLst>
              <a:ext uri="{FF2B5EF4-FFF2-40B4-BE49-F238E27FC236}">
                <a16:creationId xmlns:a16="http://schemas.microsoft.com/office/drawing/2014/main" id="{41DAD393-66D5-2702-EEC7-764012E1FF38}"/>
              </a:ext>
            </a:extLst>
          </p:cNvPr>
          <p:cNvGrpSpPr/>
          <p:nvPr/>
        </p:nvGrpSpPr>
        <p:grpSpPr>
          <a:xfrm>
            <a:off x="8194699" y="3792556"/>
            <a:ext cx="1337513" cy="945030"/>
            <a:chOff x="9656924" y="3398562"/>
            <a:chExt cx="1458284" cy="1037899"/>
          </a:xfrm>
        </p:grpSpPr>
        <p:sp>
          <p:nvSpPr>
            <p:cNvPr id="195" name="Rectángulo: esquinas redondeadas 194">
              <a:extLst>
                <a:ext uri="{FF2B5EF4-FFF2-40B4-BE49-F238E27FC236}">
                  <a16:creationId xmlns:a16="http://schemas.microsoft.com/office/drawing/2014/main" id="{A26687E4-C949-6BD2-10A1-80501153937F}"/>
                </a:ext>
              </a:extLst>
            </p:cNvPr>
            <p:cNvSpPr/>
            <p:nvPr/>
          </p:nvSpPr>
          <p:spPr>
            <a:xfrm>
              <a:off x="9862682" y="3534879"/>
              <a:ext cx="1078008" cy="901582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7" name="CuadroTexto 196">
              <a:extLst>
                <a:ext uri="{FF2B5EF4-FFF2-40B4-BE49-F238E27FC236}">
                  <a16:creationId xmlns:a16="http://schemas.microsoft.com/office/drawing/2014/main" id="{D2961FA9-4C31-1158-4583-3EC3BA4FBAB5}"/>
                </a:ext>
              </a:extLst>
            </p:cNvPr>
            <p:cNvSpPr txBox="1"/>
            <p:nvPr/>
          </p:nvSpPr>
          <p:spPr>
            <a:xfrm>
              <a:off x="9862680" y="4053988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 err="1">
                  <a:solidFill>
                    <a:srgbClr val="008FF9"/>
                  </a:solidFill>
                </a:rPr>
                <a:t>INTERNEXA</a:t>
              </a:r>
              <a:endParaRPr lang="es-CO" sz="1000" dirty="0">
                <a:solidFill>
                  <a:srgbClr val="008FF9"/>
                </a:solidFill>
              </a:endParaRPr>
            </a:p>
          </p:txBody>
        </p:sp>
        <p:pic>
          <p:nvPicPr>
            <p:cNvPr id="198" name="Imagen 197">
              <a:extLst>
                <a:ext uri="{FF2B5EF4-FFF2-40B4-BE49-F238E27FC236}">
                  <a16:creationId xmlns:a16="http://schemas.microsoft.com/office/drawing/2014/main" id="{4CA225ED-F6BF-A99E-1324-8C7C7D6F2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6048" y="4127095"/>
              <a:ext cx="288875" cy="283916"/>
            </a:xfrm>
            <a:prstGeom prst="rect">
              <a:avLst/>
            </a:prstGeom>
          </p:spPr>
        </p:pic>
        <p:sp>
          <p:nvSpPr>
            <p:cNvPr id="199" name="Elipse 198">
              <a:extLst>
                <a:ext uri="{FF2B5EF4-FFF2-40B4-BE49-F238E27FC236}">
                  <a16:creationId xmlns:a16="http://schemas.microsoft.com/office/drawing/2014/main" id="{83696A8C-8C94-F231-7F24-7F567ACFF161}"/>
                </a:ext>
              </a:extLst>
            </p:cNvPr>
            <p:cNvSpPr/>
            <p:nvPr/>
          </p:nvSpPr>
          <p:spPr>
            <a:xfrm>
              <a:off x="9696047" y="4129076"/>
              <a:ext cx="265536" cy="286204"/>
            </a:xfrm>
            <a:prstGeom prst="ellipse">
              <a:avLst/>
            </a:prstGeom>
            <a:noFill/>
            <a:ln w="19050">
              <a:solidFill>
                <a:srgbClr val="0330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00" name="Imagen 199">
              <a:extLst>
                <a:ext uri="{FF2B5EF4-FFF2-40B4-BE49-F238E27FC236}">
                  <a16:creationId xmlns:a16="http://schemas.microsoft.com/office/drawing/2014/main" id="{877EB5BF-F5EE-971E-8BD8-8DEF3F17B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5246" y="4092969"/>
              <a:ext cx="306340" cy="306341"/>
            </a:xfrm>
            <a:prstGeom prst="rect">
              <a:avLst/>
            </a:prstGeom>
          </p:spPr>
        </p:pic>
        <p:pic>
          <p:nvPicPr>
            <p:cNvPr id="201" name="Imagen 200">
              <a:extLst>
                <a:ext uri="{FF2B5EF4-FFF2-40B4-BE49-F238E27FC236}">
                  <a16:creationId xmlns:a16="http://schemas.microsoft.com/office/drawing/2014/main" id="{FDF28848-710C-793E-A310-2B07DD22D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4915" y="3398562"/>
              <a:ext cx="254180" cy="254179"/>
            </a:xfrm>
            <a:prstGeom prst="rect">
              <a:avLst/>
            </a:prstGeom>
          </p:spPr>
        </p:pic>
        <p:pic>
          <p:nvPicPr>
            <p:cNvPr id="202" name="Imagen 201">
              <a:extLst>
                <a:ext uri="{FF2B5EF4-FFF2-40B4-BE49-F238E27FC236}">
                  <a16:creationId xmlns:a16="http://schemas.microsoft.com/office/drawing/2014/main" id="{A4E4A17B-ECC7-8360-F9D1-97EFE6433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820400" y="3534879"/>
              <a:ext cx="294808" cy="294809"/>
            </a:xfrm>
            <a:prstGeom prst="rect">
              <a:avLst/>
            </a:prstGeom>
          </p:spPr>
        </p:pic>
        <p:pic>
          <p:nvPicPr>
            <p:cNvPr id="203" name="Imagen 202">
              <a:extLst>
                <a:ext uri="{FF2B5EF4-FFF2-40B4-BE49-F238E27FC236}">
                  <a16:creationId xmlns:a16="http://schemas.microsoft.com/office/drawing/2014/main" id="{BC2BDB4D-275F-917D-AE16-408B0E827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6924" y="3620891"/>
              <a:ext cx="343781" cy="343781"/>
            </a:xfrm>
            <a:prstGeom prst="rect">
              <a:avLst/>
            </a:prstGeom>
          </p:spPr>
        </p:pic>
      </p:grpSp>
      <p:grpSp>
        <p:nvGrpSpPr>
          <p:cNvPr id="204" name="Grupo 203">
            <a:extLst>
              <a:ext uri="{FF2B5EF4-FFF2-40B4-BE49-F238E27FC236}">
                <a16:creationId xmlns:a16="http://schemas.microsoft.com/office/drawing/2014/main" id="{2363ADEC-B15C-413B-E416-5BEE69CE9A6D}"/>
              </a:ext>
            </a:extLst>
          </p:cNvPr>
          <p:cNvGrpSpPr/>
          <p:nvPr/>
        </p:nvGrpSpPr>
        <p:grpSpPr>
          <a:xfrm>
            <a:off x="3775132" y="3785068"/>
            <a:ext cx="3203918" cy="2851085"/>
            <a:chOff x="4637730" y="3331343"/>
            <a:chExt cx="3443213" cy="3036289"/>
          </a:xfrm>
        </p:grpSpPr>
        <p:sp>
          <p:nvSpPr>
            <p:cNvPr id="205" name="Rectángulo: esquinas redondeadas 204">
              <a:extLst>
                <a:ext uri="{FF2B5EF4-FFF2-40B4-BE49-F238E27FC236}">
                  <a16:creationId xmlns:a16="http://schemas.microsoft.com/office/drawing/2014/main" id="{FDAA0570-C9A7-B6C9-1BDD-07A88463902B}"/>
                </a:ext>
              </a:extLst>
            </p:cNvPr>
            <p:cNvSpPr/>
            <p:nvPr/>
          </p:nvSpPr>
          <p:spPr>
            <a:xfrm>
              <a:off x="4637731" y="4448863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7" name="CuadroTexto 206">
              <a:extLst>
                <a:ext uri="{FF2B5EF4-FFF2-40B4-BE49-F238E27FC236}">
                  <a16:creationId xmlns:a16="http://schemas.microsoft.com/office/drawing/2014/main" id="{F06A5907-D490-36C7-8F9F-9BAED94E05D8}"/>
                </a:ext>
              </a:extLst>
            </p:cNvPr>
            <p:cNvSpPr txBox="1"/>
            <p:nvPr/>
          </p:nvSpPr>
          <p:spPr>
            <a:xfrm>
              <a:off x="4637730" y="4967972"/>
              <a:ext cx="107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RUTA DE LA  ARAUCANÍA</a:t>
              </a:r>
            </a:p>
          </p:txBody>
        </p:sp>
        <p:sp>
          <p:nvSpPr>
            <p:cNvPr id="208" name="Rectángulo: esquinas redondeadas 207">
              <a:extLst>
                <a:ext uri="{FF2B5EF4-FFF2-40B4-BE49-F238E27FC236}">
                  <a16:creationId xmlns:a16="http://schemas.microsoft.com/office/drawing/2014/main" id="{487AD67D-9ABD-3A51-69D3-7C1603824E46}"/>
                </a:ext>
              </a:extLst>
            </p:cNvPr>
            <p:cNvSpPr/>
            <p:nvPr/>
          </p:nvSpPr>
          <p:spPr>
            <a:xfrm>
              <a:off x="5799977" y="4454179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0" name="CuadroTexto 209">
              <a:extLst>
                <a:ext uri="{FF2B5EF4-FFF2-40B4-BE49-F238E27FC236}">
                  <a16:creationId xmlns:a16="http://schemas.microsoft.com/office/drawing/2014/main" id="{44B20C5C-A760-D302-1ECC-ECD5F90696AF}"/>
                </a:ext>
              </a:extLst>
            </p:cNvPr>
            <p:cNvSpPr txBox="1"/>
            <p:nvPr/>
          </p:nvSpPr>
          <p:spPr>
            <a:xfrm>
              <a:off x="5799976" y="4973288"/>
              <a:ext cx="107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RUTA DEL BOSQUE</a:t>
              </a:r>
            </a:p>
          </p:txBody>
        </p:sp>
        <p:sp>
          <p:nvSpPr>
            <p:cNvPr id="211" name="Rectángulo: esquinas redondeadas 210">
              <a:extLst>
                <a:ext uri="{FF2B5EF4-FFF2-40B4-BE49-F238E27FC236}">
                  <a16:creationId xmlns:a16="http://schemas.microsoft.com/office/drawing/2014/main" id="{9B8319D6-6AFC-67F0-BBD8-963EC45EEFC7}"/>
                </a:ext>
              </a:extLst>
            </p:cNvPr>
            <p:cNvSpPr/>
            <p:nvPr/>
          </p:nvSpPr>
          <p:spPr>
            <a:xfrm>
              <a:off x="6962224" y="4454179"/>
              <a:ext cx="1078008" cy="901582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3" name="CuadroTexto 212">
              <a:extLst>
                <a:ext uri="{FF2B5EF4-FFF2-40B4-BE49-F238E27FC236}">
                  <a16:creationId xmlns:a16="http://schemas.microsoft.com/office/drawing/2014/main" id="{06A7B364-D5FE-C8BA-0DFB-266FD906B9AA}"/>
                </a:ext>
              </a:extLst>
            </p:cNvPr>
            <p:cNvSpPr txBox="1"/>
            <p:nvPr/>
          </p:nvSpPr>
          <p:spPr>
            <a:xfrm>
              <a:off x="6962222" y="4973288"/>
              <a:ext cx="107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RUTA DEL MAIPO</a:t>
              </a:r>
            </a:p>
          </p:txBody>
        </p:sp>
        <p:sp>
          <p:nvSpPr>
            <p:cNvPr id="214" name="Rectángulo: esquinas redondeadas 213">
              <a:extLst>
                <a:ext uri="{FF2B5EF4-FFF2-40B4-BE49-F238E27FC236}">
                  <a16:creationId xmlns:a16="http://schemas.microsoft.com/office/drawing/2014/main" id="{2840DDAC-B900-5D24-69CE-03DDFC6FF668}"/>
                </a:ext>
              </a:extLst>
            </p:cNvPr>
            <p:cNvSpPr/>
            <p:nvPr/>
          </p:nvSpPr>
          <p:spPr>
            <a:xfrm>
              <a:off x="5728761" y="3461634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6" name="CuadroTexto 215">
              <a:extLst>
                <a:ext uri="{FF2B5EF4-FFF2-40B4-BE49-F238E27FC236}">
                  <a16:creationId xmlns:a16="http://schemas.microsoft.com/office/drawing/2014/main" id="{5F2A882E-8528-2EED-FFC2-CD52C3971C55}"/>
                </a:ext>
              </a:extLst>
            </p:cNvPr>
            <p:cNvSpPr txBox="1"/>
            <p:nvPr/>
          </p:nvSpPr>
          <p:spPr>
            <a:xfrm>
              <a:off x="5728760" y="3980743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 err="1">
                  <a:solidFill>
                    <a:srgbClr val="008FF9"/>
                  </a:solidFill>
                </a:rPr>
                <a:t>INTERVIAL</a:t>
              </a:r>
              <a:endParaRPr lang="es-CO" sz="1000" dirty="0">
                <a:solidFill>
                  <a:srgbClr val="008FF9"/>
                </a:solidFill>
              </a:endParaRPr>
            </a:p>
          </p:txBody>
        </p:sp>
        <p:sp>
          <p:nvSpPr>
            <p:cNvPr id="217" name="Rectángulo: esquinas redondeadas 216">
              <a:extLst>
                <a:ext uri="{FF2B5EF4-FFF2-40B4-BE49-F238E27FC236}">
                  <a16:creationId xmlns:a16="http://schemas.microsoft.com/office/drawing/2014/main" id="{55A5D5AF-BD61-49EF-D915-17253B2DA237}"/>
                </a:ext>
              </a:extLst>
            </p:cNvPr>
            <p:cNvSpPr/>
            <p:nvPr/>
          </p:nvSpPr>
          <p:spPr>
            <a:xfrm>
              <a:off x="4678442" y="5448413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9" name="CuadroTexto 218">
              <a:extLst>
                <a:ext uri="{FF2B5EF4-FFF2-40B4-BE49-F238E27FC236}">
                  <a16:creationId xmlns:a16="http://schemas.microsoft.com/office/drawing/2014/main" id="{51E99C1B-E9F1-CF69-6DA6-7D261700849A}"/>
                </a:ext>
              </a:extLst>
            </p:cNvPr>
            <p:cNvSpPr txBox="1"/>
            <p:nvPr/>
          </p:nvSpPr>
          <p:spPr>
            <a:xfrm>
              <a:off x="4678441" y="5967522"/>
              <a:ext cx="1078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RUTA DE LOS RIOS</a:t>
              </a:r>
            </a:p>
          </p:txBody>
        </p:sp>
        <p:sp>
          <p:nvSpPr>
            <p:cNvPr id="220" name="Rectángulo: esquinas redondeadas 219">
              <a:extLst>
                <a:ext uri="{FF2B5EF4-FFF2-40B4-BE49-F238E27FC236}">
                  <a16:creationId xmlns:a16="http://schemas.microsoft.com/office/drawing/2014/main" id="{DA70CD88-1DD7-00CF-6605-C0FC0D8A5A18}"/>
                </a:ext>
              </a:extLst>
            </p:cNvPr>
            <p:cNvSpPr/>
            <p:nvPr/>
          </p:nvSpPr>
          <p:spPr>
            <a:xfrm>
              <a:off x="5840688" y="5453729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2" name="CuadroTexto 221">
              <a:extLst>
                <a:ext uri="{FF2B5EF4-FFF2-40B4-BE49-F238E27FC236}">
                  <a16:creationId xmlns:a16="http://schemas.microsoft.com/office/drawing/2014/main" id="{5BE7ED19-E189-C596-0084-AFD37628CB9F}"/>
                </a:ext>
              </a:extLst>
            </p:cNvPr>
            <p:cNvSpPr txBox="1"/>
            <p:nvPr/>
          </p:nvSpPr>
          <p:spPr>
            <a:xfrm>
              <a:off x="5840687" y="5972838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RUTA DEL LOA</a:t>
              </a:r>
            </a:p>
          </p:txBody>
        </p:sp>
        <p:sp>
          <p:nvSpPr>
            <p:cNvPr id="223" name="Rectángulo: esquinas redondeadas 222">
              <a:extLst>
                <a:ext uri="{FF2B5EF4-FFF2-40B4-BE49-F238E27FC236}">
                  <a16:creationId xmlns:a16="http://schemas.microsoft.com/office/drawing/2014/main" id="{67C4E743-F73F-D6CF-FEBE-A592BC4E1FB3}"/>
                </a:ext>
              </a:extLst>
            </p:cNvPr>
            <p:cNvSpPr/>
            <p:nvPr/>
          </p:nvSpPr>
          <p:spPr>
            <a:xfrm>
              <a:off x="7002935" y="5453729"/>
              <a:ext cx="1078008" cy="901582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5" name="CuadroTexto 224">
              <a:extLst>
                <a:ext uri="{FF2B5EF4-FFF2-40B4-BE49-F238E27FC236}">
                  <a16:creationId xmlns:a16="http://schemas.microsoft.com/office/drawing/2014/main" id="{C87CD2C1-8818-14CD-7C14-4B33DA083406}"/>
                </a:ext>
              </a:extLst>
            </p:cNvPr>
            <p:cNvSpPr txBox="1"/>
            <p:nvPr/>
          </p:nvSpPr>
          <p:spPr>
            <a:xfrm>
              <a:off x="7002933" y="5972838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RUTA COSTERA</a:t>
              </a:r>
            </a:p>
          </p:txBody>
        </p:sp>
        <p:pic>
          <p:nvPicPr>
            <p:cNvPr id="226" name="Imagen 225">
              <a:extLst>
                <a:ext uri="{FF2B5EF4-FFF2-40B4-BE49-F238E27FC236}">
                  <a16:creationId xmlns:a16="http://schemas.microsoft.com/office/drawing/2014/main" id="{74C8DE70-EB8F-418B-B050-3E20B4808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4136" y="5351592"/>
              <a:ext cx="254180" cy="254179"/>
            </a:xfrm>
            <a:prstGeom prst="rect">
              <a:avLst/>
            </a:prstGeom>
          </p:spPr>
        </p:pic>
        <p:pic>
          <p:nvPicPr>
            <p:cNvPr id="227" name="Imagen 226">
              <a:extLst>
                <a:ext uri="{FF2B5EF4-FFF2-40B4-BE49-F238E27FC236}">
                  <a16:creationId xmlns:a16="http://schemas.microsoft.com/office/drawing/2014/main" id="{788FAC5F-DC25-77CF-2799-319B6309C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4437" y="5312546"/>
              <a:ext cx="306340" cy="306341"/>
            </a:xfrm>
            <a:prstGeom prst="rect">
              <a:avLst/>
            </a:prstGeom>
          </p:spPr>
        </p:pic>
        <p:pic>
          <p:nvPicPr>
            <p:cNvPr id="228" name="Imagen 227">
              <a:extLst>
                <a:ext uri="{FF2B5EF4-FFF2-40B4-BE49-F238E27FC236}">
                  <a16:creationId xmlns:a16="http://schemas.microsoft.com/office/drawing/2014/main" id="{BD088355-E1D7-5C18-869C-F9A401C1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1594" y="5364090"/>
              <a:ext cx="306340" cy="306341"/>
            </a:xfrm>
            <a:prstGeom prst="rect">
              <a:avLst/>
            </a:prstGeom>
          </p:spPr>
        </p:pic>
        <p:pic>
          <p:nvPicPr>
            <p:cNvPr id="229" name="Imagen 228">
              <a:extLst>
                <a:ext uri="{FF2B5EF4-FFF2-40B4-BE49-F238E27FC236}">
                  <a16:creationId xmlns:a16="http://schemas.microsoft.com/office/drawing/2014/main" id="{787D5D30-9124-0D20-3B47-9883D370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603" y="4297194"/>
              <a:ext cx="306340" cy="306341"/>
            </a:xfrm>
            <a:prstGeom prst="rect">
              <a:avLst/>
            </a:prstGeom>
          </p:spPr>
        </p:pic>
        <p:pic>
          <p:nvPicPr>
            <p:cNvPr id="230" name="Imagen 229">
              <a:extLst>
                <a:ext uri="{FF2B5EF4-FFF2-40B4-BE49-F238E27FC236}">
                  <a16:creationId xmlns:a16="http://schemas.microsoft.com/office/drawing/2014/main" id="{E41BE8CF-766F-3242-F440-A96A39F4C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8056" y="4297194"/>
              <a:ext cx="306340" cy="306341"/>
            </a:xfrm>
            <a:prstGeom prst="rect">
              <a:avLst/>
            </a:prstGeom>
          </p:spPr>
        </p:pic>
        <p:pic>
          <p:nvPicPr>
            <p:cNvPr id="231" name="Imagen 230">
              <a:extLst>
                <a:ext uri="{FF2B5EF4-FFF2-40B4-BE49-F238E27FC236}">
                  <a16:creationId xmlns:a16="http://schemas.microsoft.com/office/drawing/2014/main" id="{CB1848BF-2317-ECA6-1AE2-AD4E5452E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6005" y="4323933"/>
              <a:ext cx="306340" cy="306341"/>
            </a:xfrm>
            <a:prstGeom prst="rect">
              <a:avLst/>
            </a:prstGeom>
          </p:spPr>
        </p:pic>
        <p:pic>
          <p:nvPicPr>
            <p:cNvPr id="232" name="Imagen 231">
              <a:extLst>
                <a:ext uri="{FF2B5EF4-FFF2-40B4-BE49-F238E27FC236}">
                  <a16:creationId xmlns:a16="http://schemas.microsoft.com/office/drawing/2014/main" id="{721552BA-2C78-7E45-0C5F-709FC138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4108" y="3331343"/>
              <a:ext cx="306340" cy="306341"/>
            </a:xfrm>
            <a:prstGeom prst="rect">
              <a:avLst/>
            </a:prstGeom>
          </p:spPr>
        </p:pic>
      </p:grpSp>
      <p:grpSp>
        <p:nvGrpSpPr>
          <p:cNvPr id="233" name="Grupo 232">
            <a:extLst>
              <a:ext uri="{FF2B5EF4-FFF2-40B4-BE49-F238E27FC236}">
                <a16:creationId xmlns:a16="http://schemas.microsoft.com/office/drawing/2014/main" id="{D36E5B69-3437-70BA-8B90-9AB2CBAF31A0}"/>
              </a:ext>
            </a:extLst>
          </p:cNvPr>
          <p:cNvGrpSpPr/>
          <p:nvPr/>
        </p:nvGrpSpPr>
        <p:grpSpPr>
          <a:xfrm>
            <a:off x="209210" y="3787186"/>
            <a:ext cx="3505907" cy="2822836"/>
            <a:chOff x="317522" y="3358018"/>
            <a:chExt cx="3422990" cy="3099927"/>
          </a:xfrm>
        </p:grpSpPr>
        <p:sp>
          <p:nvSpPr>
            <p:cNvPr id="235" name="Rectángulo: esquinas redondeadas 234">
              <a:extLst>
                <a:ext uri="{FF2B5EF4-FFF2-40B4-BE49-F238E27FC236}">
                  <a16:creationId xmlns:a16="http://schemas.microsoft.com/office/drawing/2014/main" id="{34E6EE5B-4362-3490-9C08-A5822080F065}"/>
                </a:ext>
              </a:extLst>
            </p:cNvPr>
            <p:cNvSpPr/>
            <p:nvPr/>
          </p:nvSpPr>
          <p:spPr>
            <a:xfrm>
              <a:off x="338011" y="3471882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7" name="CuadroTexto 236">
              <a:extLst>
                <a:ext uri="{FF2B5EF4-FFF2-40B4-BE49-F238E27FC236}">
                  <a16:creationId xmlns:a16="http://schemas.microsoft.com/office/drawing/2014/main" id="{DA41922C-5E2B-F65F-BBEE-6D970BF69B8F}"/>
                </a:ext>
              </a:extLst>
            </p:cNvPr>
            <p:cNvSpPr txBox="1"/>
            <p:nvPr/>
          </p:nvSpPr>
          <p:spPr>
            <a:xfrm>
              <a:off x="338010" y="3990991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rgbClr val="008FF9"/>
                  </a:solidFill>
                </a:rPr>
                <a:t>INTERCOLOMBIA</a:t>
              </a:r>
            </a:p>
          </p:txBody>
        </p:sp>
        <p:sp>
          <p:nvSpPr>
            <p:cNvPr id="238" name="Rectángulo: esquinas redondeadas 237">
              <a:extLst>
                <a:ext uri="{FF2B5EF4-FFF2-40B4-BE49-F238E27FC236}">
                  <a16:creationId xmlns:a16="http://schemas.microsoft.com/office/drawing/2014/main" id="{27848ABA-50EA-9267-180E-E0C56A9365BD}"/>
                </a:ext>
              </a:extLst>
            </p:cNvPr>
            <p:cNvSpPr/>
            <p:nvPr/>
          </p:nvSpPr>
          <p:spPr>
            <a:xfrm>
              <a:off x="1500257" y="3477198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0" name="CuadroTexto 239">
              <a:extLst>
                <a:ext uri="{FF2B5EF4-FFF2-40B4-BE49-F238E27FC236}">
                  <a16:creationId xmlns:a16="http://schemas.microsoft.com/office/drawing/2014/main" id="{81DB6165-8077-EBBB-CFE0-E958007A8CDC}"/>
                </a:ext>
              </a:extLst>
            </p:cNvPr>
            <p:cNvSpPr txBox="1"/>
            <p:nvPr/>
          </p:nvSpPr>
          <p:spPr>
            <a:xfrm>
              <a:off x="1500256" y="3996307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TRANSELCA</a:t>
              </a:r>
            </a:p>
          </p:txBody>
        </p:sp>
        <p:sp>
          <p:nvSpPr>
            <p:cNvPr id="241" name="Rectángulo: esquinas redondeadas 240">
              <a:extLst>
                <a:ext uri="{FF2B5EF4-FFF2-40B4-BE49-F238E27FC236}">
                  <a16:creationId xmlns:a16="http://schemas.microsoft.com/office/drawing/2014/main" id="{54A4C7E0-A047-156A-E35A-E324E6D5C8EE}"/>
                </a:ext>
              </a:extLst>
            </p:cNvPr>
            <p:cNvSpPr/>
            <p:nvPr/>
          </p:nvSpPr>
          <p:spPr>
            <a:xfrm>
              <a:off x="2662503" y="3477198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3" name="Rectángulo: esquinas redondeadas 242">
              <a:extLst>
                <a:ext uri="{FF2B5EF4-FFF2-40B4-BE49-F238E27FC236}">
                  <a16:creationId xmlns:a16="http://schemas.microsoft.com/office/drawing/2014/main" id="{9981E71C-682D-037A-8296-6B7BBA561E1B}"/>
                </a:ext>
              </a:extLst>
            </p:cNvPr>
            <p:cNvSpPr/>
            <p:nvPr/>
          </p:nvSpPr>
          <p:spPr>
            <a:xfrm>
              <a:off x="322730" y="4521128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5" name="CuadroTexto 244">
              <a:extLst>
                <a:ext uri="{FF2B5EF4-FFF2-40B4-BE49-F238E27FC236}">
                  <a16:creationId xmlns:a16="http://schemas.microsoft.com/office/drawing/2014/main" id="{F02586BA-8FA3-D109-617C-166376309A52}"/>
                </a:ext>
              </a:extLst>
            </p:cNvPr>
            <p:cNvSpPr txBox="1"/>
            <p:nvPr/>
          </p:nvSpPr>
          <p:spPr>
            <a:xfrm>
              <a:off x="322729" y="5040237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ISA PERÚ</a:t>
              </a:r>
            </a:p>
          </p:txBody>
        </p:sp>
        <p:sp>
          <p:nvSpPr>
            <p:cNvPr id="246" name="Rectángulo: esquinas redondeadas 245">
              <a:extLst>
                <a:ext uri="{FF2B5EF4-FFF2-40B4-BE49-F238E27FC236}">
                  <a16:creationId xmlns:a16="http://schemas.microsoft.com/office/drawing/2014/main" id="{FCBB7E75-1034-EF6D-0191-22AE006C41E4}"/>
                </a:ext>
              </a:extLst>
            </p:cNvPr>
            <p:cNvSpPr/>
            <p:nvPr/>
          </p:nvSpPr>
          <p:spPr>
            <a:xfrm>
              <a:off x="1484976" y="4526444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8" name="CuadroTexto 247">
              <a:extLst>
                <a:ext uri="{FF2B5EF4-FFF2-40B4-BE49-F238E27FC236}">
                  <a16:creationId xmlns:a16="http://schemas.microsoft.com/office/drawing/2014/main" id="{3B898274-8D01-92FC-EEA2-6A0011487ADB}"/>
                </a:ext>
              </a:extLst>
            </p:cNvPr>
            <p:cNvSpPr txBox="1"/>
            <p:nvPr/>
          </p:nvSpPr>
          <p:spPr>
            <a:xfrm>
              <a:off x="1464655" y="5045553"/>
              <a:ext cx="11775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00" dirty="0">
                  <a:solidFill>
                    <a:srgbClr val="008FF9"/>
                  </a:solidFill>
                </a:rPr>
                <a:t>TRANSMANTARO</a:t>
              </a:r>
            </a:p>
          </p:txBody>
        </p:sp>
        <p:sp>
          <p:nvSpPr>
            <p:cNvPr id="249" name="Rectángulo: esquinas redondeadas 248">
              <a:extLst>
                <a:ext uri="{FF2B5EF4-FFF2-40B4-BE49-F238E27FC236}">
                  <a16:creationId xmlns:a16="http://schemas.microsoft.com/office/drawing/2014/main" id="{4C8D0E2D-B3D3-FBF6-D3E5-8DA139F8981A}"/>
                </a:ext>
              </a:extLst>
            </p:cNvPr>
            <p:cNvSpPr/>
            <p:nvPr/>
          </p:nvSpPr>
          <p:spPr>
            <a:xfrm>
              <a:off x="2647223" y="4526444"/>
              <a:ext cx="1078008" cy="901582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1" name="CuadroTexto 250">
              <a:extLst>
                <a:ext uri="{FF2B5EF4-FFF2-40B4-BE49-F238E27FC236}">
                  <a16:creationId xmlns:a16="http://schemas.microsoft.com/office/drawing/2014/main" id="{6EA650B5-B3A3-2C71-DA29-2071F0D57075}"/>
                </a:ext>
              </a:extLst>
            </p:cNvPr>
            <p:cNvSpPr txBox="1"/>
            <p:nvPr/>
          </p:nvSpPr>
          <p:spPr>
            <a:xfrm>
              <a:off x="2647221" y="5045553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 err="1">
                  <a:solidFill>
                    <a:srgbClr val="008FF9"/>
                  </a:solidFill>
                </a:rPr>
                <a:t>REP</a:t>
              </a:r>
              <a:endParaRPr lang="es-CO" sz="1000" dirty="0">
                <a:solidFill>
                  <a:srgbClr val="008FF9"/>
                </a:solidFill>
              </a:endParaRPr>
            </a:p>
          </p:txBody>
        </p:sp>
        <p:sp>
          <p:nvSpPr>
            <p:cNvPr id="252" name="Rectángulo: esquinas redondeadas 251">
              <a:extLst>
                <a:ext uri="{FF2B5EF4-FFF2-40B4-BE49-F238E27FC236}">
                  <a16:creationId xmlns:a16="http://schemas.microsoft.com/office/drawing/2014/main" id="{093732C9-2273-2A59-D738-326ADC34C85B}"/>
                </a:ext>
              </a:extLst>
            </p:cNvPr>
            <p:cNvSpPr/>
            <p:nvPr/>
          </p:nvSpPr>
          <p:spPr>
            <a:xfrm>
              <a:off x="317523" y="5545731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3" name="CuadroTexto 252">
              <a:extLst>
                <a:ext uri="{FF2B5EF4-FFF2-40B4-BE49-F238E27FC236}">
                  <a16:creationId xmlns:a16="http://schemas.microsoft.com/office/drawing/2014/main" id="{06B74039-AD34-46A8-1A2E-FF50C530BF81}"/>
                </a:ext>
              </a:extLst>
            </p:cNvPr>
            <p:cNvSpPr txBox="1"/>
            <p:nvPr/>
          </p:nvSpPr>
          <p:spPr>
            <a:xfrm>
              <a:off x="317522" y="6064840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CTEEP</a:t>
              </a:r>
            </a:p>
          </p:txBody>
        </p:sp>
        <p:sp>
          <p:nvSpPr>
            <p:cNvPr id="254" name="Rectángulo: esquinas redondeadas 253">
              <a:extLst>
                <a:ext uri="{FF2B5EF4-FFF2-40B4-BE49-F238E27FC236}">
                  <a16:creationId xmlns:a16="http://schemas.microsoft.com/office/drawing/2014/main" id="{4731DF15-C83C-3816-BC50-836F874B9A2B}"/>
                </a:ext>
              </a:extLst>
            </p:cNvPr>
            <p:cNvSpPr/>
            <p:nvPr/>
          </p:nvSpPr>
          <p:spPr>
            <a:xfrm>
              <a:off x="1479769" y="5551047"/>
              <a:ext cx="1078009" cy="906898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6" name="CuadroTexto 255">
              <a:extLst>
                <a:ext uri="{FF2B5EF4-FFF2-40B4-BE49-F238E27FC236}">
                  <a16:creationId xmlns:a16="http://schemas.microsoft.com/office/drawing/2014/main" id="{80AA3ED7-E3BA-A081-9569-28FD3FA49AD0}"/>
                </a:ext>
              </a:extLst>
            </p:cNvPr>
            <p:cNvSpPr txBox="1"/>
            <p:nvPr/>
          </p:nvSpPr>
          <p:spPr>
            <a:xfrm>
              <a:off x="1479768" y="6070156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algn="ctr">
                <a:defRPr sz="1000">
                  <a:solidFill>
                    <a:srgbClr val="008FF9"/>
                  </a:solidFill>
                </a:defRPr>
              </a:lvl1pPr>
            </a:lstStyle>
            <a:p>
              <a:r>
                <a:rPr lang="es-CO" dirty="0"/>
                <a:t>ISA BOLIVIA</a:t>
              </a:r>
            </a:p>
          </p:txBody>
        </p:sp>
        <p:sp>
          <p:nvSpPr>
            <p:cNvPr id="257" name="Rectángulo: esquinas redondeadas 256">
              <a:extLst>
                <a:ext uri="{FF2B5EF4-FFF2-40B4-BE49-F238E27FC236}">
                  <a16:creationId xmlns:a16="http://schemas.microsoft.com/office/drawing/2014/main" id="{F271B795-C1F1-C175-D54D-E80C40A0C939}"/>
                </a:ext>
              </a:extLst>
            </p:cNvPr>
            <p:cNvSpPr/>
            <p:nvPr/>
          </p:nvSpPr>
          <p:spPr>
            <a:xfrm>
              <a:off x="2642016" y="5551047"/>
              <a:ext cx="1078008" cy="901582"/>
            </a:xfrm>
            <a:prstGeom prst="roundRect">
              <a:avLst/>
            </a:prstGeom>
            <a:noFill/>
            <a:ln w="22225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9" name="CuadroTexto 258">
              <a:extLst>
                <a:ext uri="{FF2B5EF4-FFF2-40B4-BE49-F238E27FC236}">
                  <a16:creationId xmlns:a16="http://schemas.microsoft.com/office/drawing/2014/main" id="{CFE3BE0A-BC7D-A081-9CDF-E5128875AB23}"/>
                </a:ext>
              </a:extLst>
            </p:cNvPr>
            <p:cNvSpPr txBox="1"/>
            <p:nvPr/>
          </p:nvSpPr>
          <p:spPr>
            <a:xfrm>
              <a:off x="2642014" y="6070156"/>
              <a:ext cx="10780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>
                  <a:solidFill>
                    <a:srgbClr val="008FF9"/>
                  </a:solidFill>
                </a:rPr>
                <a:t>INTERCHILE</a:t>
              </a:r>
            </a:p>
          </p:txBody>
        </p:sp>
        <p:pic>
          <p:nvPicPr>
            <p:cNvPr id="260" name="Imagen 259">
              <a:extLst>
                <a:ext uri="{FF2B5EF4-FFF2-40B4-BE49-F238E27FC236}">
                  <a16:creationId xmlns:a16="http://schemas.microsoft.com/office/drawing/2014/main" id="{8C0B4840-C4E1-A3CC-C59A-8F4AC8D86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373" y="3358708"/>
              <a:ext cx="254180" cy="254179"/>
            </a:xfrm>
            <a:prstGeom prst="rect">
              <a:avLst/>
            </a:prstGeom>
          </p:spPr>
        </p:pic>
        <p:pic>
          <p:nvPicPr>
            <p:cNvPr id="261" name="Imagen 260">
              <a:extLst>
                <a:ext uri="{FF2B5EF4-FFF2-40B4-BE49-F238E27FC236}">
                  <a16:creationId xmlns:a16="http://schemas.microsoft.com/office/drawing/2014/main" id="{F04804D0-6E14-89BA-7865-F4BFE0A95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0471" y="3358018"/>
              <a:ext cx="254180" cy="254179"/>
            </a:xfrm>
            <a:prstGeom prst="rect">
              <a:avLst/>
            </a:prstGeom>
          </p:spPr>
        </p:pic>
        <p:pic>
          <p:nvPicPr>
            <p:cNvPr id="262" name="Imagen 261">
              <a:extLst>
                <a:ext uri="{FF2B5EF4-FFF2-40B4-BE49-F238E27FC236}">
                  <a16:creationId xmlns:a16="http://schemas.microsoft.com/office/drawing/2014/main" id="{7729DB50-7920-895B-5134-C23EB6BE1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0985" y="3398562"/>
              <a:ext cx="254180" cy="254179"/>
            </a:xfrm>
            <a:prstGeom prst="rect">
              <a:avLst/>
            </a:prstGeom>
          </p:spPr>
        </p:pic>
        <p:pic>
          <p:nvPicPr>
            <p:cNvPr id="263" name="Imagen 262">
              <a:extLst>
                <a:ext uri="{FF2B5EF4-FFF2-40B4-BE49-F238E27FC236}">
                  <a16:creationId xmlns:a16="http://schemas.microsoft.com/office/drawing/2014/main" id="{77AFFEB9-ECB7-4AAD-88B6-9B7A4E86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09121" y="4373724"/>
              <a:ext cx="294808" cy="294809"/>
            </a:xfrm>
            <a:prstGeom prst="rect">
              <a:avLst/>
            </a:prstGeom>
          </p:spPr>
        </p:pic>
        <p:pic>
          <p:nvPicPr>
            <p:cNvPr id="264" name="Imagen 263">
              <a:extLst>
                <a:ext uri="{FF2B5EF4-FFF2-40B4-BE49-F238E27FC236}">
                  <a16:creationId xmlns:a16="http://schemas.microsoft.com/office/drawing/2014/main" id="{A7B03B95-69F2-DEBE-76F6-ED6B14D4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901094" y="4385105"/>
              <a:ext cx="294808" cy="294809"/>
            </a:xfrm>
            <a:prstGeom prst="rect">
              <a:avLst/>
            </a:prstGeom>
          </p:spPr>
        </p:pic>
        <p:pic>
          <p:nvPicPr>
            <p:cNvPr id="265" name="Imagen 264">
              <a:extLst>
                <a:ext uri="{FF2B5EF4-FFF2-40B4-BE49-F238E27FC236}">
                  <a16:creationId xmlns:a16="http://schemas.microsoft.com/office/drawing/2014/main" id="{0836ABDF-3EC8-17EB-5F6D-999DAE04B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084977" y="4360868"/>
              <a:ext cx="294808" cy="294809"/>
            </a:xfrm>
            <a:prstGeom prst="rect">
              <a:avLst/>
            </a:prstGeom>
          </p:spPr>
        </p:pic>
        <p:pic>
          <p:nvPicPr>
            <p:cNvPr id="266" name="Imagen 265">
              <a:extLst>
                <a:ext uri="{FF2B5EF4-FFF2-40B4-BE49-F238E27FC236}">
                  <a16:creationId xmlns:a16="http://schemas.microsoft.com/office/drawing/2014/main" id="{218C07E6-7900-569C-5E58-2C1B3F7AF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444" y="5428026"/>
              <a:ext cx="306340" cy="306341"/>
            </a:xfrm>
            <a:prstGeom prst="rect">
              <a:avLst/>
            </a:prstGeom>
          </p:spPr>
        </p:pic>
        <p:pic>
          <p:nvPicPr>
            <p:cNvPr id="267" name="Imagen 266">
              <a:extLst>
                <a:ext uri="{FF2B5EF4-FFF2-40B4-BE49-F238E27FC236}">
                  <a16:creationId xmlns:a16="http://schemas.microsoft.com/office/drawing/2014/main" id="{2A55FA60-F783-17D2-0993-5DB97CC8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619" y="5340963"/>
              <a:ext cx="343781" cy="343781"/>
            </a:xfrm>
            <a:prstGeom prst="rect">
              <a:avLst/>
            </a:prstGeom>
          </p:spPr>
        </p:pic>
        <p:pic>
          <p:nvPicPr>
            <p:cNvPr id="268" name="Imagen 267">
              <a:extLst>
                <a:ext uri="{FF2B5EF4-FFF2-40B4-BE49-F238E27FC236}">
                  <a16:creationId xmlns:a16="http://schemas.microsoft.com/office/drawing/2014/main" id="{70D80061-0DF8-C080-857B-7EB46408D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6925" y="5356579"/>
              <a:ext cx="364826" cy="361786"/>
            </a:xfrm>
            <a:prstGeom prst="rect">
              <a:avLst/>
            </a:prstGeom>
          </p:spPr>
        </p:pic>
      </p:grpSp>
      <p:cxnSp>
        <p:nvCxnSpPr>
          <p:cNvPr id="270" name="Conector recto 269">
            <a:extLst>
              <a:ext uri="{FF2B5EF4-FFF2-40B4-BE49-F238E27FC236}">
                <a16:creationId xmlns:a16="http://schemas.microsoft.com/office/drawing/2014/main" id="{C485555F-2E12-DE7D-3298-99D340BA4FA7}"/>
              </a:ext>
            </a:extLst>
          </p:cNvPr>
          <p:cNvCxnSpPr>
            <a:cxnSpLocks/>
          </p:cNvCxnSpPr>
          <p:nvPr/>
        </p:nvCxnSpPr>
        <p:spPr>
          <a:xfrm>
            <a:off x="1246705" y="3287151"/>
            <a:ext cx="7633267" cy="0"/>
          </a:xfrm>
          <a:prstGeom prst="line">
            <a:avLst/>
          </a:prstGeom>
          <a:ln w="25400" cap="rnd">
            <a:solidFill>
              <a:srgbClr val="0330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2" name="Imagen 271" descr="Logotipo&#10;&#10;Descripción generada automáticamente">
            <a:extLst>
              <a:ext uri="{FF2B5EF4-FFF2-40B4-BE49-F238E27FC236}">
                <a16:creationId xmlns:a16="http://schemas.microsoft.com/office/drawing/2014/main" id="{E7D7D1F8-9876-2E34-F7A5-2BF08C48642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637" y="2279001"/>
            <a:ext cx="1417939" cy="530130"/>
          </a:xfrm>
          <a:prstGeom prst="rect">
            <a:avLst/>
          </a:prstGeom>
        </p:spPr>
      </p:pic>
      <p:pic>
        <p:nvPicPr>
          <p:cNvPr id="274" name="Imagen 273" descr="Logotipo&#10;&#10;Descripción generada automáticamente">
            <a:extLst>
              <a:ext uri="{FF2B5EF4-FFF2-40B4-BE49-F238E27FC236}">
                <a16:creationId xmlns:a16="http://schemas.microsoft.com/office/drawing/2014/main" id="{E8AD5C0E-B997-1793-0E84-85DBC496707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639" y="4048337"/>
            <a:ext cx="946127" cy="299454"/>
          </a:xfrm>
          <a:prstGeom prst="rect">
            <a:avLst/>
          </a:prstGeom>
        </p:spPr>
      </p:pic>
      <p:pic>
        <p:nvPicPr>
          <p:cNvPr id="275" name="Imagen 274" descr="Logotipo&#10;&#10;Descripción generada automáticamente">
            <a:extLst>
              <a:ext uri="{FF2B5EF4-FFF2-40B4-BE49-F238E27FC236}">
                <a16:creationId xmlns:a16="http://schemas.microsoft.com/office/drawing/2014/main" id="{F0DE22B4-1CE0-BDD8-E076-78C59CBC83E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035" y="4024758"/>
            <a:ext cx="946127" cy="299454"/>
          </a:xfrm>
          <a:prstGeom prst="rect">
            <a:avLst/>
          </a:prstGeom>
        </p:spPr>
      </p:pic>
      <p:pic>
        <p:nvPicPr>
          <p:cNvPr id="276" name="Imagen 275" descr="Logotipo&#10;&#10;Descripción generada automáticamente">
            <a:extLst>
              <a:ext uri="{FF2B5EF4-FFF2-40B4-BE49-F238E27FC236}">
                <a16:creationId xmlns:a16="http://schemas.microsoft.com/office/drawing/2014/main" id="{39484F6C-A6ED-E869-EBA8-9217D127365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431" y="5012719"/>
            <a:ext cx="946127" cy="299454"/>
          </a:xfrm>
          <a:prstGeom prst="rect">
            <a:avLst/>
          </a:prstGeom>
        </p:spPr>
      </p:pic>
      <p:pic>
        <p:nvPicPr>
          <p:cNvPr id="277" name="Imagen 276" descr="Logotipo&#10;&#10;Descripción generada automáticamente">
            <a:extLst>
              <a:ext uri="{FF2B5EF4-FFF2-40B4-BE49-F238E27FC236}">
                <a16:creationId xmlns:a16="http://schemas.microsoft.com/office/drawing/2014/main" id="{EEBC11CB-4032-71CB-BFD3-9AAB8655F57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364" y="5029247"/>
            <a:ext cx="946127" cy="299454"/>
          </a:xfrm>
          <a:prstGeom prst="rect">
            <a:avLst/>
          </a:prstGeom>
        </p:spPr>
      </p:pic>
      <p:pic>
        <p:nvPicPr>
          <p:cNvPr id="278" name="Imagen 277" descr="Logotipo&#10;&#10;Descripción generada automáticamente">
            <a:extLst>
              <a:ext uri="{FF2B5EF4-FFF2-40B4-BE49-F238E27FC236}">
                <a16:creationId xmlns:a16="http://schemas.microsoft.com/office/drawing/2014/main" id="{E87D7223-AB64-E96F-8E48-3A4A4B2328A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7375" y="5044528"/>
            <a:ext cx="946127" cy="299454"/>
          </a:xfrm>
          <a:prstGeom prst="rect">
            <a:avLst/>
          </a:prstGeom>
        </p:spPr>
      </p:pic>
      <p:pic>
        <p:nvPicPr>
          <p:cNvPr id="279" name="Imagen 278" descr="Logotipo&#10;&#10;Descripción generada automáticamente">
            <a:extLst>
              <a:ext uri="{FF2B5EF4-FFF2-40B4-BE49-F238E27FC236}">
                <a16:creationId xmlns:a16="http://schemas.microsoft.com/office/drawing/2014/main" id="{7C7F1F7E-7854-09F2-36F2-B73AF1E7118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5599" y="5006984"/>
            <a:ext cx="946127" cy="299454"/>
          </a:xfrm>
          <a:prstGeom prst="rect">
            <a:avLst/>
          </a:prstGeom>
        </p:spPr>
      </p:pic>
      <p:pic>
        <p:nvPicPr>
          <p:cNvPr id="280" name="Imagen 279" descr="Logotipo&#10;&#10;Descripción generada automáticamente">
            <a:extLst>
              <a:ext uri="{FF2B5EF4-FFF2-40B4-BE49-F238E27FC236}">
                <a16:creationId xmlns:a16="http://schemas.microsoft.com/office/drawing/2014/main" id="{3C811B4C-C65D-DFDF-88D3-3683E1BC05E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484" y="4993822"/>
            <a:ext cx="946127" cy="299454"/>
          </a:xfrm>
          <a:prstGeom prst="rect">
            <a:avLst/>
          </a:prstGeom>
        </p:spPr>
      </p:pic>
      <p:pic>
        <p:nvPicPr>
          <p:cNvPr id="281" name="Imagen 280" descr="Logotipo&#10;&#10;Descripción generada automáticamente">
            <a:extLst>
              <a:ext uri="{FF2B5EF4-FFF2-40B4-BE49-F238E27FC236}">
                <a16:creationId xmlns:a16="http://schemas.microsoft.com/office/drawing/2014/main" id="{6E433038-E4D7-8699-6A22-CD12113B8AE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891" y="4990517"/>
            <a:ext cx="946127" cy="299454"/>
          </a:xfrm>
          <a:prstGeom prst="rect">
            <a:avLst/>
          </a:prstGeom>
        </p:spPr>
      </p:pic>
      <p:pic>
        <p:nvPicPr>
          <p:cNvPr id="282" name="Imagen 281" descr="Logotipo&#10;&#10;Descripción generada automáticamente">
            <a:extLst>
              <a:ext uri="{FF2B5EF4-FFF2-40B4-BE49-F238E27FC236}">
                <a16:creationId xmlns:a16="http://schemas.microsoft.com/office/drawing/2014/main" id="{F130ACA6-4088-1F88-5AFF-7C5C0645D16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6001" y="5930573"/>
            <a:ext cx="946127" cy="299454"/>
          </a:xfrm>
          <a:prstGeom prst="rect">
            <a:avLst/>
          </a:prstGeom>
        </p:spPr>
      </p:pic>
      <p:pic>
        <p:nvPicPr>
          <p:cNvPr id="283" name="Imagen 282" descr="Logotipo&#10;&#10;Descripción generada automáticamente">
            <a:extLst>
              <a:ext uri="{FF2B5EF4-FFF2-40B4-BE49-F238E27FC236}">
                <a16:creationId xmlns:a16="http://schemas.microsoft.com/office/drawing/2014/main" id="{C99392F8-4F5F-A579-0816-9B19007FAD8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543" y="5965720"/>
            <a:ext cx="946127" cy="299454"/>
          </a:xfrm>
          <a:prstGeom prst="rect">
            <a:avLst/>
          </a:prstGeom>
        </p:spPr>
      </p:pic>
      <p:pic>
        <p:nvPicPr>
          <p:cNvPr id="284" name="Imagen 283" descr="Logotipo&#10;&#10;Descripción generada automáticamente">
            <a:extLst>
              <a:ext uri="{FF2B5EF4-FFF2-40B4-BE49-F238E27FC236}">
                <a16:creationId xmlns:a16="http://schemas.microsoft.com/office/drawing/2014/main" id="{9A6B0C69-40D0-3612-49BA-03EB7E742C7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495" y="5930573"/>
            <a:ext cx="946127" cy="299454"/>
          </a:xfrm>
          <a:prstGeom prst="rect">
            <a:avLst/>
          </a:prstGeom>
        </p:spPr>
      </p:pic>
      <p:pic>
        <p:nvPicPr>
          <p:cNvPr id="285" name="Imagen 284" descr="Logotipo&#10;&#10;Descripción generada automáticamente">
            <a:extLst>
              <a:ext uri="{FF2B5EF4-FFF2-40B4-BE49-F238E27FC236}">
                <a16:creationId xmlns:a16="http://schemas.microsoft.com/office/drawing/2014/main" id="{9049A855-B8A8-6FBA-93CE-1BBEF877506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2483" y="5958319"/>
            <a:ext cx="946127" cy="299454"/>
          </a:xfrm>
          <a:prstGeom prst="rect">
            <a:avLst/>
          </a:prstGeom>
        </p:spPr>
      </p:pic>
      <p:pic>
        <p:nvPicPr>
          <p:cNvPr id="286" name="Imagen 285" descr="Logotipo&#10;&#10;Descripción generada automáticamente">
            <a:extLst>
              <a:ext uri="{FF2B5EF4-FFF2-40B4-BE49-F238E27FC236}">
                <a16:creationId xmlns:a16="http://schemas.microsoft.com/office/drawing/2014/main" id="{C53B5859-A66C-41D9-D8B5-A219803700C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09" y="5936964"/>
            <a:ext cx="946127" cy="299454"/>
          </a:xfrm>
          <a:prstGeom prst="rect">
            <a:avLst/>
          </a:prstGeom>
        </p:spPr>
      </p:pic>
      <p:pic>
        <p:nvPicPr>
          <p:cNvPr id="287" name="Imagen 286" descr="Logotipo&#10;&#10;Descripción generada automáticamente">
            <a:extLst>
              <a:ext uri="{FF2B5EF4-FFF2-40B4-BE49-F238E27FC236}">
                <a16:creationId xmlns:a16="http://schemas.microsoft.com/office/drawing/2014/main" id="{3C76B1DE-2526-8EF9-2D9A-5B26E3FEA14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83" y="5904057"/>
            <a:ext cx="946127" cy="299454"/>
          </a:xfrm>
          <a:prstGeom prst="rect">
            <a:avLst/>
          </a:prstGeom>
        </p:spPr>
      </p:pic>
      <p:pic>
        <p:nvPicPr>
          <p:cNvPr id="288" name="Imagen 287" descr="Logotipo&#10;&#10;Descripción generada automáticamente">
            <a:extLst>
              <a:ext uri="{FF2B5EF4-FFF2-40B4-BE49-F238E27FC236}">
                <a16:creationId xmlns:a16="http://schemas.microsoft.com/office/drawing/2014/main" id="{069AD04D-3F38-5736-C20C-571D9943FEA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075" y="4082109"/>
            <a:ext cx="946127" cy="299454"/>
          </a:xfrm>
          <a:prstGeom prst="rect">
            <a:avLst/>
          </a:prstGeom>
        </p:spPr>
      </p:pic>
      <p:pic>
        <p:nvPicPr>
          <p:cNvPr id="290" name="Imagen 289" descr="Icono&#10;&#10;Descripción generada automáticamente">
            <a:extLst>
              <a:ext uri="{FF2B5EF4-FFF2-40B4-BE49-F238E27FC236}">
                <a16:creationId xmlns:a16="http://schemas.microsoft.com/office/drawing/2014/main" id="{47B5BAED-E638-3F1F-983C-652E16034315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536" y="4119791"/>
            <a:ext cx="992078" cy="396831"/>
          </a:xfrm>
          <a:prstGeom prst="rect">
            <a:avLst/>
          </a:prstGeom>
        </p:spPr>
      </p:pic>
      <p:pic>
        <p:nvPicPr>
          <p:cNvPr id="291" name="Imagen 290" descr="Logotipo&#10;&#10;Descripción generada automáticamente">
            <a:extLst>
              <a:ext uri="{FF2B5EF4-FFF2-40B4-BE49-F238E27FC236}">
                <a16:creationId xmlns:a16="http://schemas.microsoft.com/office/drawing/2014/main" id="{588EF100-11CA-ECE8-E206-E94BA463037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5220" y="4079783"/>
            <a:ext cx="946127" cy="299454"/>
          </a:xfrm>
          <a:prstGeom prst="rect">
            <a:avLst/>
          </a:prstGeom>
        </p:spPr>
      </p:pic>
      <p:pic>
        <p:nvPicPr>
          <p:cNvPr id="293" name="Imagen 292" descr="Logotipo&#10;&#10;Descripción generada automáticamente">
            <a:extLst>
              <a:ext uri="{FF2B5EF4-FFF2-40B4-BE49-F238E27FC236}">
                <a16:creationId xmlns:a16="http://schemas.microsoft.com/office/drawing/2014/main" id="{407C8C42-C2C9-7DB0-6491-32EDC3C87266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532" y="931137"/>
            <a:ext cx="1272843" cy="535545"/>
          </a:xfrm>
          <a:prstGeom prst="rect">
            <a:avLst/>
          </a:prstGeom>
        </p:spPr>
      </p:pic>
      <p:pic>
        <p:nvPicPr>
          <p:cNvPr id="295" name="Imagen 294" descr="Imagen que contiene animal, reptil, dibujo&#10;&#10;Descripción generada automáticamente">
            <a:extLst>
              <a:ext uri="{FF2B5EF4-FFF2-40B4-BE49-F238E27FC236}">
                <a16:creationId xmlns:a16="http://schemas.microsoft.com/office/drawing/2014/main" id="{1F3F34DE-A102-D50D-50F5-7FFC6B5C7FF6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39" y="824244"/>
            <a:ext cx="1440136" cy="48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50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EB5CE7-3A68-2648-2E12-5AC2708D83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746"/>
            <a:ext cx="12249801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88D72A-FBBB-7129-3968-B8601A0383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552" y="1359890"/>
            <a:ext cx="7772400" cy="3581139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6A2DEB53-0CEE-6EE5-FC83-9359E0A5A54F}"/>
              </a:ext>
            </a:extLst>
          </p:cNvPr>
          <p:cNvGrpSpPr/>
          <p:nvPr/>
        </p:nvGrpSpPr>
        <p:grpSpPr>
          <a:xfrm>
            <a:off x="3790948" y="943569"/>
            <a:ext cx="4504349" cy="4263404"/>
            <a:chOff x="12513568" y="749720"/>
            <a:chExt cx="6587910" cy="666152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59210E5-F0F4-BED2-FF6C-B49157FEA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3568" y="1124746"/>
              <a:ext cx="5979838" cy="6286496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8010E4D1-20B1-3080-544D-CCC95A7CF610}"/>
                </a:ext>
              </a:extLst>
            </p:cNvPr>
            <p:cNvSpPr/>
            <p:nvPr/>
          </p:nvSpPr>
          <p:spPr>
            <a:xfrm>
              <a:off x="12814979" y="749720"/>
              <a:ext cx="6286499" cy="628649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2240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B46B54-FF11-2337-38B9-D9A780212064}"/>
              </a:ext>
            </a:extLst>
          </p:cNvPr>
          <p:cNvSpPr txBox="1"/>
          <p:nvPr/>
        </p:nvSpPr>
        <p:spPr>
          <a:xfrm>
            <a:off x="3853249" y="2512962"/>
            <a:ext cx="4601105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20"/>
              </a:lnSpc>
            </a:pPr>
            <a:r>
              <a:rPr lang="es-MX" sz="4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</a:t>
            </a:r>
            <a:r>
              <a:rPr lang="es-MX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4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  <a:endParaRPr lang="es-CO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C448D84-5765-409E-AD02-CF08284283B8}"/>
              </a:ext>
            </a:extLst>
          </p:cNvPr>
          <p:cNvGrpSpPr/>
          <p:nvPr/>
        </p:nvGrpSpPr>
        <p:grpSpPr>
          <a:xfrm>
            <a:off x="6240113" y="366581"/>
            <a:ext cx="3127057" cy="1593201"/>
            <a:chOff x="11793488" y="6095272"/>
            <a:chExt cx="2997251" cy="1039727"/>
          </a:xfrm>
        </p:grpSpPr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4C136D6A-D364-9517-9D9C-B7D86EA32DE8}"/>
                </a:ext>
              </a:extLst>
            </p:cNvPr>
            <p:cNvSpPr/>
            <p:nvPr/>
          </p:nvSpPr>
          <p:spPr>
            <a:xfrm>
              <a:off x="11793488" y="6095272"/>
              <a:ext cx="2997251" cy="103972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6630071-1E98-4F21-4C42-038684E62D93}"/>
                </a:ext>
              </a:extLst>
            </p:cNvPr>
            <p:cNvSpPr txBox="1"/>
            <p:nvPr/>
          </p:nvSpPr>
          <p:spPr>
            <a:xfrm>
              <a:off x="11942043" y="6137847"/>
              <a:ext cx="2621794" cy="939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b="1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Shareholder</a:t>
              </a:r>
              <a:r>
                <a:rPr lang="es-ES_tradnl" b="1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b="1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Value</a:t>
              </a:r>
              <a:r>
                <a:rPr lang="es-ES_tradnl" b="1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Growth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generation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of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profitability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application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of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good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corporate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governance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practices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endParaRPr kumimoji="0" lang="es-ES_tradnl" i="0" u="none" strike="noStrike" kern="1200" cap="none" spc="0" normalizeH="0" baseline="0" dirty="0">
                <a:ln>
                  <a:noFill/>
                </a:ln>
                <a:solidFill>
                  <a:srgbClr val="03308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1C85224-8535-6513-839D-C62937F57D04}"/>
              </a:ext>
            </a:extLst>
          </p:cNvPr>
          <p:cNvGrpSpPr/>
          <p:nvPr/>
        </p:nvGrpSpPr>
        <p:grpSpPr>
          <a:xfrm>
            <a:off x="636585" y="3331893"/>
            <a:ext cx="3109461" cy="1956818"/>
            <a:chOff x="15164668" y="6102656"/>
            <a:chExt cx="3109461" cy="1956818"/>
          </a:xfrm>
        </p:grpSpPr>
        <p:sp>
          <p:nvSpPr>
            <p:cNvPr id="18" name="Rectángulo redondeado 17">
              <a:extLst>
                <a:ext uri="{FF2B5EF4-FFF2-40B4-BE49-F238E27FC236}">
                  <a16:creationId xmlns:a16="http://schemas.microsoft.com/office/drawing/2014/main" id="{586423E2-0B1F-63DB-580B-89499ACDFBF2}"/>
                </a:ext>
              </a:extLst>
            </p:cNvPr>
            <p:cNvSpPr/>
            <p:nvPr/>
          </p:nvSpPr>
          <p:spPr>
            <a:xfrm>
              <a:off x="15164668" y="6111427"/>
              <a:ext cx="3109461" cy="189652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162BFA4-98AA-03AE-0C28-AF1F79B705D9}"/>
                </a:ext>
              </a:extLst>
            </p:cNvPr>
            <p:cNvSpPr txBox="1"/>
            <p:nvPr/>
          </p:nvSpPr>
          <p:spPr>
            <a:xfrm>
              <a:off x="15225664" y="6102656"/>
              <a:ext cx="2936474" cy="195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b="1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Corporate</a:t>
              </a:r>
              <a:r>
                <a:rPr lang="es-ES_tradnl" b="1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b="1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Longevity</a:t>
              </a:r>
              <a:endParaRPr lang="es-ES_tradnl" b="1" dirty="0">
                <a:solidFill>
                  <a:srgbClr val="03308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companies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of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future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must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leverage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generation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of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value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with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innovation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digital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transformation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alliances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and a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group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of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high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-performance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collaborators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812364F-7607-3CEC-EA09-E767625117E0}"/>
              </a:ext>
            </a:extLst>
          </p:cNvPr>
          <p:cNvGrpSpPr/>
          <p:nvPr/>
        </p:nvGrpSpPr>
        <p:grpSpPr>
          <a:xfrm>
            <a:off x="8598138" y="3005960"/>
            <a:ext cx="3593862" cy="2197200"/>
            <a:chOff x="19984175" y="5577136"/>
            <a:chExt cx="2869010" cy="1082767"/>
          </a:xfrm>
          <a:solidFill>
            <a:schemeClr val="bg1">
              <a:lumMod val="95000"/>
            </a:schemeClr>
          </a:solidFill>
        </p:grpSpPr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0EA66E37-09C2-B302-7DDA-6A00D5C802B0}"/>
                </a:ext>
              </a:extLst>
            </p:cNvPr>
            <p:cNvSpPr/>
            <p:nvPr/>
          </p:nvSpPr>
          <p:spPr>
            <a:xfrm>
              <a:off x="19984175" y="5577136"/>
              <a:ext cx="2869010" cy="1082767"/>
            </a:xfrm>
            <a:prstGeom prst="roundRect">
              <a:avLst/>
            </a:prstGeom>
            <a:grpFill/>
            <a:ln>
              <a:solidFill>
                <a:srgbClr val="009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4F0E5F8-C1C1-E9C5-9C01-4079FFE54772}"/>
                </a:ext>
              </a:extLst>
            </p:cNvPr>
            <p:cNvSpPr txBox="1"/>
            <p:nvPr/>
          </p:nvSpPr>
          <p:spPr>
            <a:xfrm>
              <a:off x="20071168" y="5651737"/>
              <a:ext cx="2684073" cy="9643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b="1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Positive Social and </a:t>
              </a:r>
              <a:r>
                <a:rPr kumimoji="0" lang="es-ES_tradnl" b="1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Enviromental</a:t>
              </a:r>
              <a:r>
                <a:rPr kumimoji="0" lang="es-ES_tradnl" b="1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b="1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Impact</a:t>
              </a:r>
              <a:r>
                <a:rPr kumimoji="0" lang="es-ES_tradnl" b="1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Significant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contribution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to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caring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for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the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planet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and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achieving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the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Sustainable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Development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Goals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in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the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countries</a:t>
              </a:r>
              <a:r>
                <a:rPr kumimoji="0" lang="es-ES_tradnl" sz="1600" i="0" u="none" strike="noStrike" kern="1200" cap="none" spc="0" normalizeH="0" baseline="0" dirty="0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s-ES_tradnl" sz="1600" i="0" u="none" strike="noStrike" kern="1200" cap="none" spc="0" normalizeH="0" baseline="0" dirty="0" err="1">
                  <a:ln>
                    <a:noFill/>
                  </a:ln>
                  <a:solidFill>
                    <a:srgbClr val="03308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wher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the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Group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is</a:t>
              </a:r>
              <a:r>
                <a:rPr lang="es-ES_tradnl" sz="1600" dirty="0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600" dirty="0" err="1">
                  <a:solidFill>
                    <a:srgbClr val="033085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present</a:t>
              </a:r>
              <a:endParaRPr kumimoji="0" lang="es-ES_tradnl" sz="1600" i="0" u="none" strike="noStrike" kern="1200" cap="none" spc="0" normalizeH="0" baseline="0" dirty="0">
                <a:ln>
                  <a:noFill/>
                </a:ln>
                <a:solidFill>
                  <a:srgbClr val="03308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A0EF420-E764-EED3-38B1-3FF8D753C14F}"/>
              </a:ext>
            </a:extLst>
          </p:cNvPr>
          <p:cNvGrpSpPr/>
          <p:nvPr/>
        </p:nvGrpSpPr>
        <p:grpSpPr>
          <a:xfrm>
            <a:off x="3561110" y="3538367"/>
            <a:ext cx="1585568" cy="1523106"/>
            <a:chOff x="15889008" y="3469761"/>
            <a:chExt cx="2736473" cy="2628673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E98889E3-5AD8-7AD8-D59F-34BE7E657DFA}"/>
                </a:ext>
              </a:extLst>
            </p:cNvPr>
            <p:cNvGrpSpPr/>
            <p:nvPr/>
          </p:nvGrpSpPr>
          <p:grpSpPr>
            <a:xfrm rot="5400000">
              <a:off x="15942908" y="3415861"/>
              <a:ext cx="2628673" cy="2736473"/>
              <a:chOff x="8593659" y="3429000"/>
              <a:chExt cx="1501760" cy="1563346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C7207C7A-8895-C6D2-A3C2-E65D80D93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93659" y="3429000"/>
                <a:ext cx="1501760" cy="1563346"/>
              </a:xfrm>
              <a:prstGeom prst="rect">
                <a:avLst/>
              </a:prstGeom>
            </p:spPr>
          </p:pic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10F54874-0E4B-0237-BDCC-A37143ED81AD}"/>
                  </a:ext>
                </a:extLst>
              </p:cNvPr>
              <p:cNvSpPr/>
              <p:nvPr/>
            </p:nvSpPr>
            <p:spPr>
              <a:xfrm>
                <a:off x="8774684" y="3599240"/>
                <a:ext cx="1217972" cy="1217972"/>
              </a:xfrm>
              <a:prstGeom prst="ellipse">
                <a:avLst/>
              </a:prstGeom>
              <a:solidFill>
                <a:srgbClr val="009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240"/>
              </a:p>
            </p:txBody>
          </p:sp>
        </p:grp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0C992E2-E8D4-B8E9-9B1E-B20F72132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55028" y="4382001"/>
              <a:ext cx="1299532" cy="763567"/>
            </a:xfrm>
            <a:prstGeom prst="rect">
              <a:avLst/>
            </a:prstGeom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885407B7-0D00-61F3-AEFE-D80BCDD48FD6}"/>
              </a:ext>
            </a:extLst>
          </p:cNvPr>
          <p:cNvGrpSpPr/>
          <p:nvPr/>
        </p:nvGrpSpPr>
        <p:grpSpPr>
          <a:xfrm>
            <a:off x="7324071" y="3520000"/>
            <a:ext cx="1523106" cy="1585568"/>
            <a:chOff x="19809513" y="3415861"/>
            <a:chExt cx="2628673" cy="2736473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71B28780-A01B-93C6-771D-F3198319F2D3}"/>
                </a:ext>
              </a:extLst>
            </p:cNvPr>
            <p:cNvGrpSpPr/>
            <p:nvPr/>
          </p:nvGrpSpPr>
          <p:grpSpPr>
            <a:xfrm>
              <a:off x="19809513" y="3415861"/>
              <a:ext cx="2628673" cy="2736473"/>
              <a:chOff x="8593659" y="3429000"/>
              <a:chExt cx="1501760" cy="1563346"/>
            </a:xfrm>
          </p:grpSpPr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id="{AE78E645-2CCA-FDB1-60F1-6B399E71B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93659" y="3429000"/>
                <a:ext cx="1501760" cy="1563346"/>
              </a:xfrm>
              <a:prstGeom prst="rect">
                <a:avLst/>
              </a:prstGeom>
            </p:spPr>
          </p:pic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0427256C-49E6-EDBF-0743-1BF9F4B4614C}"/>
                  </a:ext>
                </a:extLst>
              </p:cNvPr>
              <p:cNvSpPr/>
              <p:nvPr/>
            </p:nvSpPr>
            <p:spPr>
              <a:xfrm>
                <a:off x="8774684" y="3599240"/>
                <a:ext cx="1217972" cy="1217972"/>
              </a:xfrm>
              <a:prstGeom prst="ellipse">
                <a:avLst/>
              </a:prstGeom>
              <a:solidFill>
                <a:srgbClr val="009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240"/>
              </a:p>
            </p:txBody>
          </p:sp>
        </p:grpSp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F44F02AF-A07D-BA8A-EFBF-702B91090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89094" y="4311197"/>
              <a:ext cx="1006500" cy="905173"/>
            </a:xfrm>
            <a:prstGeom prst="rect">
              <a:avLst/>
            </a:prstGeom>
          </p:spPr>
        </p:pic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97178DBC-80FA-9810-F29F-521D117F8BA1}"/>
              </a:ext>
            </a:extLst>
          </p:cNvPr>
          <p:cNvGrpSpPr/>
          <p:nvPr/>
        </p:nvGrpSpPr>
        <p:grpSpPr>
          <a:xfrm>
            <a:off x="5079391" y="214443"/>
            <a:ext cx="1523106" cy="1585568"/>
            <a:chOff x="11996325" y="3415861"/>
            <a:chExt cx="2628673" cy="2736473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0F5100AD-E1F0-34D4-644E-7B5E018A24E7}"/>
                </a:ext>
              </a:extLst>
            </p:cNvPr>
            <p:cNvGrpSpPr/>
            <p:nvPr/>
          </p:nvGrpSpPr>
          <p:grpSpPr>
            <a:xfrm>
              <a:off x="11996325" y="3415861"/>
              <a:ext cx="2628673" cy="2736473"/>
              <a:chOff x="8593659" y="3429000"/>
              <a:chExt cx="1501760" cy="1563346"/>
            </a:xfrm>
          </p:grpSpPr>
          <p:pic>
            <p:nvPicPr>
              <p:cNvPr id="36" name="Imagen 35">
                <a:extLst>
                  <a:ext uri="{FF2B5EF4-FFF2-40B4-BE49-F238E27FC236}">
                    <a16:creationId xmlns:a16="http://schemas.microsoft.com/office/drawing/2014/main" id="{87A9BAA9-6377-771D-C59C-BA0F3A600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93659" y="3429000"/>
                <a:ext cx="1501760" cy="1563346"/>
              </a:xfrm>
              <a:prstGeom prst="rect">
                <a:avLst/>
              </a:prstGeom>
            </p:spPr>
          </p:pic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72D32ADB-CBEF-B094-C5D4-42B4F768B49A}"/>
                  </a:ext>
                </a:extLst>
              </p:cNvPr>
              <p:cNvSpPr/>
              <p:nvPr/>
            </p:nvSpPr>
            <p:spPr>
              <a:xfrm>
                <a:off x="8774684" y="3599240"/>
                <a:ext cx="1217972" cy="1217972"/>
              </a:xfrm>
              <a:prstGeom prst="ellipse">
                <a:avLst/>
              </a:prstGeom>
              <a:solidFill>
                <a:srgbClr val="009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2240"/>
              </a:p>
            </p:txBody>
          </p:sp>
        </p:grpSp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6AA93877-4671-822A-95AF-988B0B03D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745791" y="4169015"/>
              <a:ext cx="1153372" cy="1096005"/>
            </a:xfrm>
            <a:prstGeom prst="rect">
              <a:avLst/>
            </a:prstGeom>
          </p:spPr>
        </p:pic>
      </p:grpSp>
      <p:sp>
        <p:nvSpPr>
          <p:cNvPr id="39" name="Marcador de texto 1">
            <a:extLst>
              <a:ext uri="{FF2B5EF4-FFF2-40B4-BE49-F238E27FC236}">
                <a16:creationId xmlns:a16="http://schemas.microsoft.com/office/drawing/2014/main" id="{38085053-3246-48F0-A51C-2B964444ABE8}"/>
              </a:ext>
            </a:extLst>
          </p:cNvPr>
          <p:cNvSpPr txBox="1">
            <a:spLocks/>
          </p:cNvSpPr>
          <p:nvPr/>
        </p:nvSpPr>
        <p:spPr>
          <a:xfrm>
            <a:off x="173704" y="5802539"/>
            <a:ext cx="11844592" cy="8812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 2030 strategy is oriented towards the creation of 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Value</a:t>
            </a:r>
          </a:p>
        </p:txBody>
      </p:sp>
    </p:spTree>
    <p:extLst>
      <p:ext uri="{BB962C8B-B14F-4D97-AF65-F5344CB8AC3E}">
        <p14:creationId xmlns:p14="http://schemas.microsoft.com/office/powerpoint/2010/main" val="1260973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D6EDAC-A54B-0F29-E9E6-63E151C31A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4930" cy="68529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DBB616-09B1-DEDE-0068-C2B189B3A7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013" y="2177848"/>
            <a:ext cx="5439886" cy="5105974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C408444F-FE82-1296-787C-3E7EEA361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3833" y="-53068"/>
            <a:ext cx="9436591" cy="7006675"/>
          </a:xfrm>
          <a:prstGeom prst="rect">
            <a:avLst/>
          </a:prstGeom>
        </p:spPr>
      </p:pic>
      <p:grpSp>
        <p:nvGrpSpPr>
          <p:cNvPr id="92" name="Grupo 91">
            <a:extLst>
              <a:ext uri="{FF2B5EF4-FFF2-40B4-BE49-F238E27FC236}">
                <a16:creationId xmlns:a16="http://schemas.microsoft.com/office/drawing/2014/main" id="{44F6E753-7087-6657-D77F-977EEC4BDDB4}"/>
              </a:ext>
            </a:extLst>
          </p:cNvPr>
          <p:cNvGrpSpPr/>
          <p:nvPr/>
        </p:nvGrpSpPr>
        <p:grpSpPr>
          <a:xfrm>
            <a:off x="1297172" y="-887303"/>
            <a:ext cx="5262493" cy="7840910"/>
            <a:chOff x="384320" y="-882233"/>
            <a:chExt cx="7324554" cy="7840910"/>
          </a:xfrm>
        </p:grpSpPr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E45AF068-E848-1DF4-FBE1-4C30803DE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320" y="-882233"/>
              <a:ext cx="7324554" cy="7740233"/>
            </a:xfrm>
            <a:prstGeom prst="rect">
              <a:avLst/>
            </a:prstGeom>
          </p:spPr>
        </p:pic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id="{F5622514-F69C-ABA0-B1D8-58F3A28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819" y="-859512"/>
              <a:ext cx="3409599" cy="7818189"/>
            </a:xfrm>
            <a:prstGeom prst="rect">
              <a:avLst/>
            </a:prstGeom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1C435D-4018-5DE4-F0F2-EC992FCE9546}"/>
              </a:ext>
            </a:extLst>
          </p:cNvPr>
          <p:cNvSpPr txBox="1"/>
          <p:nvPr/>
        </p:nvSpPr>
        <p:spPr>
          <a:xfrm>
            <a:off x="4164514" y="176156"/>
            <a:ext cx="7389672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Why </a:t>
            </a:r>
            <a:r>
              <a:rPr lang="es-MX" sz="3200" b="1" kern="0" dirty="0" err="1">
                <a:solidFill>
                  <a:srgbClr val="033085"/>
                </a:solidFill>
                <a:latin typeface="Tahoma"/>
                <a:ea typeface="Tahoma"/>
                <a:cs typeface="Tahoma"/>
              </a:rPr>
              <a:t>should</a:t>
            </a:r>
            <a:r>
              <a:rPr lang="es-MX" sz="3200" b="1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 </a:t>
            </a:r>
            <a:r>
              <a:rPr lang="es-MX" sz="3200" b="1" kern="0" dirty="0" err="1">
                <a:solidFill>
                  <a:srgbClr val="033085"/>
                </a:solidFill>
                <a:latin typeface="Tahoma"/>
                <a:ea typeface="Tahoma"/>
                <a:cs typeface="Tahoma"/>
              </a:rPr>
              <a:t>you</a:t>
            </a:r>
            <a:r>
              <a:rPr lang="es-MX" sz="3200" b="1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 </a:t>
            </a:r>
            <a:r>
              <a:rPr lang="es-MX" sz="3200" b="1" kern="0" dirty="0" err="1">
                <a:solidFill>
                  <a:srgbClr val="FF4F00"/>
                </a:solidFill>
                <a:latin typeface="Tahoma"/>
                <a:ea typeface="Tahoma"/>
                <a:cs typeface="Tahoma"/>
              </a:rPr>
              <a:t>invest</a:t>
            </a:r>
            <a:r>
              <a:rPr lang="es-MX" sz="3200" b="1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 in ISA?</a:t>
            </a:r>
          </a:p>
          <a:p>
            <a:endParaRPr lang="es-CO" sz="349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A230B62-4B76-48E3-B0EC-04AE37DB6086}"/>
              </a:ext>
            </a:extLst>
          </p:cNvPr>
          <p:cNvSpPr txBox="1"/>
          <p:nvPr/>
        </p:nvSpPr>
        <p:spPr>
          <a:xfrm>
            <a:off x="5667153" y="1192090"/>
            <a:ext cx="654503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400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Regulated businesses with </a:t>
            </a:r>
            <a:r>
              <a:rPr lang="en-US" sz="2400" b="1" kern="0" dirty="0">
                <a:solidFill>
                  <a:srgbClr val="FF4F00"/>
                </a:solidFill>
                <a:latin typeface="Tahoma"/>
                <a:ea typeface="Tahoma"/>
                <a:cs typeface="Tahoma"/>
              </a:rPr>
              <a:t>stable and predictable</a:t>
            </a:r>
            <a:r>
              <a:rPr lang="en-US" sz="2400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 cash flow generation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000" kern="0" dirty="0">
              <a:solidFill>
                <a:srgbClr val="033085"/>
              </a:solidFill>
              <a:latin typeface="Tahoma"/>
              <a:ea typeface="Tahoma"/>
              <a:cs typeface="Tahoma"/>
            </a:endParaRPr>
          </a:p>
          <a:p>
            <a:pPr marL="514350" indent="-514350" algn="just">
              <a:buAutoNum type="arabicPeriod"/>
            </a:pPr>
            <a:r>
              <a:rPr lang="en-US" sz="2400" b="1" kern="0" dirty="0">
                <a:solidFill>
                  <a:srgbClr val="FF4F00"/>
                </a:solidFill>
                <a:latin typeface="Tahoma"/>
                <a:ea typeface="Tahoma"/>
                <a:cs typeface="Tahoma"/>
              </a:rPr>
              <a:t>Growth</a:t>
            </a:r>
            <a:r>
              <a:rPr lang="en-US" sz="2400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 strategy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000" kern="0" dirty="0">
              <a:solidFill>
                <a:srgbClr val="033085"/>
              </a:solidFill>
              <a:latin typeface="Tahoma"/>
              <a:ea typeface="Tahoma"/>
              <a:cs typeface="Tahoma"/>
            </a:endParaRPr>
          </a:p>
          <a:p>
            <a:pPr marL="514350" indent="-514350" algn="just">
              <a:buFontTx/>
              <a:buAutoNum type="arabicPeriod"/>
            </a:pPr>
            <a:r>
              <a:rPr lang="en-US" sz="2400" b="1" kern="0" dirty="0">
                <a:solidFill>
                  <a:srgbClr val="FF4F00"/>
                </a:solidFill>
                <a:latin typeface="Tahoma"/>
                <a:ea typeface="Tahoma"/>
                <a:cs typeface="Tahoma"/>
              </a:rPr>
              <a:t>Attractive risk-return </a:t>
            </a:r>
            <a:r>
              <a:rPr lang="en-US" sz="2400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ratio due to geographic and multisectoral diversification</a:t>
            </a:r>
          </a:p>
          <a:p>
            <a:pPr marL="457200" indent="-457200" algn="just">
              <a:buFont typeface="+mj-lt"/>
              <a:buAutoNum type="arabicPeriod"/>
            </a:pPr>
            <a:endParaRPr lang="en-US" sz="2000" kern="0" dirty="0">
              <a:solidFill>
                <a:srgbClr val="033085"/>
              </a:solidFill>
              <a:latin typeface="Tahoma"/>
              <a:ea typeface="Tahoma"/>
              <a:cs typeface="Tahoma"/>
            </a:endParaRPr>
          </a:p>
          <a:p>
            <a:pPr marL="514350" indent="-514350" algn="just">
              <a:buFontTx/>
              <a:buAutoNum type="arabicPeriod"/>
            </a:pPr>
            <a:r>
              <a:rPr lang="en-US" sz="2400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Growth with </a:t>
            </a:r>
            <a:r>
              <a:rPr lang="en-US" sz="2400" b="1" kern="0" dirty="0">
                <a:solidFill>
                  <a:srgbClr val="FF4F00"/>
                </a:solidFill>
                <a:latin typeface="Tahoma"/>
                <a:ea typeface="Tahoma"/>
                <a:cs typeface="Tahoma"/>
              </a:rPr>
              <a:t>profitability, </a:t>
            </a:r>
            <a:r>
              <a:rPr lang="en-US" sz="2400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maintaining a </a:t>
            </a:r>
            <a:r>
              <a:rPr lang="en-US" sz="2400" b="1" kern="0" dirty="0">
                <a:solidFill>
                  <a:srgbClr val="FF4F00"/>
                </a:solidFill>
                <a:latin typeface="Tahoma"/>
                <a:ea typeface="Tahoma"/>
                <a:cs typeface="Tahoma"/>
              </a:rPr>
              <a:t>healthy</a:t>
            </a:r>
            <a:r>
              <a:rPr lang="en-US" sz="2400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 level of indebtedness</a:t>
            </a:r>
          </a:p>
          <a:p>
            <a:pPr marL="514350" indent="-514350" algn="just">
              <a:buFontTx/>
              <a:buAutoNum type="arabicPeriod"/>
            </a:pPr>
            <a:endParaRPr lang="en-US" sz="2400" kern="0" dirty="0">
              <a:solidFill>
                <a:srgbClr val="033085"/>
              </a:solidFill>
              <a:latin typeface="Tahoma"/>
              <a:ea typeface="Tahoma"/>
              <a:cs typeface="Tahoma"/>
            </a:endParaRPr>
          </a:p>
          <a:p>
            <a:pPr marL="514350" indent="-514350" algn="just">
              <a:buFontTx/>
              <a:buAutoNum type="arabicPeriod"/>
            </a:pPr>
            <a:r>
              <a:rPr lang="en-US" sz="2400" b="1" kern="0" dirty="0">
                <a:solidFill>
                  <a:srgbClr val="FF4F00"/>
                </a:solidFill>
                <a:latin typeface="Tahoma"/>
                <a:ea typeface="Tahoma"/>
                <a:cs typeface="Tahoma"/>
              </a:rPr>
              <a:t>Attractive</a:t>
            </a:r>
            <a:r>
              <a:rPr lang="en-US" sz="2400" kern="0" dirty="0">
                <a:solidFill>
                  <a:srgbClr val="033085"/>
                </a:solidFill>
                <a:latin typeface="Tahoma"/>
                <a:ea typeface="Tahoma"/>
                <a:cs typeface="Tahoma"/>
              </a:rPr>
              <a:t> shareholder returns</a:t>
            </a:r>
          </a:p>
          <a:p>
            <a:pPr marL="514350" indent="-514350" algn="just">
              <a:buFontTx/>
              <a:buAutoNum type="arabicPeriod"/>
            </a:pPr>
            <a:endParaRPr lang="en-US" sz="2400" kern="0" dirty="0">
              <a:solidFill>
                <a:srgbClr val="033085"/>
              </a:solidFill>
              <a:latin typeface="Tahoma"/>
              <a:ea typeface="Tahoma"/>
              <a:cs typeface="Tahoma"/>
            </a:endParaRPr>
          </a:p>
          <a:p>
            <a:pPr marL="514350" indent="-514350" algn="just">
              <a:buAutoNum type="arabicPeriod"/>
            </a:pPr>
            <a:endParaRPr lang="en-US" sz="2400" kern="0" dirty="0">
              <a:solidFill>
                <a:srgbClr val="033085"/>
              </a:solidFill>
              <a:latin typeface="Tahoma"/>
              <a:ea typeface="Tahoma"/>
              <a:cs typeface="Tahoma"/>
            </a:endParaRPr>
          </a:p>
          <a:p>
            <a:pPr marL="514350" indent="-514350" algn="just">
              <a:buAutoNum type="arabicPeriod"/>
            </a:pPr>
            <a:endParaRPr lang="en-US" sz="2400" kern="0" dirty="0">
              <a:solidFill>
                <a:srgbClr val="033085"/>
              </a:solidFill>
              <a:latin typeface="Tahoma"/>
              <a:ea typeface="Tahoma"/>
              <a:cs typeface="Tahoma"/>
            </a:endParaRPr>
          </a:p>
          <a:p>
            <a:pPr algn="just"/>
            <a:r>
              <a:rPr lang="en-US" sz="1600" b="1" dirty="0">
                <a:solidFill>
                  <a:srgbClr val="17406D"/>
                </a:solidFill>
              </a:rPr>
              <a:t>.</a:t>
            </a:r>
            <a:endParaRPr lang="es-MX" sz="2400" b="1" kern="0" dirty="0">
              <a:solidFill>
                <a:srgbClr val="033085"/>
              </a:solidFill>
              <a:latin typeface="Tahoma"/>
              <a:ea typeface="Tahoma"/>
              <a:cs typeface="Tahoma"/>
            </a:endParaRPr>
          </a:p>
          <a:p>
            <a:endParaRPr lang="es-CO" sz="28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2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BA604FE-A53C-CAAA-93C7-C91854E425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759" y="-130357"/>
            <a:ext cx="12542937" cy="705355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BF2C74A-8777-2803-7ACD-2245597D37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8759" y="-130357"/>
            <a:ext cx="8889867" cy="698835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E2B4239-8974-8751-BFB9-16A4AAC9D4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11964" y="-107371"/>
            <a:ext cx="12359432" cy="7033229"/>
          </a:xfrm>
          <a:prstGeom prst="rect">
            <a:avLst/>
          </a:prstGeom>
        </p:spPr>
      </p:pic>
      <p:pic>
        <p:nvPicPr>
          <p:cNvPr id="105" name="Gráfico 104">
            <a:extLst>
              <a:ext uri="{FF2B5EF4-FFF2-40B4-BE49-F238E27FC236}">
                <a16:creationId xmlns:a16="http://schemas.microsoft.com/office/drawing/2014/main" id="{F4A82525-4D4D-4E8F-E4AC-CAA587EF9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4401" y="2553833"/>
            <a:ext cx="573968" cy="573968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C2E1840A-B7E0-B7D6-F825-1E539748EFD4}"/>
              </a:ext>
            </a:extLst>
          </p:cNvPr>
          <p:cNvSpPr txBox="1"/>
          <p:nvPr/>
        </p:nvSpPr>
        <p:spPr>
          <a:xfrm>
            <a:off x="3721345" y="203153"/>
            <a:ext cx="8031305" cy="73353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MX" sz="2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es-MX" sz="2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400" b="1" dirty="0" err="1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regulated</a:t>
            </a:r>
            <a:r>
              <a:rPr lang="es-MX" sz="2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businesses</a:t>
            </a:r>
            <a:r>
              <a:rPr lang="es-MX" sz="2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s-MX" sz="2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s-MX" sz="2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demand</a:t>
            </a:r>
            <a:r>
              <a:rPr lang="es-MX" sz="2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</a:t>
            </a:r>
            <a:r>
              <a:rPr lang="es-MX" sz="2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s-MX" sz="2400" b="1" dirty="0" err="1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stable</a:t>
            </a:r>
            <a:r>
              <a:rPr lang="es-MX" sz="2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MX" sz="2400" b="1" dirty="0" err="1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predictable</a:t>
            </a:r>
            <a:r>
              <a:rPr lang="es-MX" sz="2400" b="1" dirty="0">
                <a:solidFill>
                  <a:srgbClr val="FF4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2400" b="1" dirty="0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cash </a:t>
            </a:r>
            <a:r>
              <a:rPr lang="es-MX" sz="2400" b="1" dirty="0" err="1">
                <a:solidFill>
                  <a:srgbClr val="03308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flows</a:t>
            </a:r>
            <a:endParaRPr lang="es-CO" sz="2400" b="1" dirty="0">
              <a:solidFill>
                <a:srgbClr val="FD5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052D31E-0B5C-C2DF-451F-8384039C5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V="1">
            <a:off x="7017660" y="4678946"/>
            <a:ext cx="1652312" cy="93999"/>
          </a:xfrm>
          <a:prstGeom prst="rect">
            <a:avLst/>
          </a:prstGeom>
        </p:spPr>
      </p:pic>
      <p:grpSp>
        <p:nvGrpSpPr>
          <p:cNvPr id="48" name="Grupo 47">
            <a:extLst>
              <a:ext uri="{FF2B5EF4-FFF2-40B4-BE49-F238E27FC236}">
                <a16:creationId xmlns:a16="http://schemas.microsoft.com/office/drawing/2014/main" id="{BA24AD3E-BD27-72ED-6CE9-6E89AF941ED6}"/>
              </a:ext>
            </a:extLst>
          </p:cNvPr>
          <p:cNvGrpSpPr/>
          <p:nvPr/>
        </p:nvGrpSpPr>
        <p:grpSpPr>
          <a:xfrm>
            <a:off x="7836605" y="2612135"/>
            <a:ext cx="51190" cy="3294209"/>
            <a:chOff x="18190955" y="3853300"/>
            <a:chExt cx="93999" cy="3406540"/>
          </a:xfrm>
        </p:grpSpPr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5F0D8BA9-8BBA-0EB1-30C1-976B1A1C4451}"/>
                </a:ext>
              </a:extLst>
            </p:cNvPr>
            <p:cNvCxnSpPr>
              <a:cxnSpLocks/>
            </p:cNvCxnSpPr>
            <p:nvPr/>
          </p:nvCxnSpPr>
          <p:spPr>
            <a:xfrm>
              <a:off x="18223462" y="3853300"/>
              <a:ext cx="0" cy="3406540"/>
            </a:xfrm>
            <a:prstGeom prst="line">
              <a:avLst/>
            </a:prstGeom>
            <a:ln w="19050" cap="rnd">
              <a:solidFill>
                <a:srgbClr val="033085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55B1F268-5D83-5B15-D9C9-FA33F5900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 flipV="1">
              <a:off x="17411799" y="4783295"/>
              <a:ext cx="1652312" cy="93999"/>
            </a:xfrm>
            <a:prstGeom prst="rect">
              <a:avLst/>
            </a:prstGeom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57E69AC3-D629-DC20-38D2-C15DA34EA394}"/>
              </a:ext>
            </a:extLst>
          </p:cNvPr>
          <p:cNvGrpSpPr/>
          <p:nvPr/>
        </p:nvGrpSpPr>
        <p:grpSpPr>
          <a:xfrm>
            <a:off x="3721345" y="1108003"/>
            <a:ext cx="7761611" cy="1150195"/>
            <a:chOff x="5177243" y="3482615"/>
            <a:chExt cx="6304802" cy="3214915"/>
          </a:xfrm>
        </p:grpSpPr>
        <p:pic>
          <p:nvPicPr>
            <p:cNvPr id="38" name="Punto Grande cuadro">
              <a:extLst>
                <a:ext uri="{FF2B5EF4-FFF2-40B4-BE49-F238E27FC236}">
                  <a16:creationId xmlns:a16="http://schemas.microsoft.com/office/drawing/2014/main" id="{EE55F0AA-8B50-6F05-1DAE-8ADF6D5D8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0576" y="3773288"/>
              <a:ext cx="2924242" cy="2924242"/>
            </a:xfrm>
            <a:prstGeom prst="rect">
              <a:avLst/>
            </a:prstGeom>
          </p:spPr>
        </p:pic>
        <p:pic>
          <p:nvPicPr>
            <p:cNvPr id="39" name="Punto Peque de cuadro">
              <a:extLst>
                <a:ext uri="{FF2B5EF4-FFF2-40B4-BE49-F238E27FC236}">
                  <a16:creationId xmlns:a16="http://schemas.microsoft.com/office/drawing/2014/main" id="{74117ACF-5461-502D-DD48-0EDD08692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3291" y="4918754"/>
              <a:ext cx="771906" cy="771906"/>
            </a:xfrm>
            <a:prstGeom prst="rect">
              <a:avLst/>
            </a:prstGeom>
          </p:spPr>
        </p:pic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04764E4D-0B67-E474-248A-12D60DDD70E8}"/>
                </a:ext>
              </a:extLst>
            </p:cNvPr>
            <p:cNvGrpSpPr/>
            <p:nvPr/>
          </p:nvGrpSpPr>
          <p:grpSpPr>
            <a:xfrm>
              <a:off x="5177243" y="3482615"/>
              <a:ext cx="6304802" cy="2998749"/>
              <a:chOff x="6869659" y="1657027"/>
              <a:chExt cx="5065415" cy="2409262"/>
            </a:xfrm>
          </p:grpSpPr>
          <p:sp>
            <p:nvSpPr>
              <p:cNvPr id="41" name="Rectángulo redondeado 15">
                <a:extLst>
                  <a:ext uri="{FF2B5EF4-FFF2-40B4-BE49-F238E27FC236}">
                    <a16:creationId xmlns:a16="http://schemas.microsoft.com/office/drawing/2014/main" id="{93E42E9E-5E72-5403-0BB8-40A2E96D9A60}"/>
                  </a:ext>
                </a:extLst>
              </p:cNvPr>
              <p:cNvSpPr/>
              <p:nvPr/>
            </p:nvSpPr>
            <p:spPr>
              <a:xfrm>
                <a:off x="6869659" y="1703951"/>
                <a:ext cx="5065415" cy="2316408"/>
              </a:xfrm>
              <a:prstGeom prst="roundRect">
                <a:avLst>
                  <a:gd name="adj" fmla="val 12632"/>
                </a:avLst>
              </a:prstGeom>
              <a:noFill/>
              <a:ln w="25400">
                <a:solidFill>
                  <a:srgbClr val="009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id="{4C3C71AA-4B0E-FC0D-D2C7-4327902B3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287903" y="1657027"/>
                <a:ext cx="2533950" cy="101600"/>
              </a:xfrm>
              <a:prstGeom prst="rect">
                <a:avLst/>
              </a:prstGeom>
            </p:spPr>
          </p:pic>
          <p:pic>
            <p:nvPicPr>
              <p:cNvPr id="43" name="Gráfico 42">
                <a:extLst>
                  <a:ext uri="{FF2B5EF4-FFF2-40B4-BE49-F238E27FC236}">
                    <a16:creationId xmlns:a16="http://schemas.microsoft.com/office/drawing/2014/main" id="{6284DE7D-D4A7-A18E-57C1-17F5C4A6E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078017" y="3964689"/>
                <a:ext cx="2533950" cy="101600"/>
              </a:xfrm>
              <a:prstGeom prst="rect">
                <a:avLst/>
              </a:prstGeom>
            </p:spPr>
          </p:pic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84D474AE-2AB1-813D-941F-E2AAFD30C5AB}"/>
                  </a:ext>
                </a:extLst>
              </p:cNvPr>
              <p:cNvSpPr txBox="1"/>
              <p:nvPr/>
            </p:nvSpPr>
            <p:spPr>
              <a:xfrm>
                <a:off x="6989763" y="1890556"/>
                <a:ext cx="4945311" cy="2038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  <a:buClr>
                    <a:schemeClr val="accent3"/>
                  </a:buClr>
                  <a:buSzPct val="125000"/>
                </a:pP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Regulated income paid according to availability </a:t>
                </a:r>
                <a:r>
                  <a:rPr lang="en-US" sz="1600" b="1" dirty="0">
                    <a:solidFill>
                      <a:srgbClr val="FE5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(no demand risk)</a:t>
                </a:r>
                <a:endParaRPr lang="en-US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0"/>
                  </a:spcAft>
                  <a:buClr>
                    <a:schemeClr val="accent3"/>
                  </a:buClr>
                  <a:buSzPct val="125000"/>
                </a:pP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ISA's strategy is to continue operating under</a:t>
                </a:r>
                <a:r>
                  <a:rPr lang="en-US" sz="1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600" b="1" dirty="0">
                    <a:solidFill>
                      <a:srgbClr val="FE5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regulated schemes </a:t>
                </a: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that encourage operational efficiency.</a:t>
                </a:r>
                <a:endParaRPr lang="en-US" sz="1600" b="1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8581C39B-6141-BA35-0E42-B75F121CB6AA}"/>
              </a:ext>
            </a:extLst>
          </p:cNvPr>
          <p:cNvSpPr/>
          <p:nvPr/>
        </p:nvSpPr>
        <p:spPr>
          <a:xfrm>
            <a:off x="4322411" y="2612135"/>
            <a:ext cx="3178143" cy="444069"/>
          </a:xfrm>
          <a:prstGeom prst="roundRect">
            <a:avLst/>
          </a:prstGeom>
          <a:solidFill>
            <a:srgbClr val="03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</a:t>
            </a:r>
            <a:endParaRPr lang="es-CO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91AD870E-A0E6-7DE0-CE83-3F4835CDA4E8}"/>
              </a:ext>
            </a:extLst>
          </p:cNvPr>
          <p:cNvSpPr/>
          <p:nvPr/>
        </p:nvSpPr>
        <p:spPr>
          <a:xfrm>
            <a:off x="8692399" y="2646144"/>
            <a:ext cx="3047784" cy="469355"/>
          </a:xfrm>
          <a:prstGeom prst="roundRect">
            <a:avLst/>
          </a:prstGeom>
          <a:solidFill>
            <a:srgbClr val="03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Toll</a:t>
            </a: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Roads</a:t>
            </a:r>
            <a:endParaRPr lang="es-CO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" name="Gráfico 80">
            <a:extLst>
              <a:ext uri="{FF2B5EF4-FFF2-40B4-BE49-F238E27FC236}">
                <a16:creationId xmlns:a16="http://schemas.microsoft.com/office/drawing/2014/main" id="{E8F7F4F3-64D9-A89A-7216-6E7296DA409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30377" y="2577937"/>
            <a:ext cx="573967" cy="585457"/>
          </a:xfrm>
          <a:prstGeom prst="rect">
            <a:avLst/>
          </a:prstGeom>
        </p:spPr>
      </p:pic>
      <p:grpSp>
        <p:nvGrpSpPr>
          <p:cNvPr id="82" name="Grupo 81">
            <a:extLst>
              <a:ext uri="{FF2B5EF4-FFF2-40B4-BE49-F238E27FC236}">
                <a16:creationId xmlns:a16="http://schemas.microsoft.com/office/drawing/2014/main" id="{F726DCCD-B76F-3E18-4A05-CEA506C5CF65}"/>
              </a:ext>
            </a:extLst>
          </p:cNvPr>
          <p:cNvGrpSpPr/>
          <p:nvPr/>
        </p:nvGrpSpPr>
        <p:grpSpPr>
          <a:xfrm>
            <a:off x="3740380" y="3222749"/>
            <a:ext cx="3971347" cy="3063805"/>
            <a:chOff x="5177243" y="3482615"/>
            <a:chExt cx="6304802" cy="3214915"/>
          </a:xfrm>
        </p:grpSpPr>
        <p:pic>
          <p:nvPicPr>
            <p:cNvPr id="83" name="Punto Grande cuadro">
              <a:extLst>
                <a:ext uri="{FF2B5EF4-FFF2-40B4-BE49-F238E27FC236}">
                  <a16:creationId xmlns:a16="http://schemas.microsoft.com/office/drawing/2014/main" id="{F0112902-6975-CB2B-9FE8-8A732971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0576" y="3773288"/>
              <a:ext cx="2924242" cy="2924242"/>
            </a:xfrm>
            <a:prstGeom prst="rect">
              <a:avLst/>
            </a:prstGeom>
          </p:spPr>
        </p:pic>
        <p:pic>
          <p:nvPicPr>
            <p:cNvPr id="84" name="Punto Peque de cuadro">
              <a:extLst>
                <a:ext uri="{FF2B5EF4-FFF2-40B4-BE49-F238E27FC236}">
                  <a16:creationId xmlns:a16="http://schemas.microsoft.com/office/drawing/2014/main" id="{4B4659F1-B76B-2616-6995-9A632171C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3291" y="4918754"/>
              <a:ext cx="771906" cy="771906"/>
            </a:xfrm>
            <a:prstGeom prst="rect">
              <a:avLst/>
            </a:prstGeom>
          </p:spPr>
        </p:pic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5C2EC8E9-CFB3-3F92-9471-783482820565}"/>
                </a:ext>
              </a:extLst>
            </p:cNvPr>
            <p:cNvGrpSpPr/>
            <p:nvPr/>
          </p:nvGrpSpPr>
          <p:grpSpPr>
            <a:xfrm>
              <a:off x="5177243" y="3482615"/>
              <a:ext cx="6304802" cy="2998749"/>
              <a:chOff x="6869659" y="1657027"/>
              <a:chExt cx="5065415" cy="2409262"/>
            </a:xfrm>
          </p:grpSpPr>
          <p:sp>
            <p:nvSpPr>
              <p:cNvPr id="86" name="Rectángulo redondeado 15">
                <a:extLst>
                  <a:ext uri="{FF2B5EF4-FFF2-40B4-BE49-F238E27FC236}">
                    <a16:creationId xmlns:a16="http://schemas.microsoft.com/office/drawing/2014/main" id="{1A7C24CD-8600-BBD6-9380-0FF8AF9BF812}"/>
                  </a:ext>
                </a:extLst>
              </p:cNvPr>
              <p:cNvSpPr/>
              <p:nvPr/>
            </p:nvSpPr>
            <p:spPr>
              <a:xfrm>
                <a:off x="6869659" y="1703951"/>
                <a:ext cx="5065415" cy="2316408"/>
              </a:xfrm>
              <a:prstGeom prst="roundRect">
                <a:avLst>
                  <a:gd name="adj" fmla="val 12632"/>
                </a:avLst>
              </a:prstGeom>
              <a:noFill/>
              <a:ln w="25400">
                <a:solidFill>
                  <a:srgbClr val="009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áfico 86">
                <a:extLst>
                  <a:ext uri="{FF2B5EF4-FFF2-40B4-BE49-F238E27FC236}">
                    <a16:creationId xmlns:a16="http://schemas.microsoft.com/office/drawing/2014/main" id="{1FBD1482-056E-3700-96E9-8872FF923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287903" y="1657027"/>
                <a:ext cx="2533950" cy="101600"/>
              </a:xfrm>
              <a:prstGeom prst="rect">
                <a:avLst/>
              </a:prstGeom>
            </p:spPr>
          </p:pic>
          <p:pic>
            <p:nvPicPr>
              <p:cNvPr id="88" name="Gráfico 87">
                <a:extLst>
                  <a:ext uri="{FF2B5EF4-FFF2-40B4-BE49-F238E27FC236}">
                    <a16:creationId xmlns:a16="http://schemas.microsoft.com/office/drawing/2014/main" id="{4C1C8512-0C0F-8E97-C5DE-7388E022C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078017" y="3964689"/>
                <a:ext cx="2533950" cy="101600"/>
              </a:xfrm>
              <a:prstGeom prst="rect">
                <a:avLst/>
              </a:prstGeom>
            </p:spPr>
          </p:pic>
          <p:sp>
            <p:nvSpPr>
              <p:cNvPr id="89" name="CuadroTexto 88">
                <a:extLst>
                  <a:ext uri="{FF2B5EF4-FFF2-40B4-BE49-F238E27FC236}">
                    <a16:creationId xmlns:a16="http://schemas.microsoft.com/office/drawing/2014/main" id="{BDC40C48-8723-B097-68C9-9B157C29C0C2}"/>
                  </a:ext>
                </a:extLst>
              </p:cNvPr>
              <p:cNvSpPr txBox="1"/>
              <p:nvPr/>
            </p:nvSpPr>
            <p:spPr>
              <a:xfrm>
                <a:off x="6989763" y="1890556"/>
                <a:ext cx="4945311" cy="2057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Clr>
                    <a:schemeClr val="accent3"/>
                  </a:buClr>
                  <a:buSzPct val="125000"/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Income</a:t>
                </a:r>
                <a:r>
                  <a:rPr lang="en-US" sz="1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600" b="1" dirty="0">
                    <a:solidFill>
                      <a:srgbClr val="FE5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indexed </a:t>
                </a: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 the </a:t>
                </a:r>
                <a:r>
                  <a:rPr lang="en-US" sz="1600" b="1" dirty="0">
                    <a:solidFill>
                      <a:srgbClr val="FE5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IPC </a:t>
                </a: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or</a:t>
                </a:r>
                <a:r>
                  <a:rPr lang="en-US" sz="1600" b="1" dirty="0">
                    <a:solidFill>
                      <a:srgbClr val="FE5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IPP </a:t>
                </a: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depending on each jurisdiction.</a:t>
                </a:r>
                <a:endParaRPr lang="es-CO" sz="1600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Clr>
                    <a:schemeClr val="accent3"/>
                  </a:buClr>
                  <a:buSzPct val="125000"/>
                  <a:buFont typeface="Wingdings" panose="05000000000000000000" pitchFamily="2" charset="2"/>
                  <a:buChar char="ü"/>
                </a:pPr>
                <a:r>
                  <a:rPr lang="es-CO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30% </a:t>
                </a:r>
                <a:r>
                  <a:rPr lang="es-CO" sz="1600" dirty="0" err="1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consolidated</a:t>
                </a:r>
                <a:r>
                  <a:rPr lang="es-CO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CO" sz="1600" dirty="0" err="1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income</a:t>
                </a:r>
                <a:r>
                  <a:rPr lang="es-CO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in USD.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Clr>
                    <a:schemeClr val="accent3"/>
                  </a:buClr>
                  <a:buSzPct val="125000"/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Income subject to periodic review by the regulatory  authorities of each country.</a:t>
                </a:r>
                <a:endParaRPr lang="es-CO" sz="1600" dirty="0">
                  <a:solidFill>
                    <a:srgbClr val="03308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90" name="Grupo 89">
            <a:extLst>
              <a:ext uri="{FF2B5EF4-FFF2-40B4-BE49-F238E27FC236}">
                <a16:creationId xmlns:a16="http://schemas.microsoft.com/office/drawing/2014/main" id="{064BC20F-59DC-40C4-E61B-8AD9A6152CA4}"/>
              </a:ext>
            </a:extLst>
          </p:cNvPr>
          <p:cNvGrpSpPr/>
          <p:nvPr/>
        </p:nvGrpSpPr>
        <p:grpSpPr>
          <a:xfrm>
            <a:off x="8114064" y="3272023"/>
            <a:ext cx="3751443" cy="3342031"/>
            <a:chOff x="5177243" y="3482615"/>
            <a:chExt cx="6304802" cy="3491479"/>
          </a:xfrm>
        </p:grpSpPr>
        <p:pic>
          <p:nvPicPr>
            <p:cNvPr id="91" name="Punto Grande cuadro">
              <a:extLst>
                <a:ext uri="{FF2B5EF4-FFF2-40B4-BE49-F238E27FC236}">
                  <a16:creationId xmlns:a16="http://schemas.microsoft.com/office/drawing/2014/main" id="{89BB3DDA-1D0B-7A6D-1A25-4ED3D865A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0576" y="3773288"/>
              <a:ext cx="2924242" cy="2924242"/>
            </a:xfrm>
            <a:prstGeom prst="rect">
              <a:avLst/>
            </a:prstGeom>
          </p:spPr>
        </p:pic>
        <p:pic>
          <p:nvPicPr>
            <p:cNvPr id="92" name="Punto Peque de cuadro">
              <a:extLst>
                <a:ext uri="{FF2B5EF4-FFF2-40B4-BE49-F238E27FC236}">
                  <a16:creationId xmlns:a16="http://schemas.microsoft.com/office/drawing/2014/main" id="{B8333D38-A018-9F9C-8BA3-951EFA916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3291" y="4918754"/>
              <a:ext cx="771906" cy="771906"/>
            </a:xfrm>
            <a:prstGeom prst="rect">
              <a:avLst/>
            </a:prstGeom>
          </p:spPr>
        </p:pic>
        <p:grpSp>
          <p:nvGrpSpPr>
            <p:cNvPr id="93" name="Grupo 92">
              <a:extLst>
                <a:ext uri="{FF2B5EF4-FFF2-40B4-BE49-F238E27FC236}">
                  <a16:creationId xmlns:a16="http://schemas.microsoft.com/office/drawing/2014/main" id="{2359EBE0-91A7-2425-4344-5C8312E0CED7}"/>
                </a:ext>
              </a:extLst>
            </p:cNvPr>
            <p:cNvGrpSpPr/>
            <p:nvPr/>
          </p:nvGrpSpPr>
          <p:grpSpPr>
            <a:xfrm>
              <a:off x="5177243" y="3482615"/>
              <a:ext cx="6304802" cy="3491479"/>
              <a:chOff x="6869659" y="1657027"/>
              <a:chExt cx="5065415" cy="2805132"/>
            </a:xfrm>
          </p:grpSpPr>
          <p:sp>
            <p:nvSpPr>
              <p:cNvPr id="95" name="Rectángulo redondeado 15">
                <a:extLst>
                  <a:ext uri="{FF2B5EF4-FFF2-40B4-BE49-F238E27FC236}">
                    <a16:creationId xmlns:a16="http://schemas.microsoft.com/office/drawing/2014/main" id="{EB2DB670-AACE-2B03-D957-2F62687E6D61}"/>
                  </a:ext>
                </a:extLst>
              </p:cNvPr>
              <p:cNvSpPr/>
              <p:nvPr/>
            </p:nvSpPr>
            <p:spPr>
              <a:xfrm>
                <a:off x="6869659" y="1703951"/>
                <a:ext cx="5065415" cy="2316408"/>
              </a:xfrm>
              <a:prstGeom prst="roundRect">
                <a:avLst>
                  <a:gd name="adj" fmla="val 12632"/>
                </a:avLst>
              </a:prstGeom>
              <a:noFill/>
              <a:ln w="25400">
                <a:solidFill>
                  <a:srgbClr val="009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96" name="Gráfico 95">
                <a:extLst>
                  <a:ext uri="{FF2B5EF4-FFF2-40B4-BE49-F238E27FC236}">
                    <a16:creationId xmlns:a16="http://schemas.microsoft.com/office/drawing/2014/main" id="{E9196C53-A90C-61CA-51BF-67DB8A69F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287903" y="1657027"/>
                <a:ext cx="2533950" cy="101600"/>
              </a:xfrm>
              <a:prstGeom prst="rect">
                <a:avLst/>
              </a:prstGeom>
            </p:spPr>
          </p:pic>
          <p:pic>
            <p:nvPicPr>
              <p:cNvPr id="97" name="Gráfico 96">
                <a:extLst>
                  <a:ext uri="{FF2B5EF4-FFF2-40B4-BE49-F238E27FC236}">
                    <a16:creationId xmlns:a16="http://schemas.microsoft.com/office/drawing/2014/main" id="{40A28E43-7FDC-277B-5AF4-05C50283B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078017" y="3964689"/>
                <a:ext cx="2533950" cy="101600"/>
              </a:xfrm>
              <a:prstGeom prst="rect">
                <a:avLst/>
              </a:prstGeom>
            </p:spPr>
          </p:pic>
          <p:sp>
            <p:nvSpPr>
              <p:cNvPr id="99" name="CuadroTexto 98">
                <a:extLst>
                  <a:ext uri="{FF2B5EF4-FFF2-40B4-BE49-F238E27FC236}">
                    <a16:creationId xmlns:a16="http://schemas.microsoft.com/office/drawing/2014/main" id="{42759904-1204-13B6-C5B5-B4EAE592911F}"/>
                  </a:ext>
                </a:extLst>
              </p:cNvPr>
              <p:cNvSpPr txBox="1"/>
              <p:nvPr/>
            </p:nvSpPr>
            <p:spPr>
              <a:xfrm>
                <a:off x="6989763" y="1890556"/>
                <a:ext cx="4945311" cy="2571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Clr>
                    <a:schemeClr val="accent3"/>
                  </a:buClr>
                  <a:buSzPct val="125000"/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Revenues derived from toll road concessions and government payments.</a:t>
                </a:r>
              </a:p>
              <a:p>
                <a:pPr marL="285750" indent="-285750">
                  <a:spcBef>
                    <a:spcPts val="600"/>
                  </a:spcBef>
                  <a:buClr>
                    <a:schemeClr val="accent3"/>
                  </a:buClr>
                  <a:buSzPct val="125000"/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Operation under the “total income scheme” guaranteed by the Government.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0"/>
                  </a:spcAft>
                  <a:buClr>
                    <a:schemeClr val="accent3"/>
                  </a:buClr>
                  <a:buSzPct val="125000"/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33085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Traffic decreases are offset with term extensions or government payments.</a:t>
                </a:r>
              </a:p>
            </p:txBody>
          </p:sp>
        </p:grp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AD2386BC-67B2-FEBB-9090-39B71F3A0CB0}"/>
              </a:ext>
            </a:extLst>
          </p:cNvPr>
          <p:cNvGrpSpPr/>
          <p:nvPr/>
        </p:nvGrpSpPr>
        <p:grpSpPr>
          <a:xfrm>
            <a:off x="-215710" y="915064"/>
            <a:ext cx="926932" cy="844826"/>
            <a:chOff x="891380" y="2243551"/>
            <a:chExt cx="1124988" cy="1128271"/>
          </a:xfrm>
        </p:grpSpPr>
        <p:pic>
          <p:nvPicPr>
            <p:cNvPr id="101" name="Imagen 100">
              <a:extLst>
                <a:ext uri="{FF2B5EF4-FFF2-40B4-BE49-F238E27FC236}">
                  <a16:creationId xmlns:a16="http://schemas.microsoft.com/office/drawing/2014/main" id="{5B404B58-AF09-4514-CAA4-55CD4176D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380" y="2300017"/>
              <a:ext cx="1019522" cy="1071805"/>
            </a:xfrm>
            <a:prstGeom prst="rect">
              <a:avLst/>
            </a:prstGeom>
          </p:spPr>
        </p:pic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E0A632DB-4428-01DA-6FEE-864A6E7BB23E}"/>
                </a:ext>
              </a:extLst>
            </p:cNvPr>
            <p:cNvSpPr/>
            <p:nvPr/>
          </p:nvSpPr>
          <p:spPr>
            <a:xfrm>
              <a:off x="943706" y="2243551"/>
              <a:ext cx="1072662" cy="107266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FAD59575-F4C8-A40F-E4E6-1B21E682F4A4}"/>
              </a:ext>
            </a:extLst>
          </p:cNvPr>
          <p:cNvGrpSpPr/>
          <p:nvPr/>
        </p:nvGrpSpPr>
        <p:grpSpPr>
          <a:xfrm>
            <a:off x="-184606" y="968483"/>
            <a:ext cx="926932" cy="844826"/>
            <a:chOff x="891380" y="2243551"/>
            <a:chExt cx="1124988" cy="1128271"/>
          </a:xfrm>
        </p:grpSpPr>
        <p:pic>
          <p:nvPicPr>
            <p:cNvPr id="108" name="Imagen 107">
              <a:extLst>
                <a:ext uri="{FF2B5EF4-FFF2-40B4-BE49-F238E27FC236}">
                  <a16:creationId xmlns:a16="http://schemas.microsoft.com/office/drawing/2014/main" id="{12589D49-4C28-F5DF-F3E4-4A1D0E9B6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380" y="2300017"/>
              <a:ext cx="1019522" cy="1071805"/>
            </a:xfrm>
            <a:prstGeom prst="rect">
              <a:avLst/>
            </a:prstGeom>
          </p:spPr>
        </p:pic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59AC6858-7172-148C-D3C4-C50CD74B43D8}"/>
                </a:ext>
              </a:extLst>
            </p:cNvPr>
            <p:cNvSpPr/>
            <p:nvPr/>
          </p:nvSpPr>
          <p:spPr>
            <a:xfrm>
              <a:off x="943706" y="2243551"/>
              <a:ext cx="1072662" cy="107266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7D943818-BA77-1756-21F6-1535CB186001}"/>
              </a:ext>
            </a:extLst>
          </p:cNvPr>
          <p:cNvSpPr txBox="1"/>
          <p:nvPr/>
        </p:nvSpPr>
        <p:spPr>
          <a:xfrm>
            <a:off x="63898" y="1059879"/>
            <a:ext cx="30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s-CO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18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0E56AE-BAE0-76A9-30D6-95F6CC1240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69B1103-0D9D-104E-42E0-6EB2388A17BB}"/>
              </a:ext>
            </a:extLst>
          </p:cNvPr>
          <p:cNvSpPr/>
          <p:nvPr/>
        </p:nvSpPr>
        <p:spPr>
          <a:xfrm>
            <a:off x="-26805" y="-13410"/>
            <a:ext cx="4719025" cy="68848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ysClr val="windowText" lastClr="000000"/>
              </a:solidFill>
            </a:endParaRPr>
          </a:p>
        </p:txBody>
      </p:sp>
      <p:pic>
        <p:nvPicPr>
          <p:cNvPr id="4" name="3105508107">
            <a:hlinkClick r:id="" action="ppaction://media"/>
            <a:extLst>
              <a:ext uri="{FF2B5EF4-FFF2-40B4-BE49-F238E27FC236}">
                <a16:creationId xmlns:a16="http://schemas.microsoft.com/office/drawing/2014/main" id="{B3ED66E5-3E0B-EB99-D5F6-F0293B894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644" t="12596" r="43208" b="6302"/>
          <a:stretch/>
        </p:blipFill>
        <p:spPr>
          <a:xfrm>
            <a:off x="4472863" y="-22734"/>
            <a:ext cx="7719135" cy="688482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0B7F28D-6522-0DC9-A733-933D989FD7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8004"/>
            <a:ext cx="12191999" cy="6858000"/>
          </a:xfrm>
          <a:prstGeom prst="rect">
            <a:avLst/>
          </a:prstGeom>
        </p:spPr>
      </p:pic>
      <p:pic>
        <p:nvPicPr>
          <p:cNvPr id="18" name="Imagen 17" hidden="1">
            <a:extLst>
              <a:ext uri="{FF2B5EF4-FFF2-40B4-BE49-F238E27FC236}">
                <a16:creationId xmlns:a16="http://schemas.microsoft.com/office/drawing/2014/main" id="{BEE82EE3-BF97-85A5-F625-CD1AF589D4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2697" y="-18928"/>
            <a:ext cx="6699925" cy="6884819"/>
          </a:xfrm>
          <a:prstGeom prst="rect">
            <a:avLst/>
          </a:prstGeom>
        </p:spPr>
      </p:pic>
      <p:pic>
        <p:nvPicPr>
          <p:cNvPr id="15" name="Imagen 14" hidden="1">
            <a:extLst>
              <a:ext uri="{FF2B5EF4-FFF2-40B4-BE49-F238E27FC236}">
                <a16:creationId xmlns:a16="http://schemas.microsoft.com/office/drawing/2014/main" id="{E2E4F330-7481-7128-284B-3371A066D7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648" y="857553"/>
            <a:ext cx="5070598" cy="3609174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7DEBF3E3-FB40-EBF5-C80D-38862639F2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120" y="2264692"/>
            <a:ext cx="1517203" cy="15172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2EED170D-721A-7915-BEBD-67B73BC141A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14" y="2712146"/>
            <a:ext cx="2018496" cy="2018496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D8B9DA5C-E4BF-77D1-3AE6-0FEAB068F12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497" y="4077396"/>
            <a:ext cx="2018496" cy="2018496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E2A67CA2-3C20-493E-EDCF-56C482E049C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8231" y="3794457"/>
            <a:ext cx="2018496" cy="2018496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DC9178C1-CBDC-19C4-582C-3E57E801BB7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2634" y="1394632"/>
            <a:ext cx="2018496" cy="2018496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9C5E96B4-3481-7BC8-2267-3B3E3801982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086" y="1846808"/>
            <a:ext cx="2018496" cy="2018496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E6E8E5D9-30C6-AF52-5070-53A069217F7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829" y="1527322"/>
            <a:ext cx="2018496" cy="2018496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66F2E843-874B-5D11-4CEC-59C5EA2C011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332" y="2840891"/>
            <a:ext cx="2018496" cy="2018496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F7D78CA4-4155-5740-DFAD-57414A6A2ED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4812" y="1229915"/>
            <a:ext cx="2018496" cy="2018496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BCCAB64F-0ED9-FE19-8F39-D6D67FE6010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8317" y="86060"/>
            <a:ext cx="1950289" cy="1950289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A7C63611-599C-9CA4-2E48-EE5107B2FB3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103" y="305934"/>
            <a:ext cx="1399900" cy="1399900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5215B796-AF7F-C51D-ADB0-D15630C2E58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372" y="1667448"/>
            <a:ext cx="940734" cy="940734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1CD99F0D-8671-6FB8-AD9A-5E62B71893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1737" y="1002596"/>
            <a:ext cx="2350116" cy="2350116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4BF8DFD0-CCA6-069C-D53B-4245C189872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623" y="3833542"/>
            <a:ext cx="1301715" cy="1301715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2CD8DED2-DDE1-1198-87BA-F40F2EDE354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226" y="4839792"/>
            <a:ext cx="1301715" cy="1301715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FC3C7BCE-5767-7A75-9238-EF65F711892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157" y="946056"/>
            <a:ext cx="1301715" cy="1301715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677AEDBB-F3CE-3D34-8530-E7AA90115FB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796" y="3770615"/>
            <a:ext cx="1301715" cy="1301715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C0F5D568-691A-9602-BB9C-B7EC4E8815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212" y="5258884"/>
            <a:ext cx="1301715" cy="1301715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BF019279-0E31-4BF0-7375-2F887902D66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172" y="2797001"/>
            <a:ext cx="940734" cy="940734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1A3F946F-2B3F-FC27-7A7D-A7331AE2273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325" y="2061895"/>
            <a:ext cx="940734" cy="940734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AF55F442-7D34-5535-B5E0-2F4E9041A82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5007" y="1154175"/>
            <a:ext cx="940734" cy="940734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8D5FEC8B-626E-61AF-C187-C7405421E3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555" y="2969363"/>
            <a:ext cx="2019498" cy="2019498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47038A08-4A03-E458-1AA1-628BB36BEAC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860" y="1447928"/>
            <a:ext cx="2018496" cy="2018496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EFB06889-2137-2293-0457-032F446E813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6915" y="3868793"/>
            <a:ext cx="2018496" cy="2018496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4664DEDC-B1C4-C7BE-4EDF-96E4014E241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886" y="1950284"/>
            <a:ext cx="2018496" cy="2018496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D9E4D3B6-1F5E-AF6B-C192-F46A85F403F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997" y="1624487"/>
            <a:ext cx="2019498" cy="2019498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9272030B-4B9C-13B5-4A3A-810B55F61753}"/>
              </a:ext>
            </a:extLst>
          </p:cNvPr>
          <p:cNvGrpSpPr/>
          <p:nvPr/>
        </p:nvGrpSpPr>
        <p:grpSpPr>
          <a:xfrm>
            <a:off x="176360" y="353836"/>
            <a:ext cx="625764" cy="630942"/>
            <a:chOff x="8659623" y="3677343"/>
            <a:chExt cx="926932" cy="844826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8F050EEC-69EB-3C41-A383-B95633EB716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9DA29F00-80FC-BC86-84F3-42A712028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3007CC77-3317-E088-CDB5-036BABBD7538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F67F153-6675-66FB-3ECB-D14070C9FDCA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FFE11DE-1C7A-C386-E36A-53EC79742C36}"/>
              </a:ext>
            </a:extLst>
          </p:cNvPr>
          <p:cNvSpPr txBox="1"/>
          <p:nvPr/>
        </p:nvSpPr>
        <p:spPr>
          <a:xfrm>
            <a:off x="575902" y="236068"/>
            <a:ext cx="9223001" cy="916502"/>
          </a:xfrm>
          <a:prstGeom prst="rect">
            <a:avLst/>
          </a:prstGeom>
          <a:noFill/>
        </p:spPr>
        <p:txBody>
          <a:bodyPr wrap="square" lIns="54197" tIns="27099" rIns="54197" bIns="27099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Continuous </a:t>
            </a:r>
            <a:r>
              <a:rPr lang="en-US" sz="2800" b="1" dirty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growth</a:t>
            </a:r>
            <a:r>
              <a:rPr lang="en-US" sz="28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ensuring </a:t>
            </a:r>
            <a:r>
              <a:rPr lang="en-US" sz="2800" b="1" dirty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shareholder value generation</a:t>
            </a:r>
            <a:endParaRPr lang="es-MX" sz="2400" b="1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8" name="Rectangle 56">
            <a:extLst>
              <a:ext uri="{FF2B5EF4-FFF2-40B4-BE49-F238E27FC236}">
                <a16:creationId xmlns:a16="http://schemas.microsoft.com/office/drawing/2014/main" id="{98BAE8DD-F2B9-A55F-3225-B6BD2279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973" y="1127598"/>
            <a:ext cx="8336190" cy="10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504" tIns="36752" rIns="73504" bIns="36752" numCol="1" anchor="ctr" anchorCtr="0" compatLnSpc="1">
            <a:prstTxWarp prst="textNoShape">
              <a:avLst/>
            </a:prstTxWarp>
            <a:spAutoFit/>
          </a:bodyPr>
          <a:lstStyle>
            <a:lvl1pPr indent="377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6796" algn="ctr" eaLnBrk="1" hangingPunct="1">
              <a:spcAft>
                <a:spcPts val="0"/>
              </a:spcAft>
            </a:pPr>
            <a:endParaRPr lang="en-US" altLang="es-CO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Backlog: COP </a:t>
            </a:r>
            <a:r>
              <a:rPr lang="es-MX" sz="28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$22,4 </a:t>
            </a:r>
            <a:r>
              <a:rPr lang="es-MX" sz="2000" dirty="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trillion</a:t>
            </a:r>
            <a:r>
              <a:rPr lang="es-MX" sz="2000" baseline="30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(1)</a:t>
            </a:r>
          </a:p>
          <a:p>
            <a:pPr algn="ctr"/>
            <a:r>
              <a:rPr lang="en-US" altLang="es-CO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 5,7 billion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F90208F-C5CB-3F99-6804-BEFCE17C4B78}"/>
              </a:ext>
            </a:extLst>
          </p:cNvPr>
          <p:cNvSpPr txBox="1"/>
          <p:nvPr/>
        </p:nvSpPr>
        <p:spPr>
          <a:xfrm>
            <a:off x="0" y="6431656"/>
            <a:ext cx="8988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aseline="300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(1) </a:t>
            </a:r>
            <a:r>
              <a:rPr lang="en-US" sz="1200" dirty="0">
                <a:solidFill>
                  <a:schemeClr val="bg1"/>
                </a:solidFill>
              </a:rPr>
              <a:t>Only includes capex of affiliates in which control is exercised</a:t>
            </a:r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34" name="ColumnHeader">
            <a:extLst>
              <a:ext uri="{FF2B5EF4-FFF2-40B4-BE49-F238E27FC236}">
                <a16:creationId xmlns:a16="http://schemas.microsoft.com/office/drawing/2014/main" id="{D9B596FC-0737-0313-6877-F52D341F15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06753" y="361577"/>
            <a:ext cx="2339619" cy="800219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  <a:effectLst>
            <a:outerShdw dist="25400" dir="5400000" sx="99000" sy="99000" algn="ctr" rotWithShape="0">
              <a:schemeClr val="tx2"/>
            </a:outerShdw>
          </a:effectLst>
        </p:spPr>
        <p:txBody>
          <a:bodyPr wrap="square" tIns="91440" bIns="9144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Capex breakdown</a:t>
            </a:r>
            <a:endParaRPr kumimoji="0" lang="en-US" sz="20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5" name="Chart 14">
            <a:extLst>
              <a:ext uri="{FF2B5EF4-FFF2-40B4-BE49-F238E27FC236}">
                <a16:creationId xmlns:a16="http://schemas.microsoft.com/office/drawing/2014/main" id="{AB145E7A-80FD-C0CC-CA3E-79838304E3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2187165"/>
              </p:ext>
            </p:extLst>
          </p:nvPr>
        </p:nvGraphicFramePr>
        <p:xfrm>
          <a:off x="8514923" y="955210"/>
          <a:ext cx="4640579" cy="272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39" name="Imagen 38">
            <a:extLst>
              <a:ext uri="{FF2B5EF4-FFF2-40B4-BE49-F238E27FC236}">
                <a16:creationId xmlns:a16="http://schemas.microsoft.com/office/drawing/2014/main" id="{0A8D60C1-763F-60D3-2B32-E33A361307C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756" y="3526351"/>
            <a:ext cx="3160897" cy="2200036"/>
          </a:xfrm>
          <a:prstGeom prst="rect">
            <a:avLst/>
          </a:prstGeom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B2981153-E4E8-21A4-CE7C-6EFE7BFC420E}"/>
              </a:ext>
            </a:extLst>
          </p:cNvPr>
          <p:cNvGrpSpPr/>
          <p:nvPr/>
        </p:nvGrpSpPr>
        <p:grpSpPr>
          <a:xfrm>
            <a:off x="10443656" y="3408268"/>
            <a:ext cx="1013364" cy="463012"/>
            <a:chOff x="6161401" y="2096731"/>
            <a:chExt cx="4113580" cy="171488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6BC2E42A-992F-4A26-ADA9-C43743C1CED7}"/>
                </a:ext>
              </a:extLst>
            </p:cNvPr>
            <p:cNvSpPr/>
            <p:nvPr/>
          </p:nvSpPr>
          <p:spPr>
            <a:xfrm>
              <a:off x="6161401" y="2785680"/>
              <a:ext cx="4113580" cy="1025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s-ES_tradnl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2%</a:t>
              </a:r>
              <a:endParaRPr lang="es-CO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3CFE97F3-D373-13D9-6D90-199F82ED94F5}"/>
                </a:ext>
              </a:extLst>
            </p:cNvPr>
            <p:cNvSpPr/>
            <p:nvPr/>
          </p:nvSpPr>
          <p:spPr>
            <a:xfrm>
              <a:off x="6440111" y="2096731"/>
              <a:ext cx="3392963" cy="10259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s-ES_tradnl" sz="1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Telco</a:t>
              </a:r>
              <a:endParaRPr lang="es-CO" sz="1200" spc="-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999BF8C5-4407-8A11-D7ED-AA0EA520937D}"/>
              </a:ext>
            </a:extLst>
          </p:cNvPr>
          <p:cNvGrpSpPr/>
          <p:nvPr/>
        </p:nvGrpSpPr>
        <p:grpSpPr>
          <a:xfrm>
            <a:off x="10745539" y="5659207"/>
            <a:ext cx="1567078" cy="536410"/>
            <a:chOff x="6214586" y="2096731"/>
            <a:chExt cx="4113580" cy="1321175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C389B324-1836-64C1-A76C-3438F195F64E}"/>
                </a:ext>
              </a:extLst>
            </p:cNvPr>
            <p:cNvSpPr/>
            <p:nvPr/>
          </p:nvSpPr>
          <p:spPr>
            <a:xfrm>
              <a:off x="6214586" y="2735659"/>
              <a:ext cx="4113580" cy="68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s-ES_tradnl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84%</a:t>
              </a:r>
              <a:endParaRPr lang="es-CO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8570E401-F1BC-73B6-4171-D0DA7E297C7A}"/>
                </a:ext>
              </a:extLst>
            </p:cNvPr>
            <p:cNvSpPr/>
            <p:nvPr/>
          </p:nvSpPr>
          <p:spPr>
            <a:xfrm>
              <a:off x="6440110" y="2096731"/>
              <a:ext cx="3392965" cy="68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s-ES_tradnl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</a:t>
              </a:r>
              <a:endParaRPr lang="es-CO" sz="1200" spc="-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105E3571-ACB1-5D69-8531-A4ABAF28841C}"/>
              </a:ext>
            </a:extLst>
          </p:cNvPr>
          <p:cNvGrpSpPr/>
          <p:nvPr/>
        </p:nvGrpSpPr>
        <p:grpSpPr>
          <a:xfrm>
            <a:off x="9226007" y="3616405"/>
            <a:ext cx="1567078" cy="556719"/>
            <a:chOff x="6161401" y="2096731"/>
            <a:chExt cx="4113580" cy="1371196"/>
          </a:xfrm>
        </p:grpSpPr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2CE62D4B-416F-795E-56DF-D7CAB0270D34}"/>
                </a:ext>
              </a:extLst>
            </p:cNvPr>
            <p:cNvSpPr/>
            <p:nvPr/>
          </p:nvSpPr>
          <p:spPr>
            <a:xfrm>
              <a:off x="6161401" y="2785680"/>
              <a:ext cx="4113580" cy="68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s-ES_tradnl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14%</a:t>
              </a:r>
              <a:endParaRPr lang="es-CO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363617D2-E85C-9D3D-73F8-FD1B2FF115E7}"/>
                </a:ext>
              </a:extLst>
            </p:cNvPr>
            <p:cNvSpPr/>
            <p:nvPr/>
          </p:nvSpPr>
          <p:spPr>
            <a:xfrm>
              <a:off x="6440110" y="2096731"/>
              <a:ext cx="3392965" cy="68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s-ES_tradnl" sz="1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Roads</a:t>
              </a:r>
              <a:endParaRPr lang="es-CO" sz="1200" spc="-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" name="CuadroTexto 87">
            <a:extLst>
              <a:ext uri="{FF2B5EF4-FFF2-40B4-BE49-F238E27FC236}">
                <a16:creationId xmlns:a16="http://schemas.microsoft.com/office/drawing/2014/main" id="{36A3C4DA-5AA0-F856-2ED0-6556754F3FF5}"/>
              </a:ext>
            </a:extLst>
          </p:cNvPr>
          <p:cNvSpPr txBox="1"/>
          <p:nvPr/>
        </p:nvSpPr>
        <p:spPr>
          <a:xfrm>
            <a:off x="10291752" y="4656597"/>
            <a:ext cx="1036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0F7EC095-735F-AB49-5A71-20BD3DB8B091}"/>
              </a:ext>
            </a:extLst>
          </p:cNvPr>
          <p:cNvCxnSpPr>
            <a:cxnSpLocks/>
          </p:cNvCxnSpPr>
          <p:nvPr/>
        </p:nvCxnSpPr>
        <p:spPr>
          <a:xfrm>
            <a:off x="9512423" y="468333"/>
            <a:ext cx="0" cy="5727284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A9F4A331-BCCC-A8AE-1043-D0620CC526CF}"/>
              </a:ext>
            </a:extLst>
          </p:cNvPr>
          <p:cNvCxnSpPr>
            <a:cxnSpLocks/>
          </p:cNvCxnSpPr>
          <p:nvPr/>
        </p:nvCxnSpPr>
        <p:spPr>
          <a:xfrm>
            <a:off x="12158344" y="460996"/>
            <a:ext cx="0" cy="5727284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8ABC1D1E-F280-82FF-E4E6-EA69CAE53616}"/>
              </a:ext>
            </a:extLst>
          </p:cNvPr>
          <p:cNvCxnSpPr>
            <a:cxnSpLocks/>
          </p:cNvCxnSpPr>
          <p:nvPr/>
        </p:nvCxnSpPr>
        <p:spPr>
          <a:xfrm>
            <a:off x="9512423" y="6186596"/>
            <a:ext cx="2628755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BE6BD1E8-30D4-3AA9-ADF4-74FD9D654777}"/>
              </a:ext>
            </a:extLst>
          </p:cNvPr>
          <p:cNvCxnSpPr>
            <a:cxnSpLocks/>
          </p:cNvCxnSpPr>
          <p:nvPr/>
        </p:nvCxnSpPr>
        <p:spPr>
          <a:xfrm>
            <a:off x="9544763" y="428375"/>
            <a:ext cx="2628755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Objeto 80">
            <a:extLst>
              <a:ext uri="{FF2B5EF4-FFF2-40B4-BE49-F238E27FC236}">
                <a16:creationId xmlns:a16="http://schemas.microsoft.com/office/drawing/2014/main" id="{0A8CC968-7EDC-4C7F-B43A-EFBFA11698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529867"/>
              </p:ext>
            </p:extLst>
          </p:nvPr>
        </p:nvGraphicFramePr>
        <p:xfrm>
          <a:off x="-315952" y="2753351"/>
          <a:ext cx="10143723" cy="2248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9" imgW="11804539" imgH="2616288" progId="Excel.Sheet.12">
                  <p:link updateAutomatic="1"/>
                </p:oleObj>
              </mc:Choice>
              <mc:Fallback>
                <p:oleObj name="Worksheet" r:id="rId19" imgW="11804539" imgH="2616288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EEF0A00-6B52-47C2-807C-11B10722EB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-315952" y="2753351"/>
                        <a:ext cx="10143723" cy="2248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49B23D74-EE5A-4D58-B789-19BEF2D7C0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13349" y="4691095"/>
            <a:ext cx="428625" cy="2571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5A9679-3A55-433D-91CC-4570E725E05D}"/>
              </a:ext>
            </a:extLst>
          </p:cNvPr>
          <p:cNvSpPr txBox="1"/>
          <p:nvPr/>
        </p:nvSpPr>
        <p:spPr>
          <a:xfrm>
            <a:off x="4698145" y="4677477"/>
            <a:ext cx="701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err="1">
                <a:solidFill>
                  <a:schemeClr val="bg1"/>
                </a:solidFill>
              </a:rPr>
              <a:t>Brazil</a:t>
            </a:r>
            <a:endParaRPr lang="es-CO" sz="1200" dirty="0">
              <a:solidFill>
                <a:schemeClr val="bg1"/>
              </a:solidFill>
            </a:endParaRPr>
          </a:p>
        </p:txBody>
      </p:sp>
      <p:pic>
        <p:nvPicPr>
          <p:cNvPr id="83" name="Imagen 82">
            <a:extLst>
              <a:ext uri="{FF2B5EF4-FFF2-40B4-BE49-F238E27FC236}">
                <a16:creationId xmlns:a16="http://schemas.microsoft.com/office/drawing/2014/main" id="{741898C9-408D-4FB3-91D8-0F020AD64D6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11803" y="4677863"/>
            <a:ext cx="428625" cy="257175"/>
          </a:xfrm>
          <a:prstGeom prst="rect">
            <a:avLst/>
          </a:prstGeom>
        </p:spPr>
      </p:pic>
      <p:sp>
        <p:nvSpPr>
          <p:cNvPr id="84" name="CuadroTexto 83">
            <a:extLst>
              <a:ext uri="{FF2B5EF4-FFF2-40B4-BE49-F238E27FC236}">
                <a16:creationId xmlns:a16="http://schemas.microsoft.com/office/drawing/2014/main" id="{C3C8DD4B-A004-49F7-848B-847DB428C91D}"/>
              </a:ext>
            </a:extLst>
          </p:cNvPr>
          <p:cNvSpPr txBox="1"/>
          <p:nvPr/>
        </p:nvSpPr>
        <p:spPr>
          <a:xfrm>
            <a:off x="6896599" y="4664245"/>
            <a:ext cx="701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err="1">
                <a:solidFill>
                  <a:schemeClr val="bg1"/>
                </a:solidFill>
              </a:rPr>
              <a:t>Others</a:t>
            </a:r>
            <a:endParaRPr lang="es-C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0.00138 L 0.04362 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n 129">
            <a:extLst>
              <a:ext uri="{FF2B5EF4-FFF2-40B4-BE49-F238E27FC236}">
                <a16:creationId xmlns:a16="http://schemas.microsoft.com/office/drawing/2014/main" id="{77EB49C6-3E78-B1AE-431F-C7A198CFE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999" y="-2961956"/>
            <a:ext cx="7631170" cy="9910003"/>
          </a:xfrm>
          <a:prstGeom prst="rect">
            <a:avLst/>
          </a:prstGeom>
        </p:spPr>
      </p:pic>
      <p:pic>
        <p:nvPicPr>
          <p:cNvPr id="132" name="Imagen 131">
            <a:extLst>
              <a:ext uri="{FF2B5EF4-FFF2-40B4-BE49-F238E27FC236}">
                <a16:creationId xmlns:a16="http://schemas.microsoft.com/office/drawing/2014/main" id="{B1957EFE-8217-6D03-D9C0-6D7BAC7F2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999" y="-2961956"/>
            <a:ext cx="7631170" cy="9910003"/>
          </a:xfrm>
          <a:prstGeom prst="rect">
            <a:avLst/>
          </a:prstGeom>
        </p:spPr>
      </p:pic>
      <p:pic>
        <p:nvPicPr>
          <p:cNvPr id="134" name="Imagen 133">
            <a:extLst>
              <a:ext uri="{FF2B5EF4-FFF2-40B4-BE49-F238E27FC236}">
                <a16:creationId xmlns:a16="http://schemas.microsoft.com/office/drawing/2014/main" id="{556FDBB9-6F15-CBDB-FCC5-092D16849B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999" y="-2961956"/>
            <a:ext cx="7631169" cy="9910003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FDE4ADD1-5F02-9C1C-E1CA-8C52BF3C64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999" y="-2958165"/>
            <a:ext cx="7631169" cy="9902421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57EEF784-D058-A6BC-3025-EBD21F6E6C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999" y="-2961956"/>
            <a:ext cx="7631170" cy="9910003"/>
          </a:xfrm>
          <a:prstGeom prst="rect">
            <a:avLst/>
          </a:prstGeom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C1EF5C5F-55A0-4707-1CA6-8F214B234E8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307" y="-2961956"/>
            <a:ext cx="7634468" cy="9910800"/>
          </a:xfrm>
          <a:prstGeom prst="rect">
            <a:avLst/>
          </a:prstGeom>
        </p:spPr>
      </p:pic>
      <p:pic>
        <p:nvPicPr>
          <p:cNvPr id="150" name="Imagen 149">
            <a:extLst>
              <a:ext uri="{FF2B5EF4-FFF2-40B4-BE49-F238E27FC236}">
                <a16:creationId xmlns:a16="http://schemas.microsoft.com/office/drawing/2014/main" id="{70AC8A90-D93B-9990-3756-D222B4BF8C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307" y="-2961956"/>
            <a:ext cx="7631783" cy="9910800"/>
          </a:xfrm>
          <a:prstGeom prst="rect">
            <a:avLst/>
          </a:prstGeom>
        </p:spPr>
      </p:pic>
      <p:pic>
        <p:nvPicPr>
          <p:cNvPr id="142" name="Imagen 141">
            <a:extLst>
              <a:ext uri="{FF2B5EF4-FFF2-40B4-BE49-F238E27FC236}">
                <a16:creationId xmlns:a16="http://schemas.microsoft.com/office/drawing/2014/main" id="{F720CA83-180D-D3C0-F2E3-0ED00D87F6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967" y="-2961956"/>
            <a:ext cx="7631783" cy="99108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55B330-8ADA-4292-AC46-7288DE68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49" y="123258"/>
            <a:ext cx="4800600" cy="14605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2023 Growth opportunities with a </a:t>
            </a:r>
            <a:r>
              <a:rPr lang="en-US" sz="3600" dirty="0">
                <a:solidFill>
                  <a:srgbClr val="FFC000"/>
                </a:solidFill>
                <a:latin typeface="Arial"/>
              </a:rPr>
              <a:t>focus on profitability</a:t>
            </a:r>
            <a:endParaRPr lang="es-E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183092EF-D8CB-423F-9445-E08B7FC2ED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357986">
            <a:off x="133157" y="2651350"/>
            <a:ext cx="2563350" cy="2592728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F33D7168-6663-49E2-8A4A-4E7C91D7803B}"/>
              </a:ext>
            </a:extLst>
          </p:cNvPr>
          <p:cNvGrpSpPr/>
          <p:nvPr/>
        </p:nvGrpSpPr>
        <p:grpSpPr>
          <a:xfrm>
            <a:off x="202244" y="3064579"/>
            <a:ext cx="2325360" cy="1579626"/>
            <a:chOff x="9280919" y="1610935"/>
            <a:chExt cx="2325360" cy="1579626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D5B3F531-54BD-438B-B3D3-1FC86BC4F87E}"/>
                </a:ext>
              </a:extLst>
            </p:cNvPr>
            <p:cNvSpPr/>
            <p:nvPr/>
          </p:nvSpPr>
          <p:spPr>
            <a:xfrm>
              <a:off x="9280919" y="1610935"/>
              <a:ext cx="23253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New businesses</a:t>
              </a: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B4BA482B-DE7E-4DA0-87FF-031C169B9D6D}"/>
                </a:ext>
              </a:extLst>
            </p:cNvPr>
            <p:cNvSpPr/>
            <p:nvPr/>
          </p:nvSpPr>
          <p:spPr>
            <a:xfrm>
              <a:off x="9657559" y="2421120"/>
              <a:ext cx="157208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s-ES_tradnl" sz="2400" b="1" dirty="0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USD 21 </a:t>
              </a:r>
              <a:r>
                <a:rPr lang="es-ES_tradnl" sz="2000" dirty="0" err="1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billion</a:t>
              </a:r>
              <a:r>
                <a:rPr lang="es-ES_tradnl" sz="2000" dirty="0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*</a:t>
              </a:r>
              <a:endParaRPr lang="es-CO" sz="2400" dirty="0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C6430D9-0B98-4510-A30E-58AA18D021FE}"/>
              </a:ext>
            </a:extLst>
          </p:cNvPr>
          <p:cNvSpPr/>
          <p:nvPr/>
        </p:nvSpPr>
        <p:spPr>
          <a:xfrm>
            <a:off x="9116720" y="2270979"/>
            <a:ext cx="15675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8200" algn="l"/>
              </a:tabLst>
            </a:pPr>
            <a:r>
              <a:rPr lang="es-CO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Brazil</a:t>
            </a:r>
            <a:r>
              <a:rPr lang="es-CO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 10,8 </a:t>
            </a:r>
            <a:r>
              <a:rPr lang="es-CO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</a:t>
            </a:r>
            <a:endParaRPr lang="es-CO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51%</a:t>
            </a:r>
          </a:p>
          <a:p>
            <a:pPr algn="ctr">
              <a:tabLst>
                <a:tab pos="98200" algn="l"/>
              </a:tabLst>
            </a:pPr>
            <a:endParaRPr lang="es-CO" b="1" dirty="0">
              <a:solidFill>
                <a:srgbClr val="009A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Imagen 34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87EABF68-7C85-43DC-9ABF-B24F76B273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357986">
            <a:off x="2992604" y="1609799"/>
            <a:ext cx="2508086" cy="248197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C08DDD47-F6B3-4DB8-865B-3F1479B709F2}"/>
              </a:ext>
            </a:extLst>
          </p:cNvPr>
          <p:cNvGrpSpPr/>
          <p:nvPr/>
        </p:nvGrpSpPr>
        <p:grpSpPr>
          <a:xfrm>
            <a:off x="3192949" y="2214953"/>
            <a:ext cx="2159836" cy="1388631"/>
            <a:chOff x="9280920" y="1507826"/>
            <a:chExt cx="2325360" cy="1703404"/>
          </a:xfrm>
        </p:grpSpPr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723360A0-12BE-4D6A-8A42-89C0A4F85238}"/>
                </a:ext>
              </a:extLst>
            </p:cNvPr>
            <p:cNvSpPr/>
            <p:nvPr/>
          </p:nvSpPr>
          <p:spPr>
            <a:xfrm>
              <a:off x="9280920" y="1507826"/>
              <a:ext cx="2325360" cy="12458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Electric power transmission</a:t>
              </a: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01BD87DD-66D0-46AC-9FF8-745A25199205}"/>
                </a:ext>
              </a:extLst>
            </p:cNvPr>
            <p:cNvSpPr/>
            <p:nvPr/>
          </p:nvSpPr>
          <p:spPr>
            <a:xfrm>
              <a:off x="9620419" y="2380636"/>
              <a:ext cx="1783613" cy="8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98198" algn="l"/>
                </a:tabLst>
              </a:pPr>
              <a:r>
                <a:rPr lang="es-ES_tradnl" sz="2000" b="1" dirty="0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USD 15,5 </a:t>
              </a:r>
              <a:r>
                <a:rPr lang="es-ES_tradnl" dirty="0" err="1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billion</a:t>
              </a:r>
              <a:endParaRPr lang="es-CO" sz="2000" dirty="0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CBCD3B5F-EA41-45FB-AFDA-2E432715DA3A}"/>
              </a:ext>
            </a:extLst>
          </p:cNvPr>
          <p:cNvGrpSpPr/>
          <p:nvPr/>
        </p:nvGrpSpPr>
        <p:grpSpPr>
          <a:xfrm>
            <a:off x="2829378" y="4170741"/>
            <a:ext cx="2021579" cy="2113618"/>
            <a:chOff x="706317" y="1876034"/>
            <a:chExt cx="2563350" cy="2592728"/>
          </a:xfrm>
        </p:grpSpPr>
        <p:pic>
          <p:nvPicPr>
            <p:cNvPr id="40" name="Imagen 39" descr="Dibujo en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69C77532-3CFD-4D80-9DC7-921DA4EBE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357986">
              <a:off x="706317" y="1876034"/>
              <a:ext cx="2563350" cy="2592728"/>
            </a:xfrm>
            <a:prstGeom prst="rect">
              <a:avLst/>
            </a:prstGeom>
          </p:spPr>
        </p:pic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64C969D3-B5AC-41F0-B7C7-21A49FA16A88}"/>
                </a:ext>
              </a:extLst>
            </p:cNvPr>
            <p:cNvGrpSpPr/>
            <p:nvPr/>
          </p:nvGrpSpPr>
          <p:grpSpPr>
            <a:xfrm>
              <a:off x="753284" y="2291454"/>
              <a:ext cx="2325360" cy="1586345"/>
              <a:chOff x="9241227" y="1762052"/>
              <a:chExt cx="2325360" cy="1586345"/>
            </a:xfrm>
          </p:grpSpPr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AD49CDA9-A7D0-4DDB-89D8-E2EA0A59DA37}"/>
                  </a:ext>
                </a:extLst>
              </p:cNvPr>
              <p:cNvSpPr/>
              <p:nvPr/>
            </p:nvSpPr>
            <p:spPr>
              <a:xfrm>
                <a:off x="9241227" y="1762052"/>
                <a:ext cx="2325360" cy="4908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tabLst>
                    <a:tab pos="98198" algn="l"/>
                  </a:tabLst>
                </a:pPr>
                <a:r>
                  <a:rPr lang="es-ES_tradnl" sz="20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Roads</a:t>
                </a:r>
                <a:endPara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1FAF2E15-A1A1-4E1B-8687-84E521F314D1}"/>
                  </a:ext>
                </a:extLst>
              </p:cNvPr>
              <p:cNvSpPr/>
              <p:nvPr/>
            </p:nvSpPr>
            <p:spPr>
              <a:xfrm>
                <a:off x="9662418" y="2480049"/>
                <a:ext cx="1572080" cy="868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tabLst>
                    <a:tab pos="98198" algn="l"/>
                  </a:tabLst>
                </a:pPr>
                <a:r>
                  <a:rPr lang="es-ES_tradnl" sz="2000" b="1" dirty="0">
                    <a:solidFill>
                      <a:srgbClr val="009A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USD 5,5 </a:t>
                </a:r>
                <a:r>
                  <a:rPr lang="es-ES_tradnl" sz="2000" dirty="0" err="1">
                    <a:solidFill>
                      <a:srgbClr val="009A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billion</a:t>
                </a:r>
                <a:endParaRPr lang="es-CO" sz="2000" dirty="0">
                  <a:solidFill>
                    <a:srgbClr val="009A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45" name="Rectángulo 44">
            <a:extLst>
              <a:ext uri="{FF2B5EF4-FFF2-40B4-BE49-F238E27FC236}">
                <a16:creationId xmlns:a16="http://schemas.microsoft.com/office/drawing/2014/main" id="{111F82A2-CE3A-46AE-8074-E050ADD3DCA9}"/>
              </a:ext>
            </a:extLst>
          </p:cNvPr>
          <p:cNvSpPr/>
          <p:nvPr/>
        </p:nvSpPr>
        <p:spPr>
          <a:xfrm>
            <a:off x="6321264" y="2457904"/>
            <a:ext cx="1567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Perú</a:t>
            </a:r>
          </a:p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</a:t>
            </a:r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CO" b="1" dirty="0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1,1 </a:t>
            </a:r>
            <a:r>
              <a:rPr lang="es-CO" b="1" dirty="0" err="1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</a:t>
            </a:r>
            <a:endParaRPr lang="es-CO" b="1" dirty="0">
              <a:solidFill>
                <a:srgbClr val="009A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rgbClr val="FE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5%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43DD343-FD43-4934-8D59-E6693BE4898B}"/>
              </a:ext>
            </a:extLst>
          </p:cNvPr>
          <p:cNvSpPr/>
          <p:nvPr/>
        </p:nvSpPr>
        <p:spPr>
          <a:xfrm>
            <a:off x="5984599" y="1017551"/>
            <a:ext cx="1567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Colombia</a:t>
            </a:r>
          </a:p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 3,2 </a:t>
            </a:r>
            <a:r>
              <a:rPr lang="es-CO" b="1" dirty="0" err="1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</a:t>
            </a:r>
            <a:endParaRPr lang="es-CO" b="1" dirty="0">
              <a:solidFill>
                <a:srgbClr val="009A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rgbClr val="FE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15%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413CEFA2-4771-49B6-A049-9F85F8E29D1C}"/>
              </a:ext>
            </a:extLst>
          </p:cNvPr>
          <p:cNvSpPr/>
          <p:nvPr/>
        </p:nvSpPr>
        <p:spPr>
          <a:xfrm>
            <a:off x="6660990" y="3729690"/>
            <a:ext cx="15675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Chile</a:t>
            </a:r>
          </a:p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 5,1</a:t>
            </a:r>
          </a:p>
          <a:p>
            <a:pPr algn="ctr">
              <a:tabLst>
                <a:tab pos="98200" algn="l"/>
              </a:tabLst>
            </a:pPr>
            <a:r>
              <a:rPr lang="es-CO" b="1" dirty="0">
                <a:solidFill>
                  <a:srgbClr val="FE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24%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FCD95A95-C240-4C3F-A6BB-5ECB51907B3D}"/>
              </a:ext>
            </a:extLst>
          </p:cNvPr>
          <p:cNvSpPr/>
          <p:nvPr/>
        </p:nvSpPr>
        <p:spPr>
          <a:xfrm>
            <a:off x="7256906" y="138493"/>
            <a:ext cx="2458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98200" algn="l"/>
              </a:tabLst>
            </a:pP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Panamá</a:t>
            </a:r>
            <a:r>
              <a:rPr lang="es-CO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tabLst>
                <a:tab pos="98200" algn="l"/>
              </a:tabLst>
            </a:pPr>
            <a:r>
              <a:rPr lang="es-CO" sz="1600" b="1" dirty="0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 0,9 </a:t>
            </a:r>
            <a:r>
              <a:rPr lang="es-CO" sz="1600" b="1" dirty="0" err="1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</a:t>
            </a:r>
            <a:r>
              <a:rPr lang="es-CO" sz="1600" b="1" dirty="0">
                <a:solidFill>
                  <a:srgbClr val="009A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CO" sz="1600" b="1" dirty="0">
                <a:solidFill>
                  <a:srgbClr val="FE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4%</a:t>
            </a:r>
            <a:endParaRPr lang="es-CO" sz="1600" b="1" dirty="0">
              <a:solidFill>
                <a:srgbClr val="009A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3AAC7E-9FF5-4B59-BCFF-34A1428909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6450" y="3262312"/>
            <a:ext cx="419100" cy="333375"/>
          </a:xfrm>
          <a:prstGeom prst="rect">
            <a:avLst/>
          </a:prstGeom>
        </p:spPr>
      </p:pic>
      <p:grpSp>
        <p:nvGrpSpPr>
          <p:cNvPr id="44" name="Grupo 43">
            <a:extLst>
              <a:ext uri="{FF2B5EF4-FFF2-40B4-BE49-F238E27FC236}">
                <a16:creationId xmlns:a16="http://schemas.microsoft.com/office/drawing/2014/main" id="{E73C31B1-4E00-4B59-A149-32C13A563F49}"/>
              </a:ext>
            </a:extLst>
          </p:cNvPr>
          <p:cNvGrpSpPr/>
          <p:nvPr/>
        </p:nvGrpSpPr>
        <p:grpSpPr>
          <a:xfrm>
            <a:off x="176360" y="353836"/>
            <a:ext cx="625764" cy="630942"/>
            <a:chOff x="8659623" y="3677343"/>
            <a:chExt cx="926932" cy="844826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38B459FE-333A-4A55-BEB5-3FC9B3B72249}"/>
                </a:ext>
              </a:extLst>
            </p:cNvPr>
            <p:cNvGrpSpPr/>
            <p:nvPr/>
          </p:nvGrpSpPr>
          <p:grpSpPr>
            <a:xfrm>
              <a:off x="8659623" y="3677343"/>
              <a:ext cx="926932" cy="844826"/>
              <a:chOff x="891380" y="2243551"/>
              <a:chExt cx="1124988" cy="1128271"/>
            </a:xfrm>
          </p:grpSpPr>
          <p:pic>
            <p:nvPicPr>
              <p:cNvPr id="51" name="Imagen 50">
                <a:extLst>
                  <a:ext uri="{FF2B5EF4-FFF2-40B4-BE49-F238E27FC236}">
                    <a16:creationId xmlns:a16="http://schemas.microsoft.com/office/drawing/2014/main" id="{F8E4C00A-B0A7-4258-B564-56D70420A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1380" y="2300017"/>
                <a:ext cx="1019522" cy="1071805"/>
              </a:xfrm>
              <a:prstGeom prst="rect">
                <a:avLst/>
              </a:prstGeom>
            </p:spPr>
          </p:pic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53AC45B8-53F0-46A5-85E6-46DF6984BAA5}"/>
                  </a:ext>
                </a:extLst>
              </p:cNvPr>
              <p:cNvSpPr/>
              <p:nvPr/>
            </p:nvSpPr>
            <p:spPr>
              <a:xfrm>
                <a:off x="943706" y="2243551"/>
                <a:ext cx="1072662" cy="1072662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0D80D121-EF75-4381-A8C3-5BE4E0864269}"/>
                </a:ext>
              </a:extLst>
            </p:cNvPr>
            <p:cNvSpPr txBox="1"/>
            <p:nvPr/>
          </p:nvSpPr>
          <p:spPr>
            <a:xfrm>
              <a:off x="8924874" y="3790272"/>
              <a:ext cx="309528" cy="535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5827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RVEASPECTRATIO" val="False"/>
  <p:tag name="DEFAULTONLEFT" val="234"/>
  <p:tag name="DEFAULTOFFLEFT" val="-524"/>
  <p:tag name="SLIDEELEMTYPE" val="2"/>
  <p:tag name="BULLETSTYLE" val="BulletStyle"/>
  <p:tag name="ONEMERRILL" val="2"/>
  <p:tag name="JAZZCOMPLIANT" val="True"/>
  <p:tag name="DEFAULTHEIGHT" val="23.5"/>
  <p:tag name="DEFAULTWIDTH" val="504"/>
  <p:tag name="DEFAULTTOP" val="97"/>
  <p:tag name="DEFAULTLEFT" val="234"/>
  <p:tag name="ISLOCKED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17"/>
  <p:tag name="JAZZCOMPLIANT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RVEASPECTRATIO" val="False"/>
  <p:tag name="DEFAULTONLEFT" val="234"/>
  <p:tag name="DEFAULTOFFLEFT" val="-524"/>
  <p:tag name="SLIDEELEMTYPE" val="2"/>
  <p:tag name="BULLETSTYLE" val="BulletStyle"/>
  <p:tag name="ONEMERRILL" val="2"/>
  <p:tag name="JAZZCOMPLIANT" val="True"/>
  <p:tag name="DEFAULTHEIGHT" val="23.5"/>
  <p:tag name="DEFAULTWIDTH" val="504"/>
  <p:tag name="DEFAULTTOP" val="97"/>
  <p:tag name="DEFAULTLEFT" val="234"/>
  <p:tag name="ISLOCKED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17"/>
  <p:tag name="JAZZCOMPLIANT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RVEASPECTRATIO" val="False"/>
  <p:tag name="DEFAULTONLEFT" val="234"/>
  <p:tag name="DEFAULTOFFLEFT" val="-524"/>
  <p:tag name="SLIDEELEMTYPE" val="2"/>
  <p:tag name="BULLETSTYLE" val="BulletStyle"/>
  <p:tag name="ONEMERRILL" val="2"/>
  <p:tag name="JAZZCOMPLIANT" val="True"/>
  <p:tag name="DEFAULTHEIGHT" val="23.5"/>
  <p:tag name="DEFAULTWIDTH" val="504"/>
  <p:tag name="DEFAULTTOP" val="97"/>
  <p:tag name="DEFAULTLEFT" val="234"/>
  <p:tag name="ISLOCKED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17"/>
  <p:tag name="JAZZCOMPLIANT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OCKED" val="Fals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ISA">
    <a:dk1>
      <a:srgbClr val="003087"/>
    </a:dk1>
    <a:lt1>
      <a:srgbClr val="FFFFFF"/>
    </a:lt1>
    <a:dk2>
      <a:srgbClr val="4D4D4D"/>
    </a:dk2>
    <a:lt2>
      <a:srgbClr val="E0DED8"/>
    </a:lt2>
    <a:accent1>
      <a:srgbClr val="0099FF"/>
    </a:accent1>
    <a:accent2>
      <a:srgbClr val="FE5000"/>
    </a:accent2>
    <a:accent3>
      <a:srgbClr val="A5A5A5"/>
    </a:accent3>
    <a:accent4>
      <a:srgbClr val="FFB81C"/>
    </a:accent4>
    <a:accent5>
      <a:srgbClr val="4472C4"/>
    </a:accent5>
    <a:accent6>
      <a:srgbClr val="00B140"/>
    </a:accent6>
    <a:hlink>
      <a:srgbClr val="0563C1"/>
    </a:hlink>
    <a:folHlink>
      <a:srgbClr val="954F72"/>
    </a:folHlink>
  </a:clrScheme>
  <a:fontScheme name="Office">
    <a:majorFont>
      <a:latin typeface="Cambria" panose="020F0302020204030204"/>
      <a:ea typeface="Cambria" panose="020F0302020204030204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Calibri"/>
      <a:cs typeface="Arial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B3B64B3415CE44BB381B499BC30301" ma:contentTypeVersion="20" ma:contentTypeDescription="Crear nuevo documento." ma:contentTypeScope="" ma:versionID="d0d721ffb6844362cc10a25f0f3efa41">
  <xsd:schema xmlns:xsd="http://www.w3.org/2001/XMLSchema" xmlns:xs="http://www.w3.org/2001/XMLSchema" xmlns:p="http://schemas.microsoft.com/office/2006/metadata/properties" xmlns:ns2="fa807981-95c0-453d-8095-6f397b52c356" xmlns:ns3="1ee72109-8663-45e7-a68f-1e58a8e235da" targetNamespace="http://schemas.microsoft.com/office/2006/metadata/properties" ma:root="true" ma:fieldsID="419f7b960ef8f5b5e648830282faaeeb" ns2:_="" ns3:_="">
    <xsd:import namespace="fa807981-95c0-453d-8095-6f397b52c356"/>
    <xsd:import namespace="1ee72109-8663-45e7-a68f-1e58a8e235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807981-95c0-453d-8095-6f397b52c3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74ade5ec-1dc6-4b12-84e9-18d8060fc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72109-8663-45e7-a68f-1e58a8e235d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feb793e-3f14-4839-adb2-5d67b2bb4ddf}" ma:internalName="TaxCatchAll" ma:showField="CatchAllData" ma:web="1ee72109-8663-45e7-a68f-1e58a8e235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ee72109-8663-45e7-a68f-1e58a8e235da">
      <UserInfo>
        <DisplayName>CAMILO UPEGUI LONDOÑO</DisplayName>
        <AccountId>18</AccountId>
        <AccountType/>
      </UserInfo>
      <UserInfo>
        <DisplayName>ALEJANDRO VELÁSQUEZ URIBE</DisplayName>
        <AccountId>91</AccountId>
        <AccountType/>
      </UserInfo>
    </SharedWithUsers>
    <lcf76f155ced4ddcb4097134ff3c332f xmlns="fa807981-95c0-453d-8095-6f397b52c356">
      <Terms xmlns="http://schemas.microsoft.com/office/infopath/2007/PartnerControls"/>
    </lcf76f155ced4ddcb4097134ff3c332f>
    <TaxCatchAll xmlns="1ee72109-8663-45e7-a68f-1e58a8e235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77F6CF-69EF-4D81-9A03-E86B5EB004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807981-95c0-453d-8095-6f397b52c356"/>
    <ds:schemaRef ds:uri="1ee72109-8663-45e7-a68f-1e58a8e235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E71FE8-5F08-4A61-AAD7-DAD403BB39AA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1ee72109-8663-45e7-a68f-1e58a8e235da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fa807981-95c0-453d-8095-6f397b52c35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5737FE4-C055-40F3-A442-B9E1EAB3DE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1677</Words>
  <Application>Microsoft Office PowerPoint</Application>
  <PresentationFormat>Panorámica</PresentationFormat>
  <Paragraphs>419</Paragraphs>
  <Slides>21</Slides>
  <Notes>14</Notes>
  <HiddenSlides>0</HiddenSlides>
  <MMClips>1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Vínculos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Wingdings</vt:lpstr>
      <vt:lpstr>72 Black</vt:lpstr>
      <vt:lpstr>Arial Rounded MT Bold</vt:lpstr>
      <vt:lpstr>Calibri Light</vt:lpstr>
      <vt:lpstr>Courier New</vt:lpstr>
      <vt:lpstr>Tahoma</vt:lpstr>
      <vt:lpstr>Arial</vt:lpstr>
      <vt:lpstr>Calibri</vt:lpstr>
      <vt:lpstr>Tema de Office</vt:lpstr>
      <vt:lpstr>Tema de Office</vt:lpstr>
      <vt:lpstr>file:///\\isa1\isa_VP_FinanzasCorporativas\ISA_RelaciónInversionistas\12.%20Webcast\2022\4Q22\Información\CAPEX\CAPEXLP_4Q22%20(hasta%202030).xlsx!Capex%20LP!%5bCAPEXLP_4Q22%20(hasta%202030).xlsx%5dCapex%20LP%208%20Gráfico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2023 Growth opportunities with a focus on profitability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CAMILO UPEGUI LONDOÑO</dc:creator>
  <cp:lastModifiedBy>MATEO OCHOA TORO</cp:lastModifiedBy>
  <cp:revision>21</cp:revision>
  <dcterms:created xsi:type="dcterms:W3CDTF">2022-03-22T18:10:34Z</dcterms:created>
  <dcterms:modified xsi:type="dcterms:W3CDTF">2023-07-14T13:04:07Z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0x01010077B3B64B3415CE44BB381B499BC30301</vt:lpwstr>
  </property>
  <property fmtid="{D5CDD505-2E9C-101B-9397-08002B2CF9AE}" pid="3" name="MediaServiceImageTags">
    <vt:lpwstr/>
  </property>
</Properties>
</file>