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4.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5.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4.xml" ContentType="application/vnd.openxmlformats-officedocument.drawingml.chartshape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drawings/drawing5.xml" ContentType="application/vnd.openxmlformats-officedocument.drawingml.chartshape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charts/chart10.xml" ContentType="application/vnd.openxmlformats-officedocument.drawingml.chart+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tags/tag65.xml" ContentType="application/vnd.openxmlformats-officedocument.presentationml.tags+xml"/>
  <Override PartName="/ppt/tags/tag66.xml" ContentType="application/vnd.openxmlformats-officedocument.presentationml.tags+xml"/>
  <Override PartName="/ppt/charts/chart16.xml" ContentType="application/vnd.openxmlformats-officedocument.drawingml.chart+xml"/>
  <Override PartName="/ppt/theme/themeOverride2.xml" ContentType="application/vnd.openxmlformats-officedocument.themeOverride+xml"/>
  <Override PartName="/ppt/drawings/drawing6.xml" ContentType="application/vnd.openxmlformats-officedocument.drawingml.chartshape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charts/chart17.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7.xml" ContentType="application/vnd.openxmlformats-officedocument.drawingml.chartshape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6.xml" ContentType="application/vnd.openxmlformats-officedocument.presentationml.notesSlide+xml"/>
  <Override PartName="/ppt/tags/tag7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146448106" r:id="rId5"/>
    <p:sldId id="2147375718" r:id="rId6"/>
    <p:sldId id="2147471907" r:id="rId7"/>
    <p:sldId id="2147375720" r:id="rId8"/>
    <p:sldId id="12703" r:id="rId9"/>
    <p:sldId id="2147375722" r:id="rId10"/>
    <p:sldId id="2147375724" r:id="rId11"/>
    <p:sldId id="2147375801" r:id="rId12"/>
    <p:sldId id="2147472008" r:id="rId13"/>
    <p:sldId id="2147471976" r:id="rId14"/>
    <p:sldId id="2147375729" r:id="rId15"/>
    <p:sldId id="2147375723" r:id="rId16"/>
    <p:sldId id="2147375762" r:id="rId17"/>
    <p:sldId id="2147375725" r:id="rId18"/>
    <p:sldId id="2147375726" r:id="rId19"/>
    <p:sldId id="2147478914" r:id="rId20"/>
    <p:sldId id="2147375727" r:id="rId21"/>
    <p:sldId id="7068" r:id="rId22"/>
    <p:sldId id="7069" r:id="rId23"/>
    <p:sldId id="2147472005" r:id="rId24"/>
    <p:sldId id="6735" r:id="rId25"/>
    <p:sldId id="268" r:id="rId26"/>
    <p:sldId id="2147375763" r:id="rId27"/>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reación" id="{35C20380-4B86-FD4B-9100-EE806C07F84C}">
          <p14:sldIdLst>
            <p14:sldId id="2146448106"/>
            <p14:sldId id="2147375718"/>
            <p14:sldId id="2147471907"/>
            <p14:sldId id="2147375720"/>
            <p14:sldId id="12703"/>
            <p14:sldId id="2147375722"/>
            <p14:sldId id="2147375724"/>
            <p14:sldId id="2147375801"/>
            <p14:sldId id="2147472008"/>
            <p14:sldId id="2147471976"/>
            <p14:sldId id="2147375729"/>
            <p14:sldId id="2147375723"/>
            <p14:sldId id="2147375762"/>
            <p14:sldId id="2147375725"/>
            <p14:sldId id="2147375726"/>
            <p14:sldId id="2147478914"/>
            <p14:sldId id="2147375727"/>
            <p14:sldId id="7068"/>
            <p14:sldId id="7069"/>
            <p14:sldId id="2147472005"/>
          </p14:sldIdLst>
        </p14:section>
        <p14:section name="Resultados" id="{DCE57045-CCD3-1A4C-8314-0A56AE5D524D}">
          <p14:sldIdLst>
            <p14:sldId id="6735"/>
            <p14:sldId id="268"/>
            <p14:sldId id="2147375763"/>
          </p14:sldIdLst>
        </p14:section>
      </p14:sectionLst>
    </p:ext>
    <p:ext uri="{EFAFB233-063F-42B5-8137-9DF3F51BA10A}">
      <p15:sldGuideLst xmlns:p15="http://schemas.microsoft.com/office/powerpoint/2012/main">
        <p15:guide id="1" orient="horz" pos="1003" userDrawn="1">
          <p15:clr>
            <a:srgbClr val="A4A3A4"/>
          </p15:clr>
        </p15:guide>
        <p15:guide id="2" pos="511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OLA VALLEJO DUQUE" initials="PVD" lastIdx="1" clrIdx="0">
    <p:extLst>
      <p:ext uri="{19B8F6BF-5375-455C-9EA6-DF929625EA0E}">
        <p15:presenceInfo xmlns:p15="http://schemas.microsoft.com/office/powerpoint/2012/main" userId="S::PVALLEJO@ISA.COM.CO::85cb4807-5471-483e-9c5f-073471df6ce2" providerId="AD"/>
      </p:ext>
    </p:extLst>
  </p:cmAuthor>
  <p:cmAuthor id="2" name="ALEJANDRO MORENO VASQUEZ" initials="AMV" lastIdx="12" clrIdx="1">
    <p:extLst>
      <p:ext uri="{19B8F6BF-5375-455C-9EA6-DF929625EA0E}">
        <p15:presenceInfo xmlns:p15="http://schemas.microsoft.com/office/powerpoint/2012/main" userId="S::AMORENO@ISA.COM.CO::8ee92ecb-7974-47b2-9d3c-847ff69805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5000"/>
    <a:srgbClr val="033085"/>
    <a:srgbClr val="009AFF"/>
    <a:srgbClr val="E0DED8"/>
    <a:srgbClr val="008FF9"/>
    <a:srgbClr val="01AC36"/>
    <a:srgbClr val="FF0000"/>
    <a:srgbClr val="016C36"/>
    <a:srgbClr val="62AD4A"/>
    <a:srgbClr val="36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68" autoAdjust="0"/>
    <p:restoredTop sz="93792" autoAdjust="0"/>
  </p:normalViewPr>
  <p:slideViewPr>
    <p:cSldViewPr snapToGrid="0">
      <p:cViewPr>
        <p:scale>
          <a:sx n="60" d="100"/>
          <a:sy n="60" d="100"/>
        </p:scale>
        <p:origin x="1421" y="566"/>
      </p:cViewPr>
      <p:guideLst>
        <p:guide orient="horz" pos="1003"/>
        <p:guide pos="511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oleObject" Target="file:///\\isa1\isa_VP_FinanzasCorporativas\ISA_Relaci&#243;nInversionistas\12.%20Webcast\2022\4Q22\Informaci&#243;n\CAPEX\CAPEXLP_4Q22%20(hasta%202030).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isa1\isa_VP_FinanzasCorporativas\ISA_Relaci&#243;nInversionistas\3.Presentaciones\Corporativa\Cuadros%20Presentaci&#243;n%20Corporativa.xlsx" TargetMode="External"/></Relationships>
</file>

<file path=ppt/charts/_rels/chart11.xml.rels><?xml version="1.0" encoding="UTF-8" standalone="yes"?>
<Relationships xmlns="http://schemas.openxmlformats.org/package/2006/relationships"><Relationship Id="rId3" Type="http://schemas.openxmlformats.org/officeDocument/2006/relationships/oleObject" Target="file:///\\isa1\isa_VP_FinanzasCorporativas\ISA_Relaci&#243;nInversionistas\3.Presentaciones\Corporativa\Cuadros%20Presentaci&#243;n%20Corporativa.xlsx" TargetMode="External"/><Relationship Id="rId2" Type="http://schemas.microsoft.com/office/2011/relationships/chartColorStyle" Target="colors8.xml"/><Relationship Id="rId1" Type="http://schemas.microsoft.com/office/2011/relationships/chartStyle" Target="style8.xml"/></Relationships>
</file>

<file path=ppt/charts/_rels/chart1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9.xml"/><Relationship Id="rId1" Type="http://schemas.microsoft.com/office/2011/relationships/chartStyle" Target="style9.xml"/></Relationships>
</file>

<file path=ppt/charts/_rels/chart13.xml.rels><?xml version="1.0" encoding="UTF-8" standalone="yes"?>
<Relationships xmlns="http://schemas.openxmlformats.org/package/2006/relationships"><Relationship Id="rId1" Type="http://schemas.openxmlformats.org/officeDocument/2006/relationships/oleObject" Target="file:///\\isa1\isa_VP_FinanzasCorporativas\ISA_Relaci&#243;nInversionistas\3.Presentaciones\Corporativa\Cuadros%20Presentaci&#243;n%20Corporativa.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isa1\isa_VP_FinanzasCorporativas\ISA_Relaci&#243;nInversionistas\3.Presentaciones\Corporativa\Cuadros%20Presentaci&#243;n%20Corporativa.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isa1\isa_VP_FinanzasCorporativas\ISA_Relaci&#243;nInversionistas\3.Presentaciones\Corporativa\Cuadros%20Presentaci&#243;n%20Corporativa.xlsx" TargetMode="External"/></Relationships>
</file>

<file path=ppt/charts/_rels/chart16.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package" Target="../embeddings/Microsoft_Excel_Worksheet.xlsx"/><Relationship Id="rId1" Type="http://schemas.openxmlformats.org/officeDocument/2006/relationships/themeOverride" Target="../theme/themeOverride2.xml"/></Relationships>
</file>

<file path=ppt/charts/_rels/chart17.xml.rels><?xml version="1.0" encoding="UTF-8" standalone="yes"?>
<Relationships xmlns="http://schemas.openxmlformats.org/package/2006/relationships"><Relationship Id="rId3" Type="http://schemas.openxmlformats.org/officeDocument/2006/relationships/oleObject" Target="file:///\\isa1\isa_VP_FinanzasCorporativas\ISA_Relaci&#243;nInversionistas\3.Presentaciones\Corporativa\Cuadros%20Presentaci&#243;n%20Corporativa.xlsx"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7.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isa1\isa_VP_FinanzasCorporativas\ISA_Relaci&#243;nInversionistas\3.Presentaciones\Corporativa\Cuadros%20Presentaci&#243;n%20Corporativa.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file:///\\isa1\isa_VP_FinanzasCorporativas\ISA_Relaci&#243;nInversionistas\3.Presentaciones\Corporativa\Cuadros%20Presentaci&#243;n%20Corporativa.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isa1\isa_VP_FinanzasCorporativas\ISA_Relaci&#243;nInversionistas\3.Presentaciones\Corporativa\Cuadros%20Presentaci&#243;n%20Corporativa.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oleObject" Target="file:///\\isa1\isa_VP_FinanzasCorporativas\ISA_Relaci&#243;nInversionistas\3.Presentaciones\Corporativa\Cuadros%20Presentaci&#243;n%20Corporativa.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7.xml.rels><?xml version="1.0" encoding="UTF-8" standalone="yes"?>
<Relationships xmlns="http://schemas.openxmlformats.org/package/2006/relationships"><Relationship Id="rId3" Type="http://schemas.openxmlformats.org/officeDocument/2006/relationships/oleObject" Target="file:///\\isa1\isa_VP_FinanzasCorporativas\ISA_Relaci&#243;nInversionistas\3.Presentaciones\Corporativa\Cuadros%20Presentaci&#243;n%20Corporativa.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4.xml"/></Relationships>
</file>

<file path=ppt/charts/_rels/chart8.xml.rels><?xml version="1.0" encoding="UTF-8" standalone="yes"?>
<Relationships xmlns="http://schemas.openxmlformats.org/package/2006/relationships"><Relationship Id="rId3" Type="http://schemas.openxmlformats.org/officeDocument/2006/relationships/oleObject" Target="file:///\\isa1\isa_VP_FinanzasCorporativas\ISA_Relaci&#243;nInversionistas\3.Presentaciones\Corporativa\Cuadros%20Presentaci&#243;n%20Corporativa.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isa1\isa_VP_FinanzasCorporativas\ISA_Relaci&#243;nInversionistas\3.Presentaciones\Corporativa\Cuadros%20Presentaci&#243;n%20Corporativ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957647449976271E-2"/>
          <c:y val="0.12034559304688243"/>
          <c:w val="0.97811293290034529"/>
          <c:h val="0.56429856894013031"/>
        </c:manualLayout>
      </c:layout>
      <c:barChart>
        <c:barDir val="col"/>
        <c:grouping val="stacked"/>
        <c:varyColors val="0"/>
        <c:ser>
          <c:idx val="4"/>
          <c:order val="0"/>
          <c:tx>
            <c:strRef>
              <c:f>'Capex LP'!$A$9</c:f>
              <c:strCache>
                <c:ptCount val="1"/>
                <c:pt idx="0">
                  <c:v>Otros</c:v>
                </c:pt>
              </c:strCache>
            </c:strRef>
          </c:tx>
          <c:invertIfNegative val="0"/>
          <c:cat>
            <c:strRef>
              <c:f>'Capex LP'!$F$4:$K$4</c:f>
              <c:strCache>
                <c:ptCount val="6"/>
                <c:pt idx="0">
                  <c:v>2023</c:v>
                </c:pt>
                <c:pt idx="1">
                  <c:v>2024</c:v>
                </c:pt>
                <c:pt idx="2">
                  <c:v>2025</c:v>
                </c:pt>
                <c:pt idx="3">
                  <c:v>2026</c:v>
                </c:pt>
                <c:pt idx="4">
                  <c:v>2027</c:v>
                </c:pt>
                <c:pt idx="5">
                  <c:v>2028-2030</c:v>
                </c:pt>
              </c:strCache>
            </c:strRef>
          </c:cat>
          <c:val>
            <c:numRef>
              <c:f>'Capex LP'!$F$9:$K$9</c:f>
              <c:numCache>
                <c:formatCode>#,##0</c:formatCode>
                <c:ptCount val="6"/>
                <c:pt idx="0">
                  <c:v>5.4173684408860554</c:v>
                </c:pt>
                <c:pt idx="1">
                  <c:v>5.7938640225254661</c:v>
                </c:pt>
                <c:pt idx="2">
                  <c:v>3.4844985629360328</c:v>
                </c:pt>
                <c:pt idx="3">
                  <c:v>10.065650598460321</c:v>
                </c:pt>
                <c:pt idx="4">
                  <c:v>7.1739139028418011</c:v>
                </c:pt>
                <c:pt idx="5">
                  <c:v>24.225423818589508</c:v>
                </c:pt>
              </c:numCache>
            </c:numRef>
          </c:val>
          <c:extLst>
            <c:ext xmlns:c16="http://schemas.microsoft.com/office/drawing/2014/chart" uri="{C3380CC4-5D6E-409C-BE32-E72D297353CC}">
              <c16:uniqueId val="{00000000-0FF7-4382-9E07-929870803958}"/>
            </c:ext>
          </c:extLst>
        </c:ser>
        <c:ser>
          <c:idx val="0"/>
          <c:order val="1"/>
          <c:tx>
            <c:strRef>
              <c:f>'Capex LP'!$A$8</c:f>
              <c:strCache>
                <c:ptCount val="1"/>
                <c:pt idx="0">
                  <c:v>Perú</c:v>
                </c:pt>
              </c:strCache>
            </c:strRef>
          </c:tx>
          <c:spPr>
            <a:solidFill>
              <a:srgbClr val="9E9E9E"/>
            </a:solidFill>
            <a:ln>
              <a:noFill/>
            </a:ln>
          </c:spPr>
          <c:invertIfNegative val="0"/>
          <c:cat>
            <c:strRef>
              <c:f>'Capex LP'!$F$4:$K$4</c:f>
              <c:strCache>
                <c:ptCount val="6"/>
                <c:pt idx="0">
                  <c:v>2023</c:v>
                </c:pt>
                <c:pt idx="1">
                  <c:v>2024</c:v>
                </c:pt>
                <c:pt idx="2">
                  <c:v>2025</c:v>
                </c:pt>
                <c:pt idx="3">
                  <c:v>2026</c:v>
                </c:pt>
                <c:pt idx="4">
                  <c:v>2027</c:v>
                </c:pt>
                <c:pt idx="5">
                  <c:v>2028-2030</c:v>
                </c:pt>
              </c:strCache>
            </c:strRef>
          </c:cat>
          <c:val>
            <c:numRef>
              <c:f>'Capex LP'!$F$8:$K$8</c:f>
              <c:numCache>
                <c:formatCode>#,##0</c:formatCode>
                <c:ptCount val="6"/>
                <c:pt idx="0">
                  <c:v>600.46255577342322</c:v>
                </c:pt>
                <c:pt idx="1">
                  <c:v>148.56737045870585</c:v>
                </c:pt>
                <c:pt idx="2">
                  <c:v>82.48790938771802</c:v>
                </c:pt>
                <c:pt idx="3">
                  <c:v>94.896283216175888</c:v>
                </c:pt>
                <c:pt idx="4">
                  <c:v>109.09038973039662</c:v>
                </c:pt>
                <c:pt idx="5">
                  <c:v>293.37593700821998</c:v>
                </c:pt>
              </c:numCache>
            </c:numRef>
          </c:val>
          <c:extLst>
            <c:ext xmlns:c16="http://schemas.microsoft.com/office/drawing/2014/chart" uri="{C3380CC4-5D6E-409C-BE32-E72D297353CC}">
              <c16:uniqueId val="{00000001-0FF7-4382-9E07-929870803958}"/>
            </c:ext>
          </c:extLst>
        </c:ser>
        <c:ser>
          <c:idx val="2"/>
          <c:order val="2"/>
          <c:tx>
            <c:strRef>
              <c:f>'Capex LP'!$A$7</c:f>
              <c:strCache>
                <c:ptCount val="1"/>
                <c:pt idx="0">
                  <c:v>Brasil</c:v>
                </c:pt>
              </c:strCache>
            </c:strRef>
          </c:tx>
          <c:spPr>
            <a:solidFill>
              <a:schemeClr val="accent1">
                <a:lumMod val="20000"/>
                <a:lumOff val="80000"/>
              </a:schemeClr>
            </a:solidFill>
          </c:spPr>
          <c:invertIfNegative val="0"/>
          <c:cat>
            <c:strRef>
              <c:f>'Capex LP'!$F$4:$K$4</c:f>
              <c:strCache>
                <c:ptCount val="6"/>
                <c:pt idx="0">
                  <c:v>2023</c:v>
                </c:pt>
                <c:pt idx="1">
                  <c:v>2024</c:v>
                </c:pt>
                <c:pt idx="2">
                  <c:v>2025</c:v>
                </c:pt>
                <c:pt idx="3">
                  <c:v>2026</c:v>
                </c:pt>
                <c:pt idx="4">
                  <c:v>2027</c:v>
                </c:pt>
                <c:pt idx="5">
                  <c:v>2028-2030</c:v>
                </c:pt>
              </c:strCache>
            </c:strRef>
          </c:cat>
          <c:val>
            <c:numRef>
              <c:f>'Capex LP'!$F$7:$K$7</c:f>
              <c:numCache>
                <c:formatCode>#,##0</c:formatCode>
                <c:ptCount val="6"/>
                <c:pt idx="0">
                  <c:v>1861.3210835104335</c:v>
                </c:pt>
                <c:pt idx="1">
                  <c:v>2619.1771594099741</c:v>
                </c:pt>
                <c:pt idx="2">
                  <c:v>2742.6608749636785</c:v>
                </c:pt>
                <c:pt idx="3">
                  <c:v>1621.1475681571155</c:v>
                </c:pt>
                <c:pt idx="4">
                  <c:v>1298.155559322191</c:v>
                </c:pt>
                <c:pt idx="5">
                  <c:v>2190.2610559783698</c:v>
                </c:pt>
              </c:numCache>
            </c:numRef>
          </c:val>
          <c:extLst>
            <c:ext xmlns:c16="http://schemas.microsoft.com/office/drawing/2014/chart" uri="{C3380CC4-5D6E-409C-BE32-E72D297353CC}">
              <c16:uniqueId val="{00000002-0FF7-4382-9E07-929870803958}"/>
            </c:ext>
          </c:extLst>
        </c:ser>
        <c:ser>
          <c:idx val="1"/>
          <c:order val="3"/>
          <c:tx>
            <c:strRef>
              <c:f>'Capex LP'!$A$6</c:f>
              <c:strCache>
                <c:ptCount val="1"/>
                <c:pt idx="0">
                  <c:v>Chile</c:v>
                </c:pt>
              </c:strCache>
            </c:strRef>
          </c:tx>
          <c:spPr>
            <a:solidFill>
              <a:srgbClr val="FE5000"/>
            </a:solidFill>
          </c:spPr>
          <c:invertIfNegative val="0"/>
          <c:cat>
            <c:strRef>
              <c:f>'Capex LP'!$F$4:$K$4</c:f>
              <c:strCache>
                <c:ptCount val="6"/>
                <c:pt idx="0">
                  <c:v>2023</c:v>
                </c:pt>
                <c:pt idx="1">
                  <c:v>2024</c:v>
                </c:pt>
                <c:pt idx="2">
                  <c:v>2025</c:v>
                </c:pt>
                <c:pt idx="3">
                  <c:v>2026</c:v>
                </c:pt>
                <c:pt idx="4">
                  <c:v>2027</c:v>
                </c:pt>
                <c:pt idx="5">
                  <c:v>2028-2030</c:v>
                </c:pt>
              </c:strCache>
            </c:strRef>
          </c:cat>
          <c:val>
            <c:numRef>
              <c:f>'Capex LP'!$F$6:$K$6</c:f>
              <c:numCache>
                <c:formatCode>#,##0</c:formatCode>
                <c:ptCount val="6"/>
                <c:pt idx="0">
                  <c:v>729.96727443048269</c:v>
                </c:pt>
                <c:pt idx="1">
                  <c:v>425.31851379468969</c:v>
                </c:pt>
                <c:pt idx="2">
                  <c:v>1028.1577624136551</c:v>
                </c:pt>
                <c:pt idx="3">
                  <c:v>893.65269255755243</c:v>
                </c:pt>
                <c:pt idx="4">
                  <c:v>20.220482992954427</c:v>
                </c:pt>
                <c:pt idx="5">
                  <c:v>60.374073312141491</c:v>
                </c:pt>
              </c:numCache>
            </c:numRef>
          </c:val>
          <c:extLst>
            <c:ext xmlns:c16="http://schemas.microsoft.com/office/drawing/2014/chart" uri="{C3380CC4-5D6E-409C-BE32-E72D297353CC}">
              <c16:uniqueId val="{00000003-0FF7-4382-9E07-929870803958}"/>
            </c:ext>
          </c:extLst>
        </c:ser>
        <c:ser>
          <c:idx val="3"/>
          <c:order val="4"/>
          <c:tx>
            <c:strRef>
              <c:f>'Capex LP'!$A$5</c:f>
              <c:strCache>
                <c:ptCount val="1"/>
                <c:pt idx="0">
                  <c:v>Colombia</c:v>
                </c:pt>
              </c:strCache>
            </c:strRef>
          </c:tx>
          <c:spPr>
            <a:solidFill>
              <a:srgbClr val="033085"/>
            </a:solidFill>
            <a:ln>
              <a:noFill/>
            </a:ln>
          </c:spPr>
          <c:invertIfNegative val="0"/>
          <c:cat>
            <c:strRef>
              <c:f>'Capex LP'!$F$4:$K$4</c:f>
              <c:strCache>
                <c:ptCount val="6"/>
                <c:pt idx="0">
                  <c:v>2023</c:v>
                </c:pt>
                <c:pt idx="1">
                  <c:v>2024</c:v>
                </c:pt>
                <c:pt idx="2">
                  <c:v>2025</c:v>
                </c:pt>
                <c:pt idx="3">
                  <c:v>2026</c:v>
                </c:pt>
                <c:pt idx="4">
                  <c:v>2027</c:v>
                </c:pt>
                <c:pt idx="5">
                  <c:v>2028-2030</c:v>
                </c:pt>
              </c:strCache>
            </c:strRef>
          </c:cat>
          <c:val>
            <c:numRef>
              <c:f>'Capex LP'!$F$5:$K$5</c:f>
              <c:numCache>
                <c:formatCode>#,##0</c:formatCode>
                <c:ptCount val="6"/>
                <c:pt idx="0">
                  <c:v>1759.1134094873323</c:v>
                </c:pt>
                <c:pt idx="1">
                  <c:v>821.02349272953256</c:v>
                </c:pt>
                <c:pt idx="2">
                  <c:v>513.71712003907999</c:v>
                </c:pt>
                <c:pt idx="3">
                  <c:v>428.41590969179373</c:v>
                </c:pt>
                <c:pt idx="4">
                  <c:v>442.24375253707552</c:v>
                </c:pt>
                <c:pt idx="5">
                  <c:v>1563.9573065791722</c:v>
                </c:pt>
              </c:numCache>
            </c:numRef>
          </c:val>
          <c:extLst>
            <c:ext xmlns:c16="http://schemas.microsoft.com/office/drawing/2014/chart" uri="{C3380CC4-5D6E-409C-BE32-E72D297353CC}">
              <c16:uniqueId val="{00000004-0FF7-4382-9E07-929870803958}"/>
            </c:ext>
          </c:extLst>
        </c:ser>
        <c:ser>
          <c:idx val="5"/>
          <c:order val="5"/>
          <c:spPr>
            <a:noFill/>
            <a:ln>
              <a:noFill/>
            </a:ln>
          </c:spPr>
          <c:invertIfNegative val="0"/>
          <c:dLbls>
            <c:numFmt formatCode="&quot;$&quot;\ #,##0.0" sourceLinked="0"/>
            <c:spPr>
              <a:noFill/>
              <a:ln>
                <a:noFill/>
              </a:ln>
              <a:effectLst/>
            </c:sp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'Capex LP'!$F$4:$K$4</c:f>
              <c:strCache>
                <c:ptCount val="6"/>
                <c:pt idx="0">
                  <c:v>2023</c:v>
                </c:pt>
                <c:pt idx="1">
                  <c:v>2024</c:v>
                </c:pt>
                <c:pt idx="2">
                  <c:v>2025</c:v>
                </c:pt>
                <c:pt idx="3">
                  <c:v>2026</c:v>
                </c:pt>
                <c:pt idx="4">
                  <c:v>2027</c:v>
                </c:pt>
                <c:pt idx="5">
                  <c:v>2028-2030</c:v>
                </c:pt>
              </c:strCache>
            </c:strRef>
          </c:cat>
          <c:val>
            <c:numRef>
              <c:f>'Capex LP'!$F$12:$K$12</c:f>
              <c:numCache>
                <c:formatCode>#,##0.0</c:formatCode>
                <c:ptCount val="6"/>
                <c:pt idx="0">
                  <c:v>5</c:v>
                </c:pt>
                <c:pt idx="1">
                  <c:v>4</c:v>
                </c:pt>
                <c:pt idx="2">
                  <c:v>4.4000000000000004</c:v>
                </c:pt>
                <c:pt idx="3">
                  <c:v>3</c:v>
                </c:pt>
                <c:pt idx="4">
                  <c:v>1.9</c:v>
                </c:pt>
                <c:pt idx="5">
                  <c:v>4.0999999999999996</c:v>
                </c:pt>
              </c:numCache>
            </c:numRef>
          </c:val>
          <c:extLst>
            <c:ext xmlns:c16="http://schemas.microsoft.com/office/drawing/2014/chart" uri="{C3380CC4-5D6E-409C-BE32-E72D297353CC}">
              <c16:uniqueId val="{00000005-0FF7-4382-9E07-929870803958}"/>
            </c:ext>
          </c:extLst>
        </c:ser>
        <c:dLbls>
          <c:showLegendKey val="0"/>
          <c:showVal val="0"/>
          <c:showCatName val="0"/>
          <c:showSerName val="0"/>
          <c:showPercent val="0"/>
          <c:showBubbleSize val="0"/>
        </c:dLbls>
        <c:gapWidth val="60"/>
        <c:overlap val="100"/>
        <c:axId val="332269056"/>
        <c:axId val="332270592"/>
      </c:barChart>
      <c:catAx>
        <c:axId val="332269056"/>
        <c:scaling>
          <c:orientation val="minMax"/>
        </c:scaling>
        <c:delete val="0"/>
        <c:axPos val="b"/>
        <c:numFmt formatCode="General" sourceLinked="1"/>
        <c:majorTickMark val="out"/>
        <c:minorTickMark val="none"/>
        <c:tickLblPos val="nextTo"/>
        <c:crossAx val="332270592"/>
        <c:crosses val="autoZero"/>
        <c:auto val="1"/>
        <c:lblAlgn val="ctr"/>
        <c:lblOffset val="100"/>
        <c:noMultiLvlLbl val="0"/>
      </c:catAx>
      <c:valAx>
        <c:axId val="332270592"/>
        <c:scaling>
          <c:orientation val="minMax"/>
        </c:scaling>
        <c:delete val="1"/>
        <c:axPos val="l"/>
        <c:numFmt formatCode="#,##0" sourceLinked="1"/>
        <c:majorTickMark val="out"/>
        <c:minorTickMark val="none"/>
        <c:tickLblPos val="nextTo"/>
        <c:crossAx val="332269056"/>
        <c:crosses val="autoZero"/>
        <c:crossBetween val="between"/>
      </c:valAx>
      <c:spPr>
        <a:noFill/>
      </c:spPr>
    </c:plotArea>
    <c:legend>
      <c:legendPos val="r"/>
      <c:legendEntry>
        <c:idx val="0"/>
        <c:delete val="1"/>
      </c:legendEntry>
      <c:layout>
        <c:manualLayout>
          <c:xMode val="edge"/>
          <c:yMode val="edge"/>
          <c:x val="0.17101184193722174"/>
          <c:y val="0.84507940732805431"/>
          <c:w val="0.63892352430848653"/>
          <c:h val="0.14295967917222999"/>
        </c:manualLayout>
      </c:layout>
      <c:overlay val="0"/>
    </c:legend>
    <c:plotVisOnly val="1"/>
    <c:dispBlanksAs val="gap"/>
    <c:showDLblsOverMax val="0"/>
  </c:chart>
  <c:spPr>
    <a:noFill/>
    <a:ln>
      <a:noFill/>
    </a:ln>
  </c:spPr>
  <c:txPr>
    <a:bodyPr/>
    <a:lstStyle/>
    <a:p>
      <a:pPr>
        <a:defRPr sz="1200" b="1">
          <a:solidFill>
            <a:srgbClr val="063086"/>
          </a:solidFill>
          <a:latin typeface="Tahoma" panose="020B0604030504040204" pitchFamily="34" charset="0"/>
          <a:ea typeface="Tahoma" panose="020B0604030504040204" pitchFamily="34" charset="0"/>
          <a:cs typeface="Tahoma" panose="020B0604030504040204" pitchFamily="34" charset="0"/>
        </a:defRPr>
      </a:pPr>
      <a:endParaRPr lang="es-CO"/>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PyG!$B$66</c:f>
              <c:strCache>
                <c:ptCount val="1"/>
                <c:pt idx="0">
                  <c:v>Utilidad Neta (Miles de Millones)</c:v>
                </c:pt>
              </c:strCache>
            </c:strRef>
          </c:tx>
          <c:spPr>
            <a:solidFill>
              <a:srgbClr val="003086"/>
            </a:solidFill>
            <a:ln>
              <a:solidFill>
                <a:srgbClr val="0099FF"/>
              </a:solidFill>
            </a:ln>
          </c:spPr>
          <c:invertIfNegative val="0"/>
          <c:dLbls>
            <c:numFmt formatCode="_(&quot;$&quot;* #,##0_);_(&quot;$&quot;* \(#,##0\);_(&quot;$&quot;* &quot;-&quot;_);_(@_)" sourceLinked="0"/>
            <c:spPr>
              <a:noFill/>
              <a:ln>
                <a:noFill/>
              </a:ln>
              <a:effectLst/>
            </c:spPr>
            <c:txPr>
              <a:bodyPr wrap="square" lIns="38100" tIns="19050" rIns="38100" bIns="19050" anchor="ctr">
                <a:spAutoFit/>
              </a:bodyPr>
              <a:lstStyle/>
              <a:p>
                <a:pPr>
                  <a:defRPr b="1"/>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PyG!$C$65:$G$65</c:f>
              <c:numCache>
                <c:formatCode>General</c:formatCode>
                <c:ptCount val="5"/>
                <c:pt idx="0">
                  <c:v>2018</c:v>
                </c:pt>
                <c:pt idx="1">
                  <c:v>2019</c:v>
                </c:pt>
                <c:pt idx="2">
                  <c:v>2020</c:v>
                </c:pt>
                <c:pt idx="3">
                  <c:v>2021</c:v>
                </c:pt>
                <c:pt idx="4">
                  <c:v>2022</c:v>
                </c:pt>
              </c:numCache>
            </c:numRef>
          </c:cat>
          <c:val>
            <c:numRef>
              <c:f>PyG!$C$70:$G$70</c:f>
              <c:numCache>
                <c:formatCode>_-* #,##0_-;\-* #,##0_-;_-* "-"??_-;_-@_-</c:formatCode>
                <c:ptCount val="5"/>
                <c:pt idx="0">
                  <c:v>515.61574559025985</c:v>
                </c:pt>
                <c:pt idx="1">
                  <c:v>499.44710609017483</c:v>
                </c:pt>
                <c:pt idx="2">
                  <c:v>557.53853199650644</c:v>
                </c:pt>
                <c:pt idx="3">
                  <c:v>444.46956185365241</c:v>
                </c:pt>
                <c:pt idx="4">
                  <c:v>518.58539546695545</c:v>
                </c:pt>
              </c:numCache>
            </c:numRef>
          </c:val>
          <c:extLst>
            <c:ext xmlns:c16="http://schemas.microsoft.com/office/drawing/2014/chart" uri="{C3380CC4-5D6E-409C-BE32-E72D297353CC}">
              <c16:uniqueId val="{00000000-E1F1-43D0-826A-DD04739D5F13}"/>
            </c:ext>
          </c:extLst>
        </c:ser>
        <c:dLbls>
          <c:showLegendKey val="0"/>
          <c:showVal val="0"/>
          <c:showCatName val="0"/>
          <c:showSerName val="0"/>
          <c:showPercent val="0"/>
          <c:showBubbleSize val="0"/>
        </c:dLbls>
        <c:gapWidth val="150"/>
        <c:overlap val="-27"/>
        <c:axId val="1182492591"/>
        <c:axId val="1182485935"/>
      </c:barChart>
      <c:scatterChart>
        <c:scatterStyle val="lineMarker"/>
        <c:varyColors val="0"/>
        <c:ser>
          <c:idx val="1"/>
          <c:order val="1"/>
          <c:tx>
            <c:strRef>
              <c:f>PyG!$B$72</c:f>
              <c:strCache>
                <c:ptCount val="1"/>
                <c:pt idx="0">
                  <c:v>Net Margin</c:v>
                </c:pt>
              </c:strCache>
            </c:strRef>
          </c:tx>
          <c:spPr>
            <a:ln w="19050">
              <a:noFill/>
            </a:ln>
          </c:spPr>
          <c:marker>
            <c:symbol val="circle"/>
            <c:size val="5"/>
            <c:spPr>
              <a:solidFill>
                <a:schemeClr val="accent2"/>
              </a:solidFill>
              <a:ln w="66675">
                <a:solidFill>
                  <a:schemeClr val="accent2"/>
                </a:solidFill>
              </a:ln>
              <a:effectLst/>
            </c:spPr>
          </c:marker>
          <c:dLbls>
            <c:spPr>
              <a:noFill/>
              <a:ln>
                <a:noFill/>
              </a:ln>
              <a:effectLst/>
            </c:spPr>
            <c:txPr>
              <a:bodyPr wrap="square" lIns="38100" tIns="19050" rIns="38100" bIns="19050" anchor="ctr">
                <a:spAutoFit/>
              </a:bodyPr>
              <a:lstStyle/>
              <a:p>
                <a:pPr>
                  <a:defRPr sz="1100" b="1">
                    <a:solidFill>
                      <a:schemeClr val="bg1"/>
                    </a:solidFill>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yVal>
            <c:numRef>
              <c:f>PyG!$C$72:$G$72</c:f>
              <c:numCache>
                <c:formatCode>0.0%</c:formatCode>
                <c:ptCount val="5"/>
                <c:pt idx="0">
                  <c:v>0.21070392445530997</c:v>
                </c:pt>
                <c:pt idx="1">
                  <c:v>0.2013429646463058</c:v>
                </c:pt>
                <c:pt idx="2">
                  <c:v>0.20252028309689799</c:v>
                </c:pt>
                <c:pt idx="3">
                  <c:v>0.14922097226538883</c:v>
                </c:pt>
                <c:pt idx="4">
                  <c:v>0.16488853121724811</c:v>
                </c:pt>
              </c:numCache>
            </c:numRef>
          </c:yVal>
          <c:smooth val="0"/>
          <c:extLst>
            <c:ext xmlns:c16="http://schemas.microsoft.com/office/drawing/2014/chart" uri="{C3380CC4-5D6E-409C-BE32-E72D297353CC}">
              <c16:uniqueId val="{00000001-E1F1-43D0-826A-DD04739D5F13}"/>
            </c:ext>
          </c:extLst>
        </c:ser>
        <c:dLbls>
          <c:showLegendKey val="0"/>
          <c:showVal val="0"/>
          <c:showCatName val="0"/>
          <c:showSerName val="0"/>
          <c:showPercent val="0"/>
          <c:showBubbleSize val="0"/>
        </c:dLbls>
        <c:axId val="1182492591"/>
        <c:axId val="1182485935"/>
      </c:scatterChart>
      <c:catAx>
        <c:axId val="1182492591"/>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s-CO"/>
          </a:p>
        </c:txPr>
        <c:crossAx val="1182485935"/>
        <c:crosses val="autoZero"/>
        <c:auto val="1"/>
        <c:lblAlgn val="ctr"/>
        <c:lblOffset val="100"/>
        <c:noMultiLvlLbl val="0"/>
      </c:catAx>
      <c:valAx>
        <c:axId val="1182485935"/>
        <c:scaling>
          <c:orientation val="minMax"/>
        </c:scaling>
        <c:delete val="1"/>
        <c:axPos val="l"/>
        <c:numFmt formatCode="_-* #,##0_-;\-* #,##0_-;_-* &quot;-&quot;??_-;_-@_-" sourceLinked="1"/>
        <c:majorTickMark val="none"/>
        <c:minorTickMark val="none"/>
        <c:tickLblPos val="nextTo"/>
        <c:crossAx val="1182492591"/>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200">
          <a:latin typeface="Tahoma" panose="020B0604030504040204" pitchFamily="34" charset="0"/>
          <a:ea typeface="Tahoma" panose="020B0604030504040204" pitchFamily="34" charset="0"/>
          <a:cs typeface="Tahoma" panose="020B0604030504040204" pitchFamily="34" charset="0"/>
        </a:defRPr>
      </a:pPr>
      <a:endParaRPr lang="es-CO"/>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684246993931419E-2"/>
          <c:y val="8.8229789972284908E-2"/>
          <c:w val="0.95649618329525066"/>
          <c:h val="0.7794897869241888"/>
        </c:manualLayout>
      </c:layout>
      <c:barChart>
        <c:barDir val="col"/>
        <c:grouping val="clustered"/>
        <c:varyColors val="0"/>
        <c:ser>
          <c:idx val="0"/>
          <c:order val="0"/>
          <c:spPr>
            <a:solidFill>
              <a:srgbClr val="003086"/>
            </a:solidFill>
            <a:ln>
              <a:noFill/>
            </a:ln>
            <a:effectLst/>
          </c:spPr>
          <c:invertIfNegative val="0"/>
          <c:dPt>
            <c:idx val="2"/>
            <c:invertIfNegative val="0"/>
            <c:bubble3D val="0"/>
            <c:spPr>
              <a:solidFill>
                <a:srgbClr val="003086"/>
              </a:solidFill>
              <a:ln w="9525">
                <a:solidFill>
                  <a:srgbClr val="0099FF"/>
                </a:solidFill>
              </a:ln>
              <a:effectLst/>
            </c:spPr>
            <c:extLst>
              <c:ext xmlns:c16="http://schemas.microsoft.com/office/drawing/2014/chart" uri="{C3380CC4-5D6E-409C-BE32-E72D297353CC}">
                <c16:uniqueId val="{00000001-037D-4E7D-86B6-BE6B1723AD0F}"/>
              </c:ext>
            </c:extLst>
          </c:dPt>
          <c:dLbls>
            <c:dLbl>
              <c:idx val="2"/>
              <c:layout>
                <c:manualLayout>
                  <c:x val="9.279983806732416E-5"/>
                  <c:y val="0"/>
                </c:manualLayout>
              </c:layout>
              <c:tx>
                <c:rich>
                  <a:bodyPr/>
                  <a:lstStyle/>
                  <a:p>
                    <a:r>
                      <a:rPr lang="en-US" sz="1200" dirty="0">
                        <a:solidFill>
                          <a:srgbClr val="033085"/>
                        </a:solidFill>
                      </a:rPr>
                      <a:t>*</a:t>
                    </a:r>
                    <a:fld id="{7B2EE788-C209-4965-8C12-73442D5B2363}" type="VALUE">
                      <a:rPr lang="en-US" smtClean="0"/>
                      <a:pPr/>
                      <a:t>[VALOR]</a:t>
                    </a:fld>
                    <a:endParaRPr lang="en-US" sz="1200" dirty="0">
                      <a:solidFill>
                        <a:srgbClr val="033085"/>
                      </a:solidFill>
                    </a:endParaRP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37D-4E7D-86B6-BE6B1723AD0F}"/>
                </c:ext>
              </c:extLst>
            </c:dLbl>
            <c:dLbl>
              <c:idx val="3"/>
              <c:layout>
                <c:manualLayout>
                  <c:x val="5.9880239520958087E-3"/>
                  <c:y val="-4.8054432160090519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37D-4E7D-86B6-BE6B1723AD0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PyG!$C$44:$G$44</c:f>
              <c:numCache>
                <c:formatCode>General</c:formatCode>
                <c:ptCount val="5"/>
                <c:pt idx="0">
                  <c:v>2018</c:v>
                </c:pt>
                <c:pt idx="1">
                  <c:v>2019</c:v>
                </c:pt>
                <c:pt idx="2">
                  <c:v>2020</c:v>
                </c:pt>
                <c:pt idx="3">
                  <c:v>2021</c:v>
                </c:pt>
                <c:pt idx="4">
                  <c:v>2022</c:v>
                </c:pt>
              </c:numCache>
            </c:numRef>
          </c:cat>
          <c:val>
            <c:numRef>
              <c:f>PyG!$C$45:$G$45</c:f>
              <c:numCache>
                <c:formatCode>0.0%</c:formatCode>
                <c:ptCount val="5"/>
                <c:pt idx="0">
                  <c:v>0.128</c:v>
                </c:pt>
                <c:pt idx="1">
                  <c:v>0.13200000000000001</c:v>
                </c:pt>
                <c:pt idx="2">
                  <c:v>0.156</c:v>
                </c:pt>
                <c:pt idx="3">
                  <c:v>0.11600000000000001</c:v>
                </c:pt>
                <c:pt idx="4">
                  <c:v>0.11899999999999999</c:v>
                </c:pt>
              </c:numCache>
            </c:numRef>
          </c:val>
          <c:extLst>
            <c:ext xmlns:c16="http://schemas.microsoft.com/office/drawing/2014/chart" uri="{C3380CC4-5D6E-409C-BE32-E72D297353CC}">
              <c16:uniqueId val="{00000003-037D-4E7D-86B6-BE6B1723AD0F}"/>
            </c:ext>
          </c:extLst>
        </c:ser>
        <c:dLbls>
          <c:showLegendKey val="0"/>
          <c:showVal val="0"/>
          <c:showCatName val="0"/>
          <c:showSerName val="0"/>
          <c:showPercent val="0"/>
          <c:showBubbleSize val="0"/>
        </c:dLbls>
        <c:gapWidth val="150"/>
        <c:overlap val="-27"/>
        <c:axId val="1182492591"/>
        <c:axId val="1182485935"/>
      </c:barChart>
      <c:catAx>
        <c:axId val="1182492591"/>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s-CO"/>
          </a:p>
        </c:txPr>
        <c:crossAx val="1182485935"/>
        <c:crosses val="autoZero"/>
        <c:auto val="1"/>
        <c:lblAlgn val="ctr"/>
        <c:lblOffset val="100"/>
        <c:noMultiLvlLbl val="0"/>
      </c:catAx>
      <c:valAx>
        <c:axId val="1182485935"/>
        <c:scaling>
          <c:orientation val="minMax"/>
        </c:scaling>
        <c:delete val="1"/>
        <c:axPos val="l"/>
        <c:numFmt formatCode="0.0%" sourceLinked="1"/>
        <c:majorTickMark val="none"/>
        <c:minorTickMark val="none"/>
        <c:tickLblPos val="nextTo"/>
        <c:crossAx val="1182492591"/>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200">
          <a:latin typeface="Tahoma" panose="020B0604030504040204" pitchFamily="34" charset="0"/>
          <a:ea typeface="Tahoma" panose="020B0604030504040204" pitchFamily="34" charset="0"/>
          <a:cs typeface="Tahoma" panose="020B0604030504040204" pitchFamily="34" charset="0"/>
        </a:defRPr>
      </a:pPr>
      <a:endParaRPr lang="es-CO"/>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555555555555555E-2"/>
          <c:y val="0.16284740449110527"/>
          <c:w val="0.93888888888888888"/>
          <c:h val="0.57975904053659955"/>
        </c:manualLayout>
      </c:layout>
      <c:lineChart>
        <c:grouping val="standard"/>
        <c:varyColors val="0"/>
        <c:ser>
          <c:idx val="0"/>
          <c:order val="0"/>
          <c:tx>
            <c:strRef>
              <c:f>Deuda!$B$6</c:f>
              <c:strCache>
                <c:ptCount val="1"/>
                <c:pt idx="0">
                  <c:v>Gross Debt / EBITDA</c:v>
                </c:pt>
              </c:strCache>
            </c:strRef>
          </c:tx>
          <c:spPr>
            <a:ln w="38100" cap="rnd">
              <a:solidFill>
                <a:schemeClr val="accent1"/>
              </a:solidFill>
              <a:round/>
            </a:ln>
            <a:effectLst/>
          </c:spPr>
          <c:marker>
            <c:symbol val="none"/>
          </c:marker>
          <c:dLbls>
            <c:dLbl>
              <c:idx val="0"/>
              <c:layout>
                <c:manualLayout>
                  <c:x val="-6.9444444444444489E-2"/>
                  <c:y val="3.24074074074073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427-4BEE-AB46-C81481C59785}"/>
                </c:ext>
              </c:extLst>
            </c:dLbl>
            <c:dLbl>
              <c:idx val="1"/>
              <c:layout>
                <c:manualLayout>
                  <c:x val="-3.0555555555555659E-2"/>
                  <c:y val="3.70370370370370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427-4BEE-AB46-C81481C59785}"/>
                </c:ext>
              </c:extLst>
            </c:dLbl>
            <c:dLbl>
              <c:idx val="2"/>
              <c:layout>
                <c:manualLayout>
                  <c:x val="-5.2777777777777778E-2"/>
                  <c:y val="-5.55555555555556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427-4BEE-AB46-C81481C59785}"/>
                </c:ext>
              </c:extLst>
            </c:dLbl>
            <c:dLbl>
              <c:idx val="3"/>
              <c:layout>
                <c:manualLayout>
                  <c:x val="-3.3333333333333333E-2"/>
                  <c:y val="4.703869210212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427-4BEE-AB46-C81481C59785}"/>
                </c:ext>
              </c:extLst>
            </c:dLbl>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Deuda!$E$3:$I$3</c:f>
              <c:numCache>
                <c:formatCode>General</c:formatCode>
                <c:ptCount val="5"/>
                <c:pt idx="0">
                  <c:v>2018</c:v>
                </c:pt>
                <c:pt idx="1">
                  <c:v>2019</c:v>
                </c:pt>
                <c:pt idx="2">
                  <c:v>2020</c:v>
                </c:pt>
                <c:pt idx="3">
                  <c:v>2021</c:v>
                </c:pt>
                <c:pt idx="4">
                  <c:v>2022</c:v>
                </c:pt>
              </c:numCache>
            </c:numRef>
          </c:cat>
          <c:val>
            <c:numRef>
              <c:f>Deuda!$E$4:$I$4</c:f>
              <c:numCache>
                <c:formatCode>0.0</c:formatCode>
                <c:ptCount val="5"/>
                <c:pt idx="0">
                  <c:v>3.3872937706530859</c:v>
                </c:pt>
                <c:pt idx="1">
                  <c:v>3.2049630874722634</c:v>
                </c:pt>
                <c:pt idx="2">
                  <c:v>3.7045347668639685</c:v>
                </c:pt>
                <c:pt idx="3">
                  <c:v>4.0599999999999996</c:v>
                </c:pt>
                <c:pt idx="4">
                  <c:v>4.24</c:v>
                </c:pt>
              </c:numCache>
            </c:numRef>
          </c:val>
          <c:smooth val="0"/>
          <c:extLst>
            <c:ext xmlns:c16="http://schemas.microsoft.com/office/drawing/2014/chart" uri="{C3380CC4-5D6E-409C-BE32-E72D297353CC}">
              <c16:uniqueId val="{00000004-2427-4BEE-AB46-C81481C59785}"/>
            </c:ext>
          </c:extLst>
        </c:ser>
        <c:ser>
          <c:idx val="1"/>
          <c:order val="1"/>
          <c:tx>
            <c:strRef>
              <c:f>Deuda!$B$7</c:f>
              <c:strCache>
                <c:ptCount val="1"/>
                <c:pt idx="0">
                  <c:v>Reference</c:v>
                </c:pt>
              </c:strCache>
            </c:strRef>
          </c:tx>
          <c:spPr>
            <a:ln w="38100" cap="rnd">
              <a:solidFill>
                <a:schemeClr val="accent2"/>
              </a:solidFill>
              <a:prstDash val="dash"/>
              <a:round/>
            </a:ln>
            <a:effectLst/>
          </c:spPr>
          <c:marker>
            <c:symbol val="none"/>
          </c:marker>
          <c:dLbls>
            <c:dLbl>
              <c:idx val="3"/>
              <c:layout>
                <c:manualLayout>
                  <c:x val="-0.23771916032379017"/>
                  <c:y val="-6.14183505374188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427-4BEE-AB46-C81481C59785}"/>
                </c:ext>
              </c:extLst>
            </c:dLbl>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s-CO"/>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Deuda!$E$3:$I$3</c:f>
              <c:numCache>
                <c:formatCode>General</c:formatCode>
                <c:ptCount val="5"/>
                <c:pt idx="0">
                  <c:v>2018</c:v>
                </c:pt>
                <c:pt idx="1">
                  <c:v>2019</c:v>
                </c:pt>
                <c:pt idx="2">
                  <c:v>2020</c:v>
                </c:pt>
                <c:pt idx="3">
                  <c:v>2021</c:v>
                </c:pt>
                <c:pt idx="4">
                  <c:v>2022</c:v>
                </c:pt>
              </c:numCache>
            </c:numRef>
          </c:cat>
          <c:val>
            <c:numRef>
              <c:f>Deuda!$E$5:$I$5</c:f>
              <c:numCache>
                <c:formatCode>General</c:formatCode>
                <c:ptCount val="5"/>
                <c:pt idx="0">
                  <c:v>4.5</c:v>
                </c:pt>
                <c:pt idx="1">
                  <c:v>4.5</c:v>
                </c:pt>
                <c:pt idx="2">
                  <c:v>4.5</c:v>
                </c:pt>
                <c:pt idx="3">
                  <c:v>4.5</c:v>
                </c:pt>
                <c:pt idx="4">
                  <c:v>4.5</c:v>
                </c:pt>
              </c:numCache>
            </c:numRef>
          </c:val>
          <c:smooth val="0"/>
          <c:extLst>
            <c:ext xmlns:c16="http://schemas.microsoft.com/office/drawing/2014/chart" uri="{C3380CC4-5D6E-409C-BE32-E72D297353CC}">
              <c16:uniqueId val="{00000006-2427-4BEE-AB46-C81481C59785}"/>
            </c:ext>
          </c:extLst>
        </c:ser>
        <c:dLbls>
          <c:showLegendKey val="0"/>
          <c:showVal val="0"/>
          <c:showCatName val="0"/>
          <c:showSerName val="0"/>
          <c:showPercent val="0"/>
          <c:showBubbleSize val="0"/>
        </c:dLbls>
        <c:smooth val="0"/>
        <c:axId val="1538989344"/>
        <c:axId val="1673720784"/>
      </c:lineChart>
      <c:catAx>
        <c:axId val="1538989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s-CO"/>
          </a:p>
        </c:txPr>
        <c:crossAx val="1673720784"/>
        <c:crosses val="autoZero"/>
        <c:auto val="1"/>
        <c:lblAlgn val="ctr"/>
        <c:lblOffset val="100"/>
        <c:noMultiLvlLbl val="0"/>
      </c:catAx>
      <c:valAx>
        <c:axId val="1673720784"/>
        <c:scaling>
          <c:orientation val="minMax"/>
          <c:min val="2"/>
        </c:scaling>
        <c:delete val="1"/>
        <c:axPos val="l"/>
        <c:numFmt formatCode="0.0" sourceLinked="1"/>
        <c:majorTickMark val="none"/>
        <c:minorTickMark val="none"/>
        <c:tickLblPos val="nextTo"/>
        <c:crossAx val="1538989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100" b="1">
          <a:latin typeface="Tahoma" panose="020B0604030504040204" pitchFamily="34" charset="0"/>
          <a:ea typeface="Tahoma" panose="020B0604030504040204" pitchFamily="34" charset="0"/>
          <a:cs typeface="Tahoma" panose="020B0604030504040204" pitchFamily="34" charset="0"/>
        </a:defRPr>
      </a:pPr>
      <a:endParaRPr lang="es-CO"/>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0.28659910470668254"/>
          <c:y val="0.13995729753745378"/>
          <c:w val="0.41996502482903375"/>
          <c:h val="0.73200193479406217"/>
        </c:manualLayout>
      </c:layout>
      <c:doughnutChart>
        <c:varyColors val="1"/>
        <c:ser>
          <c:idx val="0"/>
          <c:order val="0"/>
          <c:spPr>
            <a:solidFill>
              <a:srgbClr val="F9461C"/>
            </a:solidFill>
            <a:ln>
              <a:noFill/>
            </a:ln>
            <a:effectLst/>
            <a:scene3d>
              <a:camera prst="orthographicFront"/>
              <a:lightRig rig="threePt" dir="t">
                <a:rot lat="0" lon="0" rev="1200000"/>
              </a:lightRig>
            </a:scene3d>
            <a:sp3d/>
          </c:spPr>
          <c:dPt>
            <c:idx val="0"/>
            <c:bubble3D val="0"/>
            <c:spPr>
              <a:solidFill>
                <a:srgbClr val="003087"/>
              </a:solidFill>
              <a:ln>
                <a:noFill/>
              </a:ln>
              <a:effectLst/>
              <a:scene3d>
                <a:camera prst="orthographicFront"/>
                <a:lightRig rig="threePt" dir="t">
                  <a:rot lat="0" lon="0" rev="1200000"/>
                </a:lightRig>
              </a:scene3d>
              <a:sp3d/>
            </c:spPr>
            <c:extLst>
              <c:ext xmlns:c16="http://schemas.microsoft.com/office/drawing/2014/chart" uri="{C3380CC4-5D6E-409C-BE32-E72D297353CC}">
                <c16:uniqueId val="{00000001-11EA-44ED-A743-BEC129028B97}"/>
              </c:ext>
            </c:extLst>
          </c:dPt>
          <c:dPt>
            <c:idx val="1"/>
            <c:bubble3D val="0"/>
            <c:spPr>
              <a:solidFill>
                <a:srgbClr val="FE5000"/>
              </a:solidFill>
              <a:ln>
                <a:noFill/>
              </a:ln>
              <a:effectLst/>
              <a:scene3d>
                <a:camera prst="orthographicFront"/>
                <a:lightRig rig="threePt" dir="t">
                  <a:rot lat="0" lon="0" rev="1200000"/>
                </a:lightRig>
              </a:scene3d>
              <a:sp3d/>
            </c:spPr>
            <c:extLst>
              <c:ext xmlns:c16="http://schemas.microsoft.com/office/drawing/2014/chart" uri="{C3380CC4-5D6E-409C-BE32-E72D297353CC}">
                <c16:uniqueId val="{00000003-11EA-44ED-A743-BEC129028B97}"/>
              </c:ext>
            </c:extLst>
          </c:dPt>
          <c:dPt>
            <c:idx val="2"/>
            <c:bubble3D val="0"/>
            <c:spPr>
              <a:solidFill>
                <a:schemeClr val="accent1">
                  <a:lumMod val="40000"/>
                  <a:lumOff val="60000"/>
                </a:schemeClr>
              </a:solidFill>
              <a:ln>
                <a:noFill/>
              </a:ln>
              <a:effectLst/>
              <a:scene3d>
                <a:camera prst="orthographicFront"/>
                <a:lightRig rig="threePt" dir="t">
                  <a:rot lat="0" lon="0" rev="1200000"/>
                </a:lightRig>
              </a:scene3d>
              <a:sp3d/>
            </c:spPr>
            <c:extLst>
              <c:ext xmlns:c16="http://schemas.microsoft.com/office/drawing/2014/chart" uri="{C3380CC4-5D6E-409C-BE32-E72D297353CC}">
                <c16:uniqueId val="{00000005-11EA-44ED-A743-BEC129028B97}"/>
              </c:ext>
            </c:extLst>
          </c:dPt>
          <c:dPt>
            <c:idx val="3"/>
            <c:bubble3D val="0"/>
            <c:spPr>
              <a:solidFill>
                <a:schemeClr val="bg1">
                  <a:lumMod val="65000"/>
                </a:schemeClr>
              </a:solidFill>
              <a:ln>
                <a:noFill/>
              </a:ln>
              <a:effectLst/>
              <a:scene3d>
                <a:camera prst="orthographicFront"/>
                <a:lightRig rig="threePt" dir="t">
                  <a:rot lat="0" lon="0" rev="1200000"/>
                </a:lightRig>
              </a:scene3d>
              <a:sp3d/>
            </c:spPr>
            <c:extLst>
              <c:ext xmlns:c16="http://schemas.microsoft.com/office/drawing/2014/chart" uri="{C3380CC4-5D6E-409C-BE32-E72D297353CC}">
                <c16:uniqueId val="{00000007-11EA-44ED-A743-BEC129028B97}"/>
              </c:ext>
            </c:extLst>
          </c:dPt>
          <c:dPt>
            <c:idx val="4"/>
            <c:bubble3D val="0"/>
            <c:extLst>
              <c:ext xmlns:c16="http://schemas.microsoft.com/office/drawing/2014/chart" uri="{C3380CC4-5D6E-409C-BE32-E72D297353CC}">
                <c16:uniqueId val="{00000008-11EA-44ED-A743-BEC129028B97}"/>
              </c:ext>
            </c:extLst>
          </c:dPt>
          <c:dLbls>
            <c:dLbl>
              <c:idx val="0"/>
              <c:layout>
                <c:manualLayout>
                  <c:x val="9.9825022835070262E-2"/>
                  <c:y val="-7.8020481298072042E-2"/>
                </c:manualLayout>
              </c:layout>
              <c:tx>
                <c:rich>
                  <a:bodyPr/>
                  <a:lstStyle/>
                  <a:p>
                    <a:pPr>
                      <a:defRPr sz="1050" b="0">
                        <a:solidFill>
                          <a:srgbClr val="404040"/>
                        </a:solidFill>
                        <a:latin typeface="Tahoma" panose="020B0604030504040204" pitchFamily="34" charset="0"/>
                        <a:ea typeface="Tahoma" panose="020B0604030504040204" pitchFamily="34" charset="0"/>
                        <a:cs typeface="Tahoma" panose="020B0604030504040204" pitchFamily="34" charset="0"/>
                      </a:defRPr>
                    </a:pPr>
                    <a:fld id="{A270AF35-8832-433E-BA52-DE3B9424CCF5}" type="CATEGORYNAME">
                      <a:rPr lang="en-US" sz="1050"/>
                      <a:pPr>
                        <a:defRPr sz="1050" b="0">
                          <a:solidFill>
                            <a:srgbClr val="404040"/>
                          </a:solidFill>
                          <a:latin typeface="Tahoma" panose="020B0604030504040204" pitchFamily="34" charset="0"/>
                          <a:ea typeface="Tahoma" panose="020B0604030504040204" pitchFamily="34" charset="0"/>
                          <a:cs typeface="Tahoma" panose="020B0604030504040204" pitchFamily="34" charset="0"/>
                        </a:defRPr>
                      </a:pPr>
                      <a:t>[NOMBRE DE CATEGORÍA]</a:t>
                    </a:fld>
                    <a:r>
                      <a:rPr lang="en-US" sz="1050" baseline="0"/>
                      <a:t>
</a:t>
                    </a:r>
                    <a:fld id="{3F378D5A-C763-44E2-A2E8-0C308F19481A}" type="VALUE">
                      <a:rPr lang="en-US" sz="1050" b="1" baseline="0"/>
                      <a:pPr>
                        <a:defRPr sz="1050" b="0">
                          <a:solidFill>
                            <a:srgbClr val="404040"/>
                          </a:solidFill>
                          <a:latin typeface="Tahoma" panose="020B0604030504040204" pitchFamily="34" charset="0"/>
                          <a:ea typeface="Tahoma" panose="020B0604030504040204" pitchFamily="34" charset="0"/>
                          <a:cs typeface="Tahoma" panose="020B0604030504040204" pitchFamily="34" charset="0"/>
                        </a:defRPr>
                      </a:pPr>
                      <a:t>[VALOR]</a:t>
                    </a:fld>
                    <a:endParaRPr lang="en-US" sz="1050" baseline="0"/>
                  </a:p>
                </c:rich>
              </c:tx>
              <c:sp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11EA-44ED-A743-BEC129028B97}"/>
                </c:ext>
              </c:extLst>
            </c:dLbl>
            <c:dLbl>
              <c:idx val="1"/>
              <c:layout>
                <c:manualLayout>
                  <c:x val="9.2478738251858816E-2"/>
                  <c:y val="3.0007064464789384E-2"/>
                </c:manualLayout>
              </c:layout>
              <c:tx>
                <c:rich>
                  <a:bodyPr/>
                  <a:lstStyle/>
                  <a:p>
                    <a:fld id="{46E809D7-7A1F-42FC-9D4F-90654723F949}" type="CATEGORYNAME">
                      <a:rPr lang="en-US" sz="1050"/>
                      <a:pPr/>
                      <a:t>[NOMBRE DE CATEGORÍA]</a:t>
                    </a:fld>
                    <a:r>
                      <a:rPr lang="en-US" sz="1050" baseline="0"/>
                      <a:t>
</a:t>
                    </a:r>
                    <a:fld id="{01112D3D-6690-452C-951F-A52424A187EC}" type="VALUE">
                      <a:rPr lang="en-US" sz="1050" b="1" baseline="0"/>
                      <a:pPr/>
                      <a:t>[VALOR]</a:t>
                    </a:fld>
                    <a:endParaRPr lang="en-US" sz="1050" baseline="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11EA-44ED-A743-BEC129028B97}"/>
                </c:ext>
              </c:extLst>
            </c:dLbl>
            <c:dLbl>
              <c:idx val="2"/>
              <c:layout>
                <c:manualLayout>
                  <c:x val="-9.3828611111111113E-2"/>
                  <c:y val="1.5222222222222221E-3"/>
                </c:manualLayout>
              </c:layout>
              <c:tx>
                <c:rich>
                  <a:bodyPr/>
                  <a:lstStyle/>
                  <a:p>
                    <a:r>
                      <a:rPr lang="en-US" sz="1050" baseline="0" dirty="0" err="1"/>
                      <a:t>Brasil</a:t>
                    </a:r>
                    <a:r>
                      <a:rPr lang="en-US" sz="1050" baseline="0" dirty="0"/>
                      <a:t>
</a:t>
                    </a:r>
                    <a:fld id="{C81F0DFB-1D7A-42F6-BCC0-44AF6501A964}" type="VALUE">
                      <a:rPr lang="en-US" sz="1050" b="1" baseline="0"/>
                      <a:pPr/>
                      <a:t>[VALOR]</a:t>
                    </a:fld>
                    <a:endParaRPr lang="en-US" sz="1050" baseline="0" dirty="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11EA-44ED-A743-BEC129028B97}"/>
                </c:ext>
              </c:extLst>
            </c:dLbl>
            <c:dLbl>
              <c:idx val="3"/>
              <c:layout>
                <c:manualLayout>
                  <c:x val="-0.10900000000000003"/>
                  <c:y val="-5.7634343434343434E-2"/>
                </c:manualLayout>
              </c:layout>
              <c:tx>
                <c:rich>
                  <a:bodyPr/>
                  <a:lstStyle/>
                  <a:p>
                    <a:r>
                      <a:rPr lang="en-US" sz="1050" baseline="0" dirty="0"/>
                      <a:t>Perú
</a:t>
                    </a:r>
                    <a:fld id="{CD69245E-DE62-4CF7-92EF-6D7EAE3831AB}" type="VALUE">
                      <a:rPr lang="en-US" sz="1050" b="1" baseline="0"/>
                      <a:pPr/>
                      <a:t>[VALOR]</a:t>
                    </a:fld>
                    <a:endParaRPr lang="en-US" sz="1050" baseline="0" dirty="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11EA-44ED-A743-BEC129028B97}"/>
                </c:ext>
              </c:extLst>
            </c:dLbl>
            <c:dLbl>
              <c:idx val="4"/>
              <c:layout>
                <c:manualLayout>
                  <c:x val="-1.8667260491331116E-2"/>
                  <c:y val="7.9408281412062409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8-11EA-44ED-A743-BEC129028B97}"/>
                </c:ext>
              </c:extLst>
            </c:dLbl>
            <c:spPr>
              <a:noFill/>
              <a:ln>
                <a:noFill/>
              </a:ln>
              <a:effectLst/>
            </c:spPr>
            <c:txPr>
              <a:bodyPr/>
              <a:lstStyle/>
              <a:p>
                <a:pPr>
                  <a:defRPr sz="1050" b="0">
                    <a:solidFill>
                      <a:srgbClr val="404040"/>
                    </a:solidFill>
                    <a:latin typeface="Tahoma" panose="020B0604030504040204" pitchFamily="34" charset="0"/>
                    <a:ea typeface="Tahoma" panose="020B0604030504040204" pitchFamily="34" charset="0"/>
                    <a:cs typeface="Tahoma" panose="020B0604030504040204" pitchFamily="34" charset="0"/>
                  </a:defRPr>
                </a:pPr>
                <a:endParaRPr lang="es-CO"/>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[62]Participacion!$G$92:$G$95</c:f>
              <c:strCache>
                <c:ptCount val="4"/>
                <c:pt idx="0">
                  <c:v> Colombia </c:v>
                </c:pt>
                <c:pt idx="1">
                  <c:v> Chile </c:v>
                </c:pt>
                <c:pt idx="2">
                  <c:v> Brasil </c:v>
                </c:pt>
                <c:pt idx="3">
                  <c:v> Perú </c:v>
                </c:pt>
              </c:strCache>
            </c:strRef>
          </c:cat>
          <c:val>
            <c:numRef>
              <c:f>[62]Participacion!$L$92:$L$95</c:f>
              <c:numCache>
                <c:formatCode>0.0%</c:formatCode>
                <c:ptCount val="4"/>
                <c:pt idx="0">
                  <c:v>0.221</c:v>
                </c:pt>
                <c:pt idx="1">
                  <c:v>0.32700000000000001</c:v>
                </c:pt>
                <c:pt idx="2">
                  <c:v>0.23699999999999999</c:v>
                </c:pt>
                <c:pt idx="3">
                  <c:v>0.21499999999999997</c:v>
                </c:pt>
              </c:numCache>
            </c:numRef>
          </c:val>
          <c:extLst>
            <c:ext xmlns:c16="http://schemas.microsoft.com/office/drawing/2014/chart" uri="{C3380CC4-5D6E-409C-BE32-E72D297353CC}">
              <c16:uniqueId val="{00000009-11EA-44ED-A743-BEC129028B97}"/>
            </c:ext>
          </c:extLst>
        </c:ser>
        <c:dLbls>
          <c:showLegendKey val="0"/>
          <c:showVal val="0"/>
          <c:showCatName val="0"/>
          <c:showSerName val="0"/>
          <c:showPercent val="0"/>
          <c:showBubbleSize val="0"/>
          <c:showLeaderLines val="0"/>
        </c:dLbls>
        <c:firstSliceAng val="0"/>
        <c:holeSize val="65"/>
      </c:doughnutChart>
    </c:plotArea>
    <c:plotVisOnly val="1"/>
    <c:dispBlanksAs val="zero"/>
    <c:showDLblsOverMax val="0"/>
  </c:chart>
  <c:spPr>
    <a:noFill/>
    <a:ln>
      <a:noFill/>
    </a:ln>
  </c:sp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0.32884866735794321"/>
          <c:y val="0.12132743264450788"/>
          <c:w val="0.35931275650806371"/>
          <c:h val="0.74557957870045266"/>
        </c:manualLayout>
      </c:layout>
      <c:doughnutChart>
        <c:varyColors val="1"/>
        <c:ser>
          <c:idx val="0"/>
          <c:order val="0"/>
          <c:dPt>
            <c:idx val="0"/>
            <c:bubble3D val="0"/>
            <c:spPr>
              <a:solidFill>
                <a:srgbClr val="003086"/>
              </a:solidFill>
            </c:spPr>
            <c:extLst>
              <c:ext xmlns:c16="http://schemas.microsoft.com/office/drawing/2014/chart" uri="{C3380CC4-5D6E-409C-BE32-E72D297353CC}">
                <c16:uniqueId val="{00000001-B81E-4D4C-913A-9EB1343052CB}"/>
              </c:ext>
            </c:extLst>
          </c:dPt>
          <c:dPt>
            <c:idx val="1"/>
            <c:bubble3D val="0"/>
            <c:spPr>
              <a:solidFill>
                <a:srgbClr val="FE5000"/>
              </a:solidFill>
            </c:spPr>
            <c:extLst>
              <c:ext xmlns:c16="http://schemas.microsoft.com/office/drawing/2014/chart" uri="{C3380CC4-5D6E-409C-BE32-E72D297353CC}">
                <c16:uniqueId val="{00000003-B81E-4D4C-913A-9EB1343052CB}"/>
              </c:ext>
            </c:extLst>
          </c:dPt>
          <c:dPt>
            <c:idx val="2"/>
            <c:bubble3D val="0"/>
            <c:extLst>
              <c:ext xmlns:c16="http://schemas.microsoft.com/office/drawing/2014/chart" uri="{C3380CC4-5D6E-409C-BE32-E72D297353CC}">
                <c16:uniqueId val="{00000004-B81E-4D4C-913A-9EB1343052CB}"/>
              </c:ext>
            </c:extLst>
          </c:dPt>
          <c:dPt>
            <c:idx val="3"/>
            <c:bubble3D val="0"/>
            <c:extLst>
              <c:ext xmlns:c16="http://schemas.microsoft.com/office/drawing/2014/chart" uri="{C3380CC4-5D6E-409C-BE32-E72D297353CC}">
                <c16:uniqueId val="{00000005-B81E-4D4C-913A-9EB1343052CB}"/>
              </c:ext>
            </c:extLst>
          </c:dPt>
          <c:dPt>
            <c:idx val="4"/>
            <c:bubble3D val="0"/>
            <c:extLst>
              <c:ext xmlns:c16="http://schemas.microsoft.com/office/drawing/2014/chart" uri="{C3380CC4-5D6E-409C-BE32-E72D297353CC}">
                <c16:uniqueId val="{00000006-B81E-4D4C-913A-9EB1343052CB}"/>
              </c:ext>
            </c:extLst>
          </c:dPt>
          <c:dLbls>
            <c:dLbl>
              <c:idx val="0"/>
              <c:layout>
                <c:manualLayout>
                  <c:x val="0.10593692705029677"/>
                  <c:y val="1.0997400499709764E-2"/>
                </c:manualLayout>
              </c:layout>
              <c:tx>
                <c:rich>
                  <a:bodyPr wrap="square" lIns="38100" tIns="19050" rIns="38100" bIns="19050" anchor="ctr">
                    <a:noAutofit/>
                  </a:bodyPr>
                  <a:lstStyle/>
                  <a:p>
                    <a:pPr>
                      <a:defRPr sz="1050" b="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r>
                      <a:rPr lang="en-US" b="1" dirty="0">
                        <a:solidFill>
                          <a:schemeClr val="tx1"/>
                        </a:solidFill>
                      </a:rPr>
                      <a:t>Mercado de </a:t>
                    </a:r>
                    <a:r>
                      <a:rPr lang="en-US" b="1" dirty="0" err="1">
                        <a:solidFill>
                          <a:schemeClr val="tx1"/>
                        </a:solidFill>
                      </a:rPr>
                      <a:t>capitales</a:t>
                    </a:r>
                    <a:r>
                      <a:rPr lang="en-US" baseline="0" dirty="0"/>
                      <a:t>
</a:t>
                    </a:r>
                    <a:fld id="{565D4E77-A73C-4752-B2D1-E3B06DDE4C70}" type="VALUE">
                      <a:rPr lang="en-US" b="1" baseline="0"/>
                      <a:pPr>
                        <a:defRPr sz="1050" b="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t>[VALOR]</a:t>
                    </a:fld>
                    <a:endParaRPr lang="en-US" baseline="0" dirty="0"/>
                  </a:p>
                </c:rich>
              </c:tx>
              <c:spPr>
                <a:noFill/>
                <a:ln>
                  <a:noFill/>
                </a:ln>
                <a:effectLst/>
              </c:spPr>
              <c:showLegendKey val="0"/>
              <c:showVal val="1"/>
              <c:showCatName val="1"/>
              <c:showSerName val="0"/>
              <c:showPercent val="0"/>
              <c:showBubbleSize val="0"/>
              <c:separator>
</c:separator>
              <c:extLst>
                <c:ext xmlns:c15="http://schemas.microsoft.com/office/drawing/2012/chart" uri="{CE6537A1-D6FC-4f65-9D91-7224C49458BB}">
                  <c15:layout>
                    <c:manualLayout>
                      <c:w val="0.27697127777552655"/>
                      <c:h val="0.40736936699824416"/>
                    </c:manualLayout>
                  </c15:layout>
                  <c15:dlblFieldTable/>
                  <c15:showDataLabelsRange val="0"/>
                </c:ext>
                <c:ext xmlns:c16="http://schemas.microsoft.com/office/drawing/2014/chart" uri="{C3380CC4-5D6E-409C-BE32-E72D297353CC}">
                  <c16:uniqueId val="{00000001-B81E-4D4C-913A-9EB1343052CB}"/>
                </c:ext>
              </c:extLst>
            </c:dLbl>
            <c:dLbl>
              <c:idx val="1"/>
              <c:layout>
                <c:manualLayout>
                  <c:x val="-0.10016726766243979"/>
                  <c:y val="-6.1859727398161181E-2"/>
                </c:manualLayout>
              </c:layout>
              <c:tx>
                <c:rich>
                  <a:bodyPr/>
                  <a:lstStyle/>
                  <a:p>
                    <a:r>
                      <a:rPr lang="en-US" dirty="0" err="1"/>
                      <a:t>Bancos</a:t>
                    </a:r>
                    <a:r>
                      <a:rPr lang="en-US" baseline="0" dirty="0"/>
                      <a:t>
</a:t>
                    </a:r>
                    <a:fld id="{92A3F6F7-F269-4586-B342-4CF8BAA6B3A7}" type="VALUE">
                      <a:rPr lang="en-US" b="1" baseline="0"/>
                      <a:pPr/>
                      <a:t>[VALOR]</a:t>
                    </a:fld>
                    <a:endParaRPr lang="en-US" baseline="0" dirty="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B81E-4D4C-913A-9EB1343052CB}"/>
                </c:ext>
              </c:extLst>
            </c:dLbl>
            <c:spPr>
              <a:noFill/>
              <a:ln>
                <a:noFill/>
              </a:ln>
              <a:effectLst/>
            </c:spPr>
            <c:txPr>
              <a:bodyPr wrap="square" lIns="38100" tIns="19050" rIns="38100" bIns="19050" anchor="ctr">
                <a:spAutoFit/>
              </a:bodyPr>
              <a:lstStyle/>
              <a:p>
                <a:pPr>
                  <a:defRPr sz="1050" b="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s-CO"/>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Deuda!$C$27:$C$28</c:f>
              <c:strCache>
                <c:ptCount val="2"/>
                <c:pt idx="0">
                  <c:v>Capital Market</c:v>
                </c:pt>
                <c:pt idx="1">
                  <c:v>Banks</c:v>
                </c:pt>
              </c:strCache>
            </c:strRef>
          </c:cat>
          <c:val>
            <c:numRef>
              <c:f>Deuda!$D$27:$D$28</c:f>
              <c:numCache>
                <c:formatCode>0%</c:formatCode>
                <c:ptCount val="2"/>
                <c:pt idx="0">
                  <c:v>0.85</c:v>
                </c:pt>
                <c:pt idx="1">
                  <c:v>0.15</c:v>
                </c:pt>
              </c:numCache>
            </c:numRef>
          </c:val>
          <c:extLst>
            <c:ext xmlns:c16="http://schemas.microsoft.com/office/drawing/2014/chart" uri="{C3380CC4-5D6E-409C-BE32-E72D297353CC}">
              <c16:uniqueId val="{00000007-B81E-4D4C-913A-9EB1343052CB}"/>
            </c:ext>
          </c:extLst>
        </c:ser>
        <c:dLbls>
          <c:showLegendKey val="0"/>
          <c:showVal val="0"/>
          <c:showCatName val="0"/>
          <c:showSerName val="0"/>
          <c:showPercent val="0"/>
          <c:showBubbleSize val="0"/>
          <c:showLeaderLines val="0"/>
        </c:dLbls>
        <c:firstSliceAng val="0"/>
        <c:holeSize val="65"/>
      </c:doughnutChart>
    </c:plotArea>
    <c:plotVisOnly val="1"/>
    <c:dispBlanksAs val="zero"/>
    <c:showDLblsOverMax val="0"/>
  </c:chart>
  <c:spPr>
    <a:noFill/>
    <a:ln>
      <a:noFill/>
    </a:ln>
  </c:sp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0.28659910470668254"/>
          <c:y val="0.15587503520600005"/>
          <c:w val="0.44489242902323189"/>
          <c:h val="0.66301736105017095"/>
        </c:manualLayout>
      </c:layout>
      <c:doughnutChart>
        <c:varyColors val="1"/>
        <c:ser>
          <c:idx val="0"/>
          <c:order val="0"/>
          <c:spPr>
            <a:solidFill>
              <a:srgbClr val="F9461C"/>
            </a:solidFill>
            <a:ln>
              <a:noFill/>
            </a:ln>
            <a:effectLst/>
            <a:scene3d>
              <a:camera prst="orthographicFront"/>
              <a:lightRig rig="threePt" dir="t">
                <a:rot lat="0" lon="0" rev="1200000"/>
              </a:lightRig>
            </a:scene3d>
            <a:sp3d/>
          </c:spPr>
          <c:explosion val="1"/>
          <c:dPt>
            <c:idx val="0"/>
            <c:bubble3D val="0"/>
            <c:spPr>
              <a:solidFill>
                <a:srgbClr val="003086"/>
              </a:solidFill>
              <a:ln>
                <a:noFill/>
              </a:ln>
              <a:effectLst/>
              <a:scene3d>
                <a:camera prst="orthographicFront"/>
                <a:lightRig rig="threePt" dir="t">
                  <a:rot lat="0" lon="0" rev="1200000"/>
                </a:lightRig>
              </a:scene3d>
              <a:sp3d/>
            </c:spPr>
            <c:extLst>
              <c:ext xmlns:c16="http://schemas.microsoft.com/office/drawing/2014/chart" uri="{C3380CC4-5D6E-409C-BE32-E72D297353CC}">
                <c16:uniqueId val="{00000001-12C6-4E6F-9D25-CA185F14AB28}"/>
              </c:ext>
            </c:extLst>
          </c:dPt>
          <c:dPt>
            <c:idx val="1"/>
            <c:bubble3D val="0"/>
            <c:spPr>
              <a:solidFill>
                <a:srgbClr val="00B050"/>
              </a:solidFill>
              <a:ln>
                <a:noFill/>
              </a:ln>
              <a:effectLst/>
              <a:scene3d>
                <a:camera prst="orthographicFront"/>
                <a:lightRig rig="threePt" dir="t">
                  <a:rot lat="0" lon="0" rev="1200000"/>
                </a:lightRig>
              </a:scene3d>
              <a:sp3d/>
            </c:spPr>
            <c:extLst>
              <c:ext xmlns:c16="http://schemas.microsoft.com/office/drawing/2014/chart" uri="{C3380CC4-5D6E-409C-BE32-E72D297353CC}">
                <c16:uniqueId val="{00000003-12C6-4E6F-9D25-CA185F14AB28}"/>
              </c:ext>
            </c:extLst>
          </c:dPt>
          <c:dPt>
            <c:idx val="2"/>
            <c:bubble3D val="0"/>
            <c:spPr>
              <a:solidFill>
                <a:srgbClr val="1D3382"/>
              </a:solidFill>
              <a:ln>
                <a:noFill/>
              </a:ln>
              <a:effectLst/>
              <a:scene3d>
                <a:camera prst="orthographicFront"/>
                <a:lightRig rig="threePt" dir="t">
                  <a:rot lat="0" lon="0" rev="1200000"/>
                </a:lightRig>
              </a:scene3d>
              <a:sp3d/>
            </c:spPr>
            <c:extLst>
              <c:ext xmlns:c16="http://schemas.microsoft.com/office/drawing/2014/chart" uri="{C3380CC4-5D6E-409C-BE32-E72D297353CC}">
                <c16:uniqueId val="{00000005-12C6-4E6F-9D25-CA185F14AB28}"/>
              </c:ext>
            </c:extLst>
          </c:dPt>
          <c:dPt>
            <c:idx val="3"/>
            <c:bubble3D val="0"/>
            <c:spPr>
              <a:solidFill>
                <a:srgbClr val="9C9C9C"/>
              </a:solidFill>
              <a:ln>
                <a:noFill/>
              </a:ln>
              <a:effectLst/>
              <a:scene3d>
                <a:camera prst="orthographicFront"/>
                <a:lightRig rig="threePt" dir="t">
                  <a:rot lat="0" lon="0" rev="1200000"/>
                </a:lightRig>
              </a:scene3d>
              <a:sp3d/>
            </c:spPr>
            <c:extLst>
              <c:ext xmlns:c16="http://schemas.microsoft.com/office/drawing/2014/chart" uri="{C3380CC4-5D6E-409C-BE32-E72D297353CC}">
                <c16:uniqueId val="{00000007-12C6-4E6F-9D25-CA185F14AB28}"/>
              </c:ext>
            </c:extLst>
          </c:dPt>
          <c:dPt>
            <c:idx val="4"/>
            <c:bubble3D val="0"/>
            <c:extLst>
              <c:ext xmlns:c16="http://schemas.microsoft.com/office/drawing/2014/chart" uri="{C3380CC4-5D6E-409C-BE32-E72D297353CC}">
                <c16:uniqueId val="{00000008-12C6-4E6F-9D25-CA185F14AB28}"/>
              </c:ext>
            </c:extLst>
          </c:dPt>
          <c:dLbls>
            <c:dLbl>
              <c:idx val="0"/>
              <c:layout>
                <c:manualLayout>
                  <c:x val="-0.14000325843024652"/>
                  <c:y val="-0.24856021808859549"/>
                </c:manualLayout>
              </c:layout>
              <c:tx>
                <c:rich>
                  <a:bodyPr/>
                  <a:lstStyle/>
                  <a:p>
                    <a:pPr>
                      <a:defRPr sz="1050" b="0">
                        <a:solidFill>
                          <a:srgbClr val="404040"/>
                        </a:solidFill>
                        <a:latin typeface="Tahoma" panose="020B0604030504040204" pitchFamily="34" charset="0"/>
                        <a:ea typeface="Tahoma" panose="020B0604030504040204" pitchFamily="34" charset="0"/>
                        <a:cs typeface="Tahoma" panose="020B0604030504040204" pitchFamily="34" charset="0"/>
                      </a:defRPr>
                    </a:pPr>
                    <a:r>
                      <a:rPr lang="en-US" sz="1050" b="0" baseline="0" dirty="0"/>
                      <a:t>Bonos</a:t>
                    </a:r>
                  </a:p>
                  <a:p>
                    <a:pPr>
                      <a:defRPr sz="1050" b="0">
                        <a:solidFill>
                          <a:srgbClr val="404040"/>
                        </a:solidFill>
                        <a:latin typeface="Tahoma" panose="020B0604030504040204" pitchFamily="34" charset="0"/>
                        <a:ea typeface="Tahoma" panose="020B0604030504040204" pitchFamily="34" charset="0"/>
                        <a:cs typeface="Tahoma" panose="020B0604030504040204" pitchFamily="34" charset="0"/>
                      </a:defRPr>
                    </a:pPr>
                    <a:fld id="{3F378D5A-C763-44E2-A2E8-0C308F19481A}" type="VALUE">
                      <a:rPr lang="en-US" sz="1050" b="1" baseline="0"/>
                      <a:pPr>
                        <a:defRPr sz="1050" b="0">
                          <a:solidFill>
                            <a:srgbClr val="404040"/>
                          </a:solidFill>
                          <a:latin typeface="Tahoma" panose="020B0604030504040204" pitchFamily="34" charset="0"/>
                          <a:ea typeface="Tahoma" panose="020B0604030504040204" pitchFamily="34" charset="0"/>
                          <a:cs typeface="Tahoma" panose="020B0604030504040204" pitchFamily="34" charset="0"/>
                        </a:defRPr>
                      </a:pPr>
                      <a:t>[VALOR]</a:t>
                    </a:fld>
                    <a:endParaRPr lang="es-CO"/>
                  </a:p>
                </c:rich>
              </c:tx>
              <c:spPr/>
              <c:showLegendKey val="0"/>
              <c:showVal val="1"/>
              <c:showCatName val="1"/>
              <c:showSerName val="0"/>
              <c:showPercent val="0"/>
              <c:showBubbleSize val="0"/>
              <c:separator>
</c:separator>
              <c:extLst>
                <c:ext xmlns:c15="http://schemas.microsoft.com/office/drawing/2012/chart" uri="{CE6537A1-D6FC-4f65-9D91-7224C49458BB}">
                  <c15:layout>
                    <c:manualLayout>
                      <c:w val="0.24187377946203253"/>
                      <c:h val="0.31570351764609483"/>
                    </c:manualLayout>
                  </c15:layout>
                  <c15:dlblFieldTable/>
                  <c15:showDataLabelsRange val="0"/>
                </c:ext>
                <c:ext xmlns:c16="http://schemas.microsoft.com/office/drawing/2014/chart" uri="{C3380CC4-5D6E-409C-BE32-E72D297353CC}">
                  <c16:uniqueId val="{00000001-12C6-4E6F-9D25-CA185F14AB28}"/>
                </c:ext>
              </c:extLst>
            </c:dLbl>
            <c:dLbl>
              <c:idx val="1"/>
              <c:layout>
                <c:manualLayout>
                  <c:x val="0.10915805555555555"/>
                  <c:y val="-4.4213636363636365E-2"/>
                </c:manualLayout>
              </c:layout>
              <c:tx>
                <c:rich>
                  <a:bodyPr/>
                  <a:lstStyle/>
                  <a:p>
                    <a:r>
                      <a:rPr lang="en-US" sz="1000" baseline="0" dirty="0"/>
                      <a:t>Bonos </a:t>
                    </a:r>
                    <a:r>
                      <a:rPr lang="en-US" sz="1000" baseline="0" dirty="0" err="1"/>
                      <a:t>verdes</a:t>
                    </a:r>
                    <a:r>
                      <a:rPr lang="en-US" sz="1000" baseline="0" dirty="0"/>
                      <a:t>
</a:t>
                    </a:r>
                    <a:fld id="{01112D3D-6690-452C-951F-A52424A187EC}" type="VALUE">
                      <a:rPr lang="en-US" sz="1000" b="1" baseline="0"/>
                      <a:pPr/>
                      <a:t>[VALOR]</a:t>
                    </a:fld>
                    <a:endParaRPr lang="en-US" sz="1000" baseline="0" dirty="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12C6-4E6F-9D25-CA185F14AB28}"/>
                </c:ext>
              </c:extLst>
            </c:dLbl>
            <c:dLbl>
              <c:idx val="2"/>
              <c:layout>
                <c:manualLayout>
                  <c:x val="0.11783805555555556"/>
                  <c:y val="1.4350505050505051E-2"/>
                </c:manualLayout>
              </c:layout>
              <c:tx>
                <c:rich>
                  <a:bodyPr/>
                  <a:lstStyle/>
                  <a:p>
                    <a:fld id="{E540C5AC-EB11-4FC8-9548-ED422BFCF330}" type="CATEGORYNAME">
                      <a:rPr lang="en-US" sz="1050"/>
                      <a:pPr/>
                      <a:t>[NOMBRE DE CATEGORÍA]</a:t>
                    </a:fld>
                    <a:r>
                      <a:rPr lang="en-US" sz="1050" baseline="0"/>
                      <a:t>
</a:t>
                    </a:r>
                    <a:fld id="{C81F0DFB-1D7A-42F6-BCC0-44AF6501A964}" type="VALUE">
                      <a:rPr lang="en-US" sz="1050" b="1" baseline="0"/>
                      <a:pPr/>
                      <a:t>[VALOR]</a:t>
                    </a:fld>
                    <a:endParaRPr lang="en-US" sz="1050" baseline="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12C6-4E6F-9D25-CA185F14AB28}"/>
                </c:ext>
              </c:extLst>
            </c:dLbl>
            <c:dLbl>
              <c:idx val="3"/>
              <c:layout>
                <c:manualLayout>
                  <c:x val="8.5240948520048709E-2"/>
                  <c:y val="0.11527701228873881"/>
                </c:manualLayout>
              </c:layout>
              <c:tx>
                <c:rich>
                  <a:bodyPr/>
                  <a:lstStyle/>
                  <a:p>
                    <a:fld id="{4236A15E-D72A-4998-A2CA-472416CAE96C}" type="CATEGORYNAME">
                      <a:rPr lang="en-US" sz="1050"/>
                      <a:pPr/>
                      <a:t>[NOMBRE DE CATEGORÍA]</a:t>
                    </a:fld>
                    <a:r>
                      <a:rPr lang="en-US" sz="1050" baseline="0"/>
                      <a:t>
</a:t>
                    </a:r>
                    <a:fld id="{CD69245E-DE62-4CF7-92EF-6D7EAE3831AB}" type="VALUE">
                      <a:rPr lang="en-US" sz="1050" b="1" baseline="0"/>
                      <a:pPr/>
                      <a:t>[VALOR]</a:t>
                    </a:fld>
                    <a:endParaRPr lang="en-US" sz="1050" baseline="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12C6-4E6F-9D25-CA185F14AB28}"/>
                </c:ext>
              </c:extLst>
            </c:dLbl>
            <c:dLbl>
              <c:idx val="4"/>
              <c:layout>
                <c:manualLayout>
                  <c:x val="-1.8667260491331116E-2"/>
                  <c:y val="7.9408281412062409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8-12C6-4E6F-9D25-CA185F14AB28}"/>
                </c:ext>
              </c:extLst>
            </c:dLbl>
            <c:spPr>
              <a:noFill/>
              <a:ln>
                <a:noFill/>
              </a:ln>
              <a:effectLst/>
            </c:spPr>
            <c:txPr>
              <a:bodyPr/>
              <a:lstStyle/>
              <a:p>
                <a:pPr>
                  <a:defRPr sz="1050" b="0">
                    <a:solidFill>
                      <a:srgbClr val="404040"/>
                    </a:solidFill>
                    <a:latin typeface="Tahoma" panose="020B0604030504040204" pitchFamily="34" charset="0"/>
                    <a:ea typeface="Tahoma" panose="020B0604030504040204" pitchFamily="34" charset="0"/>
                    <a:cs typeface="Tahoma" panose="020B0604030504040204" pitchFamily="34" charset="0"/>
                  </a:defRPr>
                </a:pPr>
                <a:endParaRPr lang="es-CO"/>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[62]Participacion!$G$166:$G$167</c:f>
              <c:strCache>
                <c:ptCount val="2"/>
                <c:pt idx="0">
                  <c:v>Bonos Ordinarios</c:v>
                </c:pt>
                <c:pt idx="1">
                  <c:v>Bonos Verdes</c:v>
                </c:pt>
              </c:strCache>
            </c:strRef>
          </c:cat>
          <c:val>
            <c:numRef>
              <c:f>[62]Participacion!$L$166:$L$167</c:f>
              <c:numCache>
                <c:formatCode>0.0%</c:formatCode>
                <c:ptCount val="2"/>
                <c:pt idx="0">
                  <c:v>0.56299999999999994</c:v>
                </c:pt>
                <c:pt idx="1">
                  <c:v>0.437</c:v>
                </c:pt>
              </c:numCache>
            </c:numRef>
          </c:val>
          <c:extLst>
            <c:ext xmlns:c16="http://schemas.microsoft.com/office/drawing/2014/chart" uri="{C3380CC4-5D6E-409C-BE32-E72D297353CC}">
              <c16:uniqueId val="{00000009-12C6-4E6F-9D25-CA185F14AB28}"/>
            </c:ext>
          </c:extLst>
        </c:ser>
        <c:dLbls>
          <c:showLegendKey val="0"/>
          <c:showVal val="0"/>
          <c:showCatName val="0"/>
          <c:showSerName val="0"/>
          <c:showPercent val="0"/>
          <c:showBubbleSize val="0"/>
          <c:showLeaderLines val="0"/>
        </c:dLbls>
        <c:firstSliceAng val="147"/>
        <c:holeSize val="65"/>
      </c:doughnutChart>
    </c:plotArea>
    <c:plotVisOnly val="1"/>
    <c:dispBlanksAs val="zero"/>
    <c:showDLblsOverMax val="0"/>
  </c:chart>
  <c:spPr>
    <a:noFill/>
    <a:ln>
      <a:noFill/>
    </a:ln>
  </c:sp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072708058626265"/>
          <c:y val="0.16915615859414623"/>
          <c:w val="0.86787909269332886"/>
          <c:h val="0.78179073333740234"/>
        </c:manualLayout>
      </c:layout>
      <c:barChart>
        <c:barDir val="col"/>
        <c:grouping val="stacked"/>
        <c:varyColors val="0"/>
        <c:ser>
          <c:idx val="4"/>
          <c:order val="0"/>
          <c:tx>
            <c:strRef>
              <c:f>PerfilD!$C$100</c:f>
              <c:strCache>
                <c:ptCount val="1"/>
                <c:pt idx="0">
                  <c:v>Colombia</c:v>
                </c:pt>
              </c:strCache>
            </c:strRef>
          </c:tx>
          <c:spPr>
            <a:solidFill>
              <a:schemeClr val="tx1"/>
            </a:solidFill>
          </c:spPr>
          <c:invertIfNegative val="0"/>
          <c:dLbls>
            <c:numFmt formatCode="#,##0" sourceLinked="0"/>
            <c:spPr>
              <a:noFill/>
              <a:ln>
                <a:noFill/>
              </a:ln>
              <a:effectLst/>
            </c:spPr>
            <c:showLegendKey val="0"/>
            <c:showVal val="1"/>
            <c:showCatName val="0"/>
            <c:showSerName val="0"/>
            <c:showPercent val="0"/>
            <c:showBubbleSize val="0"/>
            <c:showLeaderLines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LeaderLines val="0"/>
              </c:ext>
            </c:extLst>
          </c:dLbls>
          <c:cat>
            <c:strRef>
              <c:f>PerfilD!$E$86:$AI$86</c:f>
              <c:strCache>
                <c:ptCount val="27"/>
                <c:pt idx="0">
                  <c:v>2023</c:v>
                </c:pt>
                <c:pt idx="1">
                  <c:v>2024</c:v>
                </c:pt>
                <c:pt idx="2">
                  <c:v>2025</c:v>
                </c:pt>
                <c:pt idx="3">
                  <c:v>2026</c:v>
                </c:pt>
                <c:pt idx="4">
                  <c:v>2027</c:v>
                </c:pt>
                <c:pt idx="5">
                  <c:v>2028</c:v>
                </c:pt>
                <c:pt idx="6">
                  <c:v>2029</c:v>
                </c:pt>
                <c:pt idx="7">
                  <c:v>2030</c:v>
                </c:pt>
                <c:pt idx="8">
                  <c:v>2031</c:v>
                </c:pt>
                <c:pt idx="9">
                  <c:v>2032</c:v>
                </c:pt>
                <c:pt idx="10">
                  <c:v>2033</c:v>
                </c:pt>
                <c:pt idx="11">
                  <c:v>2034</c:v>
                </c:pt>
                <c:pt idx="12">
                  <c:v>2035</c:v>
                </c:pt>
                <c:pt idx="13">
                  <c:v>2036</c:v>
                </c:pt>
                <c:pt idx="14">
                  <c:v>2037</c:v>
                </c:pt>
                <c:pt idx="15">
                  <c:v>2038</c:v>
                </c:pt>
                <c:pt idx="16">
                  <c:v>2039</c:v>
                </c:pt>
                <c:pt idx="17">
                  <c:v>2040</c:v>
                </c:pt>
                <c:pt idx="18">
                  <c:v>2041</c:v>
                </c:pt>
                <c:pt idx="19">
                  <c:v>2042</c:v>
                </c:pt>
                <c:pt idx="20">
                  <c:v>…</c:v>
                </c:pt>
                <c:pt idx="21">
                  <c:v>2047</c:v>
                </c:pt>
                <c:pt idx="22">
                  <c:v>2048</c:v>
                </c:pt>
                <c:pt idx="23">
                  <c:v>…</c:v>
                </c:pt>
                <c:pt idx="24">
                  <c:v>2054</c:v>
                </c:pt>
                <c:pt idx="25">
                  <c:v>2055</c:v>
                </c:pt>
                <c:pt idx="26">
                  <c:v>2056</c:v>
                </c:pt>
              </c:strCache>
            </c:strRef>
          </c:cat>
          <c:val>
            <c:numRef>
              <c:f>PerfilD!$E$101:$AC$101</c:f>
              <c:numCache>
                <c:formatCode>_(* #,##0_);_(* \(#,##0\);_(* "-"??_);_(@_)</c:formatCode>
                <c:ptCount val="25"/>
                <c:pt idx="0">
                  <c:v>314.88813101959573</c:v>
                </c:pt>
                <c:pt idx="1">
                  <c:v>476.02728687254955</c:v>
                </c:pt>
                <c:pt idx="2">
                  <c:v>419.02181919791616</c:v>
                </c:pt>
                <c:pt idx="3">
                  <c:v>283.56819906751622</c:v>
                </c:pt>
                <c:pt idx="4">
                  <c:v>517.73345841374953</c:v>
                </c:pt>
                <c:pt idx="5">
                  <c:v>500.59793544816409</c:v>
                </c:pt>
                <c:pt idx="6">
                  <c:v>362.75362132251365</c:v>
                </c:pt>
                <c:pt idx="7">
                  <c:v>339.70123272931551</c:v>
                </c:pt>
                <c:pt idx="8">
                  <c:v>889.2428656237031</c:v>
                </c:pt>
                <c:pt idx="9">
                  <c:v>932.23077326075509</c:v>
                </c:pt>
                <c:pt idx="10">
                  <c:v>918.19160637813741</c:v>
                </c:pt>
                <c:pt idx="11">
                  <c:v>213.47056001517078</c:v>
                </c:pt>
                <c:pt idx="12">
                  <c:v>284.35283871714887</c:v>
                </c:pt>
                <c:pt idx="13">
                  <c:v>0</c:v>
                </c:pt>
                <c:pt idx="14">
                  <c:v>0</c:v>
                </c:pt>
                <c:pt idx="15">
                  <c:v>0</c:v>
                </c:pt>
                <c:pt idx="16">
                  <c:v>0</c:v>
                </c:pt>
                <c:pt idx="17">
                  <c:v>165.36921647400001</c:v>
                </c:pt>
                <c:pt idx="18">
                  <c:v>253</c:v>
                </c:pt>
                <c:pt idx="19">
                  <c:v>242.92000000000002</c:v>
                </c:pt>
                <c:pt idx="20">
                  <c:v>201.43700000000001</c:v>
                </c:pt>
                <c:pt idx="21">
                  <c:v>229.82000000000002</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0-7296-4A85-94A1-FCD89470613F}"/>
            </c:ext>
          </c:extLst>
        </c:ser>
        <c:ser>
          <c:idx val="5"/>
          <c:order val="1"/>
          <c:tx>
            <c:strRef>
              <c:f>PerfilD!$C$118</c:f>
              <c:strCache>
                <c:ptCount val="1"/>
                <c:pt idx="0">
                  <c:v>Peru</c:v>
                </c:pt>
              </c:strCache>
            </c:strRef>
          </c:tx>
          <c:spPr>
            <a:solidFill>
              <a:sysClr val="window" lastClr="FFFFFF">
                <a:lumMod val="75000"/>
              </a:sysClr>
            </a:solidFill>
          </c:spPr>
          <c:invertIfNegative val="0"/>
          <c:dLbls>
            <c:dLbl>
              <c:idx val="6"/>
              <c:layout>
                <c:manualLayout>
                  <c:x val="1.8906783079728484E-3"/>
                  <c:y val="-2.1141164470463991E-3"/>
                </c:manualLayout>
              </c:layout>
              <c:showLegendKey val="0"/>
              <c:showVal val="1"/>
              <c:showCatName val="0"/>
              <c:showSerName val="0"/>
              <c:showPercent val="0"/>
              <c:showBubbleSize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ext xmlns:c16="http://schemas.microsoft.com/office/drawing/2014/chart" uri="{C3380CC4-5D6E-409C-BE32-E72D297353CC}">
                  <c16:uniqueId val="{00000001-7296-4A85-94A1-FCD89470613F}"/>
                </c:ext>
              </c:extLst>
            </c:dLbl>
            <c:spPr>
              <a:noFill/>
              <a:ln>
                <a:noFill/>
              </a:ln>
              <a:effectLst/>
            </c:spPr>
            <c:showLegendKey val="0"/>
            <c:showVal val="1"/>
            <c:showCatName val="0"/>
            <c:showSerName val="0"/>
            <c:showPercent val="0"/>
            <c:showBubbleSize val="0"/>
            <c:showLeaderLines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LeaderLines val="0"/>
              </c:ext>
            </c:extLst>
          </c:dLbls>
          <c:cat>
            <c:strRef>
              <c:f>PerfilD!$E$86:$AI$86</c:f>
              <c:strCache>
                <c:ptCount val="27"/>
                <c:pt idx="0">
                  <c:v>2023</c:v>
                </c:pt>
                <c:pt idx="1">
                  <c:v>2024</c:v>
                </c:pt>
                <c:pt idx="2">
                  <c:v>2025</c:v>
                </c:pt>
                <c:pt idx="3">
                  <c:v>2026</c:v>
                </c:pt>
                <c:pt idx="4">
                  <c:v>2027</c:v>
                </c:pt>
                <c:pt idx="5">
                  <c:v>2028</c:v>
                </c:pt>
                <c:pt idx="6">
                  <c:v>2029</c:v>
                </c:pt>
                <c:pt idx="7">
                  <c:v>2030</c:v>
                </c:pt>
                <c:pt idx="8">
                  <c:v>2031</c:v>
                </c:pt>
                <c:pt idx="9">
                  <c:v>2032</c:v>
                </c:pt>
                <c:pt idx="10">
                  <c:v>2033</c:v>
                </c:pt>
                <c:pt idx="11">
                  <c:v>2034</c:v>
                </c:pt>
                <c:pt idx="12">
                  <c:v>2035</c:v>
                </c:pt>
                <c:pt idx="13">
                  <c:v>2036</c:v>
                </c:pt>
                <c:pt idx="14">
                  <c:v>2037</c:v>
                </c:pt>
                <c:pt idx="15">
                  <c:v>2038</c:v>
                </c:pt>
                <c:pt idx="16">
                  <c:v>2039</c:v>
                </c:pt>
                <c:pt idx="17">
                  <c:v>2040</c:v>
                </c:pt>
                <c:pt idx="18">
                  <c:v>2041</c:v>
                </c:pt>
                <c:pt idx="19">
                  <c:v>2042</c:v>
                </c:pt>
                <c:pt idx="20">
                  <c:v>…</c:v>
                </c:pt>
                <c:pt idx="21">
                  <c:v>2047</c:v>
                </c:pt>
                <c:pt idx="22">
                  <c:v>2048</c:v>
                </c:pt>
                <c:pt idx="23">
                  <c:v>…</c:v>
                </c:pt>
                <c:pt idx="24">
                  <c:v>2054</c:v>
                </c:pt>
                <c:pt idx="25">
                  <c:v>2055</c:v>
                </c:pt>
                <c:pt idx="26">
                  <c:v>2056</c:v>
                </c:pt>
              </c:strCache>
            </c:strRef>
          </c:cat>
          <c:val>
            <c:numRef>
              <c:f>PerfilD!$E$119:$AC$119</c:f>
              <c:numCache>
                <c:formatCode>_(* #,##0_);_(* \(#,##0\);_(* "-"??_);_(@_)</c:formatCode>
                <c:ptCount val="25"/>
                <c:pt idx="0">
                  <c:v>357.38870387994302</c:v>
                </c:pt>
                <c:pt idx="1">
                  <c:v>184.16004863703202</c:v>
                </c:pt>
                <c:pt idx="2">
                  <c:v>177.99461864002203</c:v>
                </c:pt>
                <c:pt idx="3">
                  <c:v>506.55366617816901</c:v>
                </c:pt>
                <c:pt idx="4">
                  <c:v>115.28136609539398</c:v>
                </c:pt>
                <c:pt idx="5">
                  <c:v>109.02934929158397</c:v>
                </c:pt>
                <c:pt idx="6">
                  <c:v>109.02934929158397</c:v>
                </c:pt>
                <c:pt idx="7">
                  <c:v>750.38934924348177</c:v>
                </c:pt>
                <c:pt idx="8">
                  <c:v>894.69719679319985</c:v>
                </c:pt>
                <c:pt idx="9">
                  <c:v>702.28921603399988</c:v>
                </c:pt>
                <c:pt idx="10">
                  <c:v>641.3599999999999</c:v>
                </c:pt>
                <c:pt idx="11">
                  <c:v>621.31749999999977</c:v>
                </c:pt>
                <c:pt idx="12">
                  <c:v>601.27499999999998</c:v>
                </c:pt>
                <c:pt idx="13">
                  <c:v>601.27499999999998</c:v>
                </c:pt>
                <c:pt idx="14">
                  <c:v>601.27499999999998</c:v>
                </c:pt>
                <c:pt idx="15">
                  <c:v>300.63749999999999</c:v>
                </c:pt>
                <c:pt idx="16">
                  <c:v>0</c:v>
                </c:pt>
                <c:pt idx="17">
                  <c:v>0</c:v>
                </c:pt>
                <c:pt idx="18">
                  <c:v>0</c:v>
                </c:pt>
                <c:pt idx="19">
                  <c:v>0</c:v>
                </c:pt>
                <c:pt idx="20">
                  <c:v>0</c:v>
                </c:pt>
                <c:pt idx="21">
                  <c:v>0</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2-7296-4A85-94A1-FCD89470613F}"/>
            </c:ext>
          </c:extLst>
        </c:ser>
        <c:ser>
          <c:idx val="6"/>
          <c:order val="2"/>
          <c:tx>
            <c:strRef>
              <c:f>PerfilD!$C$163</c:f>
              <c:strCache>
                <c:ptCount val="1"/>
                <c:pt idx="0">
                  <c:v>Chile</c:v>
                </c:pt>
              </c:strCache>
            </c:strRef>
          </c:tx>
          <c:spPr>
            <a:solidFill>
              <a:srgbClr val="FE5000"/>
            </a:solidFill>
          </c:spPr>
          <c:invertIfNegative val="0"/>
          <c:dLbls>
            <c:spPr>
              <a:noFill/>
              <a:ln>
                <a:noFill/>
              </a:ln>
              <a:effectLst/>
            </c:spPr>
            <c:showLegendKey val="0"/>
            <c:showVal val="1"/>
            <c:showCatName val="0"/>
            <c:showSerName val="0"/>
            <c:showPercent val="0"/>
            <c:showBubbleSize val="0"/>
            <c:showLeaderLines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LeaderLines val="0"/>
              </c:ext>
            </c:extLst>
          </c:dLbls>
          <c:cat>
            <c:strRef>
              <c:f>PerfilD!$E$86:$AI$86</c:f>
              <c:strCache>
                <c:ptCount val="27"/>
                <c:pt idx="0">
                  <c:v>2023</c:v>
                </c:pt>
                <c:pt idx="1">
                  <c:v>2024</c:v>
                </c:pt>
                <c:pt idx="2">
                  <c:v>2025</c:v>
                </c:pt>
                <c:pt idx="3">
                  <c:v>2026</c:v>
                </c:pt>
                <c:pt idx="4">
                  <c:v>2027</c:v>
                </c:pt>
                <c:pt idx="5">
                  <c:v>2028</c:v>
                </c:pt>
                <c:pt idx="6">
                  <c:v>2029</c:v>
                </c:pt>
                <c:pt idx="7">
                  <c:v>2030</c:v>
                </c:pt>
                <c:pt idx="8">
                  <c:v>2031</c:v>
                </c:pt>
                <c:pt idx="9">
                  <c:v>2032</c:v>
                </c:pt>
                <c:pt idx="10">
                  <c:v>2033</c:v>
                </c:pt>
                <c:pt idx="11">
                  <c:v>2034</c:v>
                </c:pt>
                <c:pt idx="12">
                  <c:v>2035</c:v>
                </c:pt>
                <c:pt idx="13">
                  <c:v>2036</c:v>
                </c:pt>
                <c:pt idx="14">
                  <c:v>2037</c:v>
                </c:pt>
                <c:pt idx="15">
                  <c:v>2038</c:v>
                </c:pt>
                <c:pt idx="16">
                  <c:v>2039</c:v>
                </c:pt>
                <c:pt idx="17">
                  <c:v>2040</c:v>
                </c:pt>
                <c:pt idx="18">
                  <c:v>2041</c:v>
                </c:pt>
                <c:pt idx="19">
                  <c:v>2042</c:v>
                </c:pt>
                <c:pt idx="20">
                  <c:v>…</c:v>
                </c:pt>
                <c:pt idx="21">
                  <c:v>2047</c:v>
                </c:pt>
                <c:pt idx="22">
                  <c:v>2048</c:v>
                </c:pt>
                <c:pt idx="23">
                  <c:v>…</c:v>
                </c:pt>
                <c:pt idx="24">
                  <c:v>2054</c:v>
                </c:pt>
                <c:pt idx="25">
                  <c:v>2055</c:v>
                </c:pt>
                <c:pt idx="26">
                  <c:v>2056</c:v>
                </c:pt>
              </c:strCache>
            </c:strRef>
          </c:cat>
          <c:val>
            <c:numRef>
              <c:f>PerfilD!$E$164:$AI$164</c:f>
              <c:numCache>
                <c:formatCode>_(* #,##0_);_(* \(#,##0\);_(* "-"??_);_(@_)</c:formatCode>
                <c:ptCount val="31"/>
                <c:pt idx="0">
                  <c:v>825.3557421011667</c:v>
                </c:pt>
                <c:pt idx="1">
                  <c:v>843.34212398255897</c:v>
                </c:pt>
                <c:pt idx="2">
                  <c:v>726.3636512145398</c:v>
                </c:pt>
                <c:pt idx="3">
                  <c:v>720.70449171116536</c:v>
                </c:pt>
                <c:pt idx="4">
                  <c:v>629.29666521754484</c:v>
                </c:pt>
                <c:pt idx="5">
                  <c:v>627.18188036235961</c:v>
                </c:pt>
                <c:pt idx="6">
                  <c:v>563.12630415916624</c:v>
                </c:pt>
                <c:pt idx="7">
                  <c:v>579.1377962708749</c:v>
                </c:pt>
                <c:pt idx="8">
                  <c:v>39.150666766351577</c:v>
                </c:pt>
                <c:pt idx="9">
                  <c:v>46.817816318930817</c:v>
                </c:pt>
                <c:pt idx="10">
                  <c:v>56.681212816211662</c:v>
                </c:pt>
                <c:pt idx="11">
                  <c:v>76.57895803937673</c:v>
                </c:pt>
                <c:pt idx="12">
                  <c:v>85.156927676875554</c:v>
                </c:pt>
                <c:pt idx="13">
                  <c:v>102.30925863003044</c:v>
                </c:pt>
                <c:pt idx="14">
                  <c:v>116.08987345828608</c:v>
                </c:pt>
                <c:pt idx="15">
                  <c:v>133.92108181768177</c:v>
                </c:pt>
                <c:pt idx="16">
                  <c:v>194.89079466678558</c:v>
                </c:pt>
                <c:pt idx="17">
                  <c:v>230.74346053016376</c:v>
                </c:pt>
                <c:pt idx="18">
                  <c:v>267.69260715913151</c:v>
                </c:pt>
                <c:pt idx="19">
                  <c:v>332.29015674177055</c:v>
                </c:pt>
                <c:pt idx="20">
                  <c:v>1491.7039050160392</c:v>
                </c:pt>
                <c:pt idx="21">
                  <c:v>397.8884357857774</c:v>
                </c:pt>
                <c:pt idx="22">
                  <c:v>387.42181977201392</c:v>
                </c:pt>
                <c:pt idx="23">
                  <c:v>2089.0913677013741</c:v>
                </c:pt>
                <c:pt idx="24">
                  <c:v>197.5885854103775</c:v>
                </c:pt>
                <c:pt idx="25">
                  <c:v>88.488439199999988</c:v>
                </c:pt>
                <c:pt idx="26">
                  <c:v>42.310519199999995</c:v>
                </c:pt>
                <c:pt idx="27">
                  <c:v>0</c:v>
                </c:pt>
                <c:pt idx="28">
                  <c:v>0</c:v>
                </c:pt>
                <c:pt idx="29">
                  <c:v>0</c:v>
                </c:pt>
                <c:pt idx="30">
                  <c:v>0</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3-7296-4A85-94A1-FCD89470613F}"/>
            </c:ext>
          </c:extLst>
        </c:ser>
        <c:ser>
          <c:idx val="7"/>
          <c:order val="3"/>
          <c:tx>
            <c:strRef>
              <c:f>PerfilD!$C$138</c:f>
              <c:strCache>
                <c:ptCount val="1"/>
                <c:pt idx="0">
                  <c:v>Brasil</c:v>
                </c:pt>
              </c:strCache>
            </c:strRef>
          </c:tx>
          <c:spPr>
            <a:solidFill>
              <a:srgbClr val="4472C4">
                <a:lumMod val="20000"/>
                <a:lumOff val="80000"/>
              </a:srgbClr>
            </a:solidFill>
          </c:spPr>
          <c:invertIfNegative val="0"/>
          <c:dLbls>
            <c:spPr>
              <a:noFill/>
              <a:ln>
                <a:noFill/>
              </a:ln>
              <a:effectLst/>
            </c:spPr>
            <c:showLegendKey val="0"/>
            <c:showVal val="1"/>
            <c:showCatName val="0"/>
            <c:showSerName val="0"/>
            <c:showPercent val="0"/>
            <c:showBubbleSize val="0"/>
            <c:showLeaderLines val="0"/>
            <c:extLst xmlns:a14="http://schemas.microsoft.com/office/drawing/2010/main" xmlns:wp="http://schemas.openxmlformats.org/drawingml/2006/wordprocessingDrawing" xmlns:w="http://schemas.openxmlformats.org/wordprocessingml/2006/main" xmlns:m="http://schemas.openxmlformats.org/officeDocument/2006/math">
              <c:ext xmlns:c15="http://schemas.microsoft.com/office/drawing/2012/chart" uri="{CE6537A1-D6FC-4f65-9D91-7224C49458BB}">
                <c15:showLeaderLines val="0"/>
              </c:ext>
            </c:extLst>
          </c:dLbls>
          <c:cat>
            <c:strRef>
              <c:f>PerfilD!$E$86:$AI$86</c:f>
              <c:strCache>
                <c:ptCount val="27"/>
                <c:pt idx="0">
                  <c:v>2023</c:v>
                </c:pt>
                <c:pt idx="1">
                  <c:v>2024</c:v>
                </c:pt>
                <c:pt idx="2">
                  <c:v>2025</c:v>
                </c:pt>
                <c:pt idx="3">
                  <c:v>2026</c:v>
                </c:pt>
                <c:pt idx="4">
                  <c:v>2027</c:v>
                </c:pt>
                <c:pt idx="5">
                  <c:v>2028</c:v>
                </c:pt>
                <c:pt idx="6">
                  <c:v>2029</c:v>
                </c:pt>
                <c:pt idx="7">
                  <c:v>2030</c:v>
                </c:pt>
                <c:pt idx="8">
                  <c:v>2031</c:v>
                </c:pt>
                <c:pt idx="9">
                  <c:v>2032</c:v>
                </c:pt>
                <c:pt idx="10">
                  <c:v>2033</c:v>
                </c:pt>
                <c:pt idx="11">
                  <c:v>2034</c:v>
                </c:pt>
                <c:pt idx="12">
                  <c:v>2035</c:v>
                </c:pt>
                <c:pt idx="13">
                  <c:v>2036</c:v>
                </c:pt>
                <c:pt idx="14">
                  <c:v>2037</c:v>
                </c:pt>
                <c:pt idx="15">
                  <c:v>2038</c:v>
                </c:pt>
                <c:pt idx="16">
                  <c:v>2039</c:v>
                </c:pt>
                <c:pt idx="17">
                  <c:v>2040</c:v>
                </c:pt>
                <c:pt idx="18">
                  <c:v>2041</c:v>
                </c:pt>
                <c:pt idx="19">
                  <c:v>2042</c:v>
                </c:pt>
                <c:pt idx="20">
                  <c:v>…</c:v>
                </c:pt>
                <c:pt idx="21">
                  <c:v>2047</c:v>
                </c:pt>
                <c:pt idx="22">
                  <c:v>2048</c:v>
                </c:pt>
                <c:pt idx="23">
                  <c:v>…</c:v>
                </c:pt>
                <c:pt idx="24">
                  <c:v>2054</c:v>
                </c:pt>
                <c:pt idx="25">
                  <c:v>2055</c:v>
                </c:pt>
                <c:pt idx="26">
                  <c:v>2056</c:v>
                </c:pt>
              </c:strCache>
            </c:strRef>
          </c:cat>
          <c:val>
            <c:numRef>
              <c:f>PerfilD!$E$139:$AC$139</c:f>
              <c:numCache>
                <c:formatCode>_(* #,##0_);_(* \(#,##0\);_(* "-"??_);_(@_)</c:formatCode>
                <c:ptCount val="25"/>
                <c:pt idx="0">
                  <c:v>195.28129929186466</c:v>
                </c:pt>
                <c:pt idx="1">
                  <c:v>1615.5106008053331</c:v>
                </c:pt>
                <c:pt idx="2">
                  <c:v>855.12029723981243</c:v>
                </c:pt>
                <c:pt idx="3">
                  <c:v>354.27186494373524</c:v>
                </c:pt>
                <c:pt idx="4">
                  <c:v>722.8656080821786</c:v>
                </c:pt>
                <c:pt idx="5">
                  <c:v>722.88863615721073</c:v>
                </c:pt>
                <c:pt idx="6">
                  <c:v>467.70220255684922</c:v>
                </c:pt>
                <c:pt idx="7">
                  <c:v>97.434528737032934</c:v>
                </c:pt>
                <c:pt idx="8">
                  <c:v>741.52424056709629</c:v>
                </c:pt>
                <c:pt idx="9">
                  <c:v>159.9506965111525</c:v>
                </c:pt>
                <c:pt idx="10">
                  <c:v>69.204608955571999</c:v>
                </c:pt>
                <c:pt idx="11">
                  <c:v>69.204608955571999</c:v>
                </c:pt>
                <c:pt idx="12">
                  <c:v>69.204608955571999</c:v>
                </c:pt>
                <c:pt idx="13">
                  <c:v>69.204608955571999</c:v>
                </c:pt>
                <c:pt idx="14">
                  <c:v>155.60726198514286</c:v>
                </c:pt>
                <c:pt idx="15">
                  <c:v>155.60726198514286</c:v>
                </c:pt>
                <c:pt idx="16">
                  <c:v>175.41014290437943</c:v>
                </c:pt>
                <c:pt idx="17">
                  <c:v>69.204608955571999</c:v>
                </c:pt>
                <c:pt idx="18">
                  <c:v>69.204608955571288</c:v>
                </c:pt>
                <c:pt idx="19">
                  <c:v>58.428581809281162</c:v>
                </c:pt>
                <c:pt idx="20">
                  <c:v>388.45195400634952</c:v>
                </c:pt>
                <c:pt idx="21">
                  <c:v>0</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4-7296-4A85-94A1-FCD89470613F}"/>
            </c:ext>
          </c:extLst>
        </c:ser>
        <c:dLbls>
          <c:showLegendKey val="0"/>
          <c:showVal val="0"/>
          <c:showCatName val="0"/>
          <c:showSerName val="0"/>
          <c:showPercent val="0"/>
          <c:showBubbleSize val="0"/>
        </c:dLbls>
        <c:gapWidth val="10"/>
        <c:overlap val="100"/>
        <c:axId val="566510800"/>
        <c:axId val="566516784"/>
      </c:barChart>
      <c:catAx>
        <c:axId val="566510800"/>
        <c:scaling>
          <c:orientation val="minMax"/>
        </c:scaling>
        <c:delete val="0"/>
        <c:axPos val="b"/>
        <c:numFmt formatCode="General" sourceLinked="1"/>
        <c:majorTickMark val="none"/>
        <c:minorTickMark val="none"/>
        <c:tickLblPos val="nextTo"/>
        <c:txPr>
          <a:bodyPr rot="0" vert="horz"/>
          <a:lstStyle/>
          <a:p>
            <a:pPr>
              <a:defRPr/>
            </a:pPr>
            <a:endParaRPr lang="es-CO"/>
          </a:p>
        </c:txPr>
        <c:crossAx val="566516784"/>
        <c:crosses val="autoZero"/>
        <c:auto val="0"/>
        <c:lblAlgn val="ctr"/>
        <c:lblOffset val="100"/>
        <c:noMultiLvlLbl val="0"/>
      </c:catAx>
      <c:valAx>
        <c:axId val="566516784"/>
        <c:scaling>
          <c:orientation val="minMax"/>
          <c:max val="3600"/>
          <c:min val="0"/>
        </c:scaling>
        <c:delete val="0"/>
        <c:axPos val="l"/>
        <c:title>
          <c:tx>
            <c:rich>
              <a:bodyPr/>
              <a:lstStyle/>
              <a:p>
                <a:pPr>
                  <a:defRPr/>
                </a:pPr>
                <a:r>
                  <a:rPr lang="en-US"/>
                  <a:t>   </a:t>
                </a:r>
              </a:p>
            </c:rich>
          </c:tx>
          <c:layout>
            <c:manualLayout>
              <c:xMode val="edge"/>
              <c:yMode val="edge"/>
              <c:x val="1.123945415019989E-2"/>
              <c:y val="0.28894928097724915"/>
            </c:manualLayout>
          </c:layout>
          <c:overlay val="0"/>
        </c:title>
        <c:numFmt formatCode="_(* #,##0_);_(* \(#,##0\);_(* &quot;-&quot;??_);_(@_)" sourceLinked="1"/>
        <c:majorTickMark val="out"/>
        <c:minorTickMark val="none"/>
        <c:tickLblPos val="nextTo"/>
        <c:crossAx val="566510800"/>
        <c:crosses val="autoZero"/>
        <c:crossBetween val="between"/>
      </c:valAx>
    </c:plotArea>
    <c:legend>
      <c:legendPos val="t"/>
      <c:layout>
        <c:manualLayout>
          <c:xMode val="edge"/>
          <c:yMode val="edge"/>
          <c:x val="0.14299679234883289"/>
          <c:y val="0.19683453683418201"/>
          <c:w val="0.14969544643144619"/>
          <c:h val="4.6833445801471613E-2"/>
        </c:manualLayout>
      </c:layout>
      <c:overlay val="0"/>
    </c:legend>
    <c:plotVisOnly val="1"/>
    <c:dispBlanksAs val="gap"/>
    <c:showDLblsOverMax val="0"/>
  </c:chart>
  <c:spPr>
    <a:ln>
      <a:noFill/>
    </a:ln>
  </c:spPr>
  <c:txPr>
    <a:bodyPr/>
    <a:lstStyle/>
    <a:p>
      <a:pPr>
        <a:defRPr>
          <a:solidFill>
            <a:srgbClr val="033085"/>
          </a:solidFill>
        </a:defRPr>
      </a:pPr>
      <a:endParaRPr lang="es-CO"/>
    </a:p>
  </c:txPr>
  <c:externalData r:id="rId2">
    <c:autoUpdate val="0"/>
  </c:externalData>
  <c:userShapes r:id="rId3"/>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11111111111111E-2"/>
          <c:y val="0.16517064995018305"/>
          <c:w val="0.92177777777777781"/>
          <c:h val="0.68411749338695393"/>
        </c:manualLayout>
      </c:layout>
      <c:barChart>
        <c:barDir val="col"/>
        <c:grouping val="stacked"/>
        <c:varyColors val="0"/>
        <c:ser>
          <c:idx val="0"/>
          <c:order val="0"/>
          <c:tx>
            <c:v>Ordinary</c:v>
          </c:tx>
          <c:spPr>
            <a:solidFill>
              <a:srgbClr val="003086"/>
            </a:solidFill>
            <a:ln>
              <a:noFill/>
            </a:ln>
            <a:effectLst>
              <a:outerShdw blurRad="50800" dist="38100" dir="2700000" algn="tl" rotWithShape="0">
                <a:prstClr val="black">
                  <a:alpha val="40000"/>
                </a:prstClr>
              </a:outerShdw>
            </a:effectLst>
          </c:spPr>
          <c:invertIfNegative val="0"/>
          <c:dPt>
            <c:idx val="4"/>
            <c:invertIfNegative val="0"/>
            <c:bubble3D val="0"/>
            <c:spPr>
              <a:solidFill>
                <a:srgbClr val="003086"/>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79FC-41CE-9F86-DD13A04CDF67}"/>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[63]Hoja1!$B$26:$B$30</c:f>
              <c:numCache>
                <c:formatCode>General</c:formatCode>
                <c:ptCount val="5"/>
                <c:pt idx="0">
                  <c:v>2019</c:v>
                </c:pt>
                <c:pt idx="1">
                  <c:v>2020</c:v>
                </c:pt>
                <c:pt idx="2">
                  <c:v>2021</c:v>
                </c:pt>
                <c:pt idx="3">
                  <c:v>2022</c:v>
                </c:pt>
                <c:pt idx="4">
                  <c:v>2023</c:v>
                </c:pt>
              </c:numCache>
            </c:numRef>
          </c:cat>
          <c:val>
            <c:numRef>
              <c:f>[63]Hoja1!$C$26:$C$30</c:f>
              <c:numCache>
                <c:formatCode>_-* #,##0_-;\-* #,##0_-;_-* "-"??_-;_-@_-</c:formatCode>
                <c:ptCount val="5"/>
                <c:pt idx="0">
                  <c:v>552</c:v>
                </c:pt>
                <c:pt idx="1">
                  <c:v>675</c:v>
                </c:pt>
                <c:pt idx="2">
                  <c:v>744</c:v>
                </c:pt>
                <c:pt idx="3">
                  <c:v>749</c:v>
                </c:pt>
                <c:pt idx="4">
                  <c:v>891</c:v>
                </c:pt>
              </c:numCache>
            </c:numRef>
          </c:val>
          <c:extLst>
            <c:ext xmlns:c16="http://schemas.microsoft.com/office/drawing/2014/chart" uri="{C3380CC4-5D6E-409C-BE32-E72D297353CC}">
              <c16:uniqueId val="{00000002-79FC-41CE-9F86-DD13A04CDF67}"/>
            </c:ext>
          </c:extLst>
        </c:ser>
        <c:ser>
          <c:idx val="1"/>
          <c:order val="1"/>
          <c:tx>
            <c:v>Extraordinary</c:v>
          </c:tx>
          <c:spPr>
            <a:solidFill>
              <a:srgbClr val="F9461C"/>
            </a:solidFill>
            <a:ln>
              <a:noFill/>
            </a:ln>
            <a:effectLst>
              <a:outerShdw blurRad="50800" dist="38100" dir="2700000" algn="tl" rotWithShape="0">
                <a:prstClr val="black">
                  <a:alpha val="40000"/>
                </a:prstClr>
              </a:outerShdw>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3-79FC-41CE-9F86-DD13A04CDF67}"/>
                </c:ext>
              </c:extLst>
            </c:dLbl>
            <c:dLbl>
              <c:idx val="1"/>
              <c:delete val="1"/>
              <c:extLst>
                <c:ext xmlns:c15="http://schemas.microsoft.com/office/drawing/2012/chart" uri="{CE6537A1-D6FC-4f65-9D91-7224C49458BB}"/>
                <c:ext xmlns:c16="http://schemas.microsoft.com/office/drawing/2014/chart" uri="{C3380CC4-5D6E-409C-BE32-E72D297353CC}">
                  <c16:uniqueId val="{00000004-79FC-41CE-9F86-DD13A04CDF67}"/>
                </c:ext>
              </c:extLst>
            </c:dLbl>
            <c:dLbl>
              <c:idx val="3"/>
              <c:delete val="1"/>
              <c:extLst>
                <c:ext xmlns:c15="http://schemas.microsoft.com/office/drawing/2012/chart" uri="{CE6537A1-D6FC-4f65-9D91-7224C49458BB}"/>
                <c:ext xmlns:c16="http://schemas.microsoft.com/office/drawing/2014/chart" uri="{C3380CC4-5D6E-409C-BE32-E72D297353CC}">
                  <c16:uniqueId val="{00000005-79FC-41CE-9F86-DD13A04CDF67}"/>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alpha val="97000"/>
                      </a:schemeClr>
                    </a:solidFill>
                    <a:latin typeface="Tahoma" panose="020B0604030504040204" pitchFamily="34" charset="0"/>
                    <a:ea typeface="Tahoma" panose="020B0604030504040204" pitchFamily="34" charset="0"/>
                    <a:cs typeface="Tahoma" panose="020B0604030504040204" pitchFamily="34" charset="0"/>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[63]Hoja1!$B$26:$B$30</c:f>
              <c:numCache>
                <c:formatCode>General</c:formatCode>
                <c:ptCount val="5"/>
                <c:pt idx="0">
                  <c:v>2019</c:v>
                </c:pt>
                <c:pt idx="1">
                  <c:v>2020</c:v>
                </c:pt>
                <c:pt idx="2">
                  <c:v>2021</c:v>
                </c:pt>
                <c:pt idx="3">
                  <c:v>2022</c:v>
                </c:pt>
                <c:pt idx="4">
                  <c:v>2023</c:v>
                </c:pt>
              </c:numCache>
            </c:numRef>
          </c:cat>
          <c:val>
            <c:numRef>
              <c:f>[63]Hoja1!$D$26:$D$30</c:f>
              <c:numCache>
                <c:formatCode>General</c:formatCode>
                <c:ptCount val="5"/>
                <c:pt idx="0">
                  <c:v>0</c:v>
                </c:pt>
                <c:pt idx="1">
                  <c:v>0</c:v>
                </c:pt>
                <c:pt idx="2" formatCode="_-* #,##0_-;\-* #,##0_-;_-* &quot;-&quot;??_-;_-@_-">
                  <c:v>559</c:v>
                </c:pt>
                <c:pt idx="3">
                  <c:v>0</c:v>
                </c:pt>
                <c:pt idx="4">
                  <c:v>851</c:v>
                </c:pt>
              </c:numCache>
            </c:numRef>
          </c:val>
          <c:extLst>
            <c:ext xmlns:c16="http://schemas.microsoft.com/office/drawing/2014/chart" uri="{C3380CC4-5D6E-409C-BE32-E72D297353CC}">
              <c16:uniqueId val="{00000006-79FC-41CE-9F86-DD13A04CDF67}"/>
            </c:ext>
          </c:extLst>
        </c:ser>
        <c:dLbls>
          <c:dLblPos val="ctr"/>
          <c:showLegendKey val="0"/>
          <c:showVal val="1"/>
          <c:showCatName val="0"/>
          <c:showSerName val="0"/>
          <c:showPercent val="0"/>
          <c:showBubbleSize val="0"/>
        </c:dLbls>
        <c:gapWidth val="99"/>
        <c:overlap val="100"/>
        <c:axId val="591555024"/>
        <c:axId val="486248688"/>
      </c:barChart>
      <c:catAx>
        <c:axId val="591555024"/>
        <c:scaling>
          <c:orientation val="minMax"/>
        </c:scaling>
        <c:delete val="0"/>
        <c:axPos val="b"/>
        <c:numFmt formatCode="General" sourceLinked="1"/>
        <c:majorTickMark val="none"/>
        <c:minorTickMark val="none"/>
        <c:tickLblPos val="nextTo"/>
        <c:spPr>
          <a:noFill/>
          <a:ln w="25400" cap="flat" cmpd="sng" algn="ctr">
            <a:solidFill>
              <a:schemeClr val="bg2">
                <a:lumMod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s-CO"/>
          </a:p>
        </c:txPr>
        <c:crossAx val="486248688"/>
        <c:crosses val="autoZero"/>
        <c:auto val="1"/>
        <c:lblAlgn val="ctr"/>
        <c:lblOffset val="100"/>
        <c:noMultiLvlLbl val="0"/>
      </c:catAx>
      <c:valAx>
        <c:axId val="486248688"/>
        <c:scaling>
          <c:orientation val="minMax"/>
        </c:scaling>
        <c:delete val="1"/>
        <c:axPos val="l"/>
        <c:numFmt formatCode="_-* #,##0_-;\-* #,##0_-;_-* &quot;-&quot;??_-;_-@_-" sourceLinked="1"/>
        <c:majorTickMark val="none"/>
        <c:minorTickMark val="none"/>
        <c:tickLblPos val="nextTo"/>
        <c:crossAx val="5915550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s-CO"/>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33553200763657065"/>
          <c:y val="0.1988127460629921"/>
          <c:w val="0.33818095276950483"/>
          <c:h val="0.63367887266518874"/>
        </c:manualLayout>
      </c:layout>
      <c:doughnutChart>
        <c:varyColors val="1"/>
        <c:ser>
          <c:idx val="0"/>
          <c:order val="0"/>
          <c:dPt>
            <c:idx val="0"/>
            <c:bubble3D val="0"/>
            <c:spPr>
              <a:solidFill>
                <a:srgbClr val="003086"/>
              </a:solidFill>
              <a:ln w="19050">
                <a:solidFill>
                  <a:schemeClr val="lt1"/>
                </a:solidFill>
              </a:ln>
              <a:effectLst/>
            </c:spPr>
            <c:extLst>
              <c:ext xmlns:c16="http://schemas.microsoft.com/office/drawing/2014/chart" uri="{C3380CC4-5D6E-409C-BE32-E72D297353CC}">
                <c16:uniqueId val="{00000001-FA5C-4EE6-AD4E-82A620E9E032}"/>
              </c:ext>
            </c:extLst>
          </c:dPt>
          <c:dPt>
            <c:idx val="1"/>
            <c:bubble3D val="0"/>
            <c:spPr>
              <a:solidFill>
                <a:srgbClr val="FE5000"/>
              </a:solidFill>
              <a:ln w="19050">
                <a:solidFill>
                  <a:schemeClr val="lt1"/>
                </a:solidFill>
              </a:ln>
              <a:effectLst/>
            </c:spPr>
            <c:extLst>
              <c:ext xmlns:c16="http://schemas.microsoft.com/office/drawing/2014/chart" uri="{C3380CC4-5D6E-409C-BE32-E72D297353CC}">
                <c16:uniqueId val="{00000003-FA5C-4EE6-AD4E-82A620E9E032}"/>
              </c:ext>
            </c:extLst>
          </c:dPt>
          <c:dPt>
            <c:idx val="2"/>
            <c:bubble3D val="0"/>
            <c:spPr>
              <a:solidFill>
                <a:srgbClr val="C3D5EC"/>
              </a:solidFill>
              <a:ln w="19050">
                <a:solidFill>
                  <a:schemeClr val="lt1"/>
                </a:solidFill>
              </a:ln>
              <a:effectLst/>
            </c:spPr>
            <c:extLst>
              <c:ext xmlns:c16="http://schemas.microsoft.com/office/drawing/2014/chart" uri="{C3380CC4-5D6E-409C-BE32-E72D297353CC}">
                <c16:uniqueId val="{00000005-FA5C-4EE6-AD4E-82A620E9E032}"/>
              </c:ext>
            </c:extLst>
          </c:dPt>
          <c:dPt>
            <c:idx val="3"/>
            <c:bubble3D val="0"/>
            <c:spPr>
              <a:solidFill>
                <a:srgbClr val="9E9E9E"/>
              </a:solidFill>
              <a:ln w="19050">
                <a:solidFill>
                  <a:schemeClr val="lt1"/>
                </a:solidFill>
              </a:ln>
              <a:effectLst/>
            </c:spPr>
            <c:extLst>
              <c:ext xmlns:c16="http://schemas.microsoft.com/office/drawing/2014/chart" uri="{C3380CC4-5D6E-409C-BE32-E72D297353CC}">
                <c16:uniqueId val="{00000007-FA5C-4EE6-AD4E-82A620E9E03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A5C-4EE6-AD4E-82A620E9E032}"/>
              </c:ext>
            </c:extLst>
          </c:dPt>
          <c:dLbls>
            <c:dLbl>
              <c:idx val="0"/>
              <c:layout>
                <c:manualLayout>
                  <c:x val="0.12003247186172178"/>
                  <c:y val="-3.603603603603603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A5C-4EE6-AD4E-82A620E9E032}"/>
                </c:ext>
              </c:extLst>
            </c:dLbl>
            <c:dLbl>
              <c:idx val="1"/>
              <c:layout>
                <c:manualLayout>
                  <c:x val="8.7591263250445625E-2"/>
                  <c:y val="4.63320463320463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A5C-4EE6-AD4E-82A620E9E032}"/>
                </c:ext>
              </c:extLst>
            </c:dLbl>
            <c:dLbl>
              <c:idx val="2"/>
              <c:layout>
                <c:manualLayout>
                  <c:x val="-0.12976483444510464"/>
                  <c:y val="0"/>
                </c:manualLayout>
              </c:layout>
              <c:tx>
                <c:rich>
                  <a:bodyPr/>
                  <a:lstStyle/>
                  <a:p>
                    <a:r>
                      <a:rPr lang="en-US" dirty="0" err="1"/>
                      <a:t>Brasil</a:t>
                    </a:r>
                    <a:r>
                      <a:rPr lang="en-US" baseline="0" dirty="0"/>
                      <a:t>
</a:t>
                    </a:r>
                    <a:fld id="{ED4101BA-D9A9-4F04-A44B-D4EDB541F06E}" type="PERCENTAGE">
                      <a:rPr lang="en-US" baseline="0"/>
                      <a:pPr/>
                      <a:t>[PORCENTAJE]</a:t>
                    </a:fld>
                    <a:endParaRPr 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A5C-4EE6-AD4E-82A620E9E032}"/>
                </c:ext>
              </c:extLst>
            </c:dLbl>
            <c:dLbl>
              <c:idx val="3"/>
              <c:layout>
                <c:manualLayout>
                  <c:x val="-6.4882417222552308E-2"/>
                  <c:y val="-8.751608751608754E-2"/>
                </c:manualLayout>
              </c:layout>
              <c:tx>
                <c:rich>
                  <a:bodyPr/>
                  <a:lstStyle/>
                  <a:p>
                    <a:r>
                      <a:rPr lang="en-US" baseline="0" dirty="0"/>
                      <a:t>Perú
</a:t>
                    </a:r>
                    <a:fld id="{2C406E8C-8187-43A2-86C7-F69047FD4DA3}" type="PERCENTAGE">
                      <a:rPr lang="en-US" baseline="0"/>
                      <a:pPr/>
                      <a:t>[PORCENTAJE]</a:t>
                    </a:fld>
                    <a:endParaRPr 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FA5C-4EE6-AD4E-82A620E9E032}"/>
                </c:ext>
              </c:extLst>
            </c:dLbl>
            <c:dLbl>
              <c:idx val="4"/>
              <c:layout>
                <c:manualLayout>
                  <c:x val="1.3378912661203668E-2"/>
                  <c:y val="-0.11040609194236987"/>
                </c:manualLayout>
              </c:layout>
              <c:tx>
                <c:rich>
                  <a:bodyPr/>
                  <a:lstStyle/>
                  <a:p>
                    <a:r>
                      <a:rPr lang="en-US" dirty="0" err="1"/>
                      <a:t>Otros</a:t>
                    </a:r>
                    <a:r>
                      <a:rPr lang="en-US" baseline="0" dirty="0"/>
                      <a:t>
</a:t>
                    </a:r>
                    <a:fld id="{50F6AB4E-1A63-4358-BDCB-0FD286CED9D6}" type="PERCENTAGE">
                      <a:rPr lang="en-US" baseline="0"/>
                      <a:pPr/>
                      <a:t>[PORCENTAJE]</a:t>
                    </a:fld>
                    <a:endParaRPr 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FA5C-4EE6-AD4E-82A620E9E03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s-CO"/>
              </a:p>
            </c:txPr>
            <c:showLegendKey val="0"/>
            <c:showVal val="0"/>
            <c:showCatName val="1"/>
            <c:showSerName val="0"/>
            <c:showPercent val="1"/>
            <c:showBubbleSize val="0"/>
            <c:showLeaderLines val="0"/>
            <c:extLst>
              <c:ext xmlns:c15="http://schemas.microsoft.com/office/drawing/2012/chart" uri="{CE6537A1-D6FC-4f65-9D91-7224C49458BB}"/>
            </c:extLst>
          </c:dLbls>
          <c:cat>
            <c:strRef>
              <c:f>Capex!$B$5:$B$9</c:f>
              <c:strCache>
                <c:ptCount val="5"/>
                <c:pt idx="0">
                  <c:v>Colombia</c:v>
                </c:pt>
                <c:pt idx="1">
                  <c:v>Chile</c:v>
                </c:pt>
                <c:pt idx="2">
                  <c:v>Brazil</c:v>
                </c:pt>
                <c:pt idx="3">
                  <c:v>Peru</c:v>
                </c:pt>
                <c:pt idx="4">
                  <c:v>Others</c:v>
                </c:pt>
              </c:strCache>
            </c:strRef>
          </c:cat>
          <c:val>
            <c:numRef>
              <c:f>Capex!$D$5:$D$9</c:f>
              <c:numCache>
                <c:formatCode>0%</c:formatCode>
                <c:ptCount val="5"/>
                <c:pt idx="0">
                  <c:v>0.2</c:v>
                </c:pt>
                <c:pt idx="1">
                  <c:v>0.14862450703621435</c:v>
                </c:pt>
                <c:pt idx="2">
                  <c:v>0.51654307242982556</c:v>
                </c:pt>
                <c:pt idx="3">
                  <c:v>8.6152591320815444E-2</c:v>
                </c:pt>
                <c:pt idx="4">
                  <c:v>2.2533000051810771E-3</c:v>
                </c:pt>
              </c:numCache>
            </c:numRef>
          </c:val>
          <c:extLst>
            <c:ext xmlns:c16="http://schemas.microsoft.com/office/drawing/2014/chart" uri="{C3380CC4-5D6E-409C-BE32-E72D297353CC}">
              <c16:uniqueId val="{0000000A-FA5C-4EE6-AD4E-82A620E9E032}"/>
            </c:ext>
          </c:extLst>
        </c:ser>
        <c:dLbls>
          <c:showLegendKey val="0"/>
          <c:showVal val="0"/>
          <c:showCatName val="1"/>
          <c:showSerName val="0"/>
          <c:showPercent val="1"/>
          <c:showBubbleSize val="0"/>
          <c:showLeaderLines val="0"/>
        </c:dLbls>
        <c:firstSliceAng val="0"/>
        <c:holeSize val="65"/>
      </c:doughnutChart>
      <c:spPr>
        <a:noFill/>
        <a:ln>
          <a:noFill/>
        </a:ln>
        <a:effectLst/>
      </c:spPr>
    </c:plotArea>
    <c:plotVisOnly val="1"/>
    <c:dispBlanksAs val="zero"/>
    <c:showDLblsOverMax val="0"/>
  </c:chart>
  <c:spPr>
    <a:noFill/>
    <a:ln w="9525" cap="flat" cmpd="sng" algn="ctr">
      <a:noFill/>
      <a:round/>
    </a:ln>
    <a:effectLst/>
  </c:spPr>
  <c:txPr>
    <a:bodyPr/>
    <a:lstStyle/>
    <a:p>
      <a:pPr>
        <a:defRPr sz="90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s-CO"/>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5689989528511009"/>
          <c:y val="0.2123737230687891"/>
          <c:w val="0.48103824521934757"/>
          <c:h val="0.48449895201948678"/>
        </c:manualLayout>
      </c:layout>
      <c:doughnutChart>
        <c:varyColors val="1"/>
        <c:dLbls>
          <c:showLegendKey val="0"/>
          <c:showVal val="0"/>
          <c:showCatName val="1"/>
          <c:showSerName val="0"/>
          <c:showPercent val="1"/>
          <c:showBubbleSize val="0"/>
          <c:showLeaderLines val="0"/>
        </c:dLbls>
        <c:firstSliceAng val="0"/>
        <c:holeSize val="65"/>
      </c:doughnutChart>
      <c:spPr>
        <a:noFill/>
        <a:ln>
          <a:noFill/>
        </a:ln>
        <a:effectLst/>
      </c:spPr>
    </c:plotArea>
    <c:plotVisOnly val="1"/>
    <c:dispBlanksAs val="zero"/>
    <c:showDLblsOverMax val="0"/>
  </c:chart>
  <c:spPr>
    <a:noFill/>
    <a:ln w="9525" cap="flat" cmpd="sng" algn="ctr">
      <a:noFill/>
      <a:round/>
    </a:ln>
    <a:effectLst/>
  </c:spPr>
  <c:txPr>
    <a:bodyPr/>
    <a:lstStyle/>
    <a:p>
      <a:pPr>
        <a:defRPr sz="900">
          <a:solidFill>
            <a:srgbClr val="C8C5C0"/>
          </a:solidFill>
          <a:latin typeface="Tahoma" panose="020B0604030504040204" pitchFamily="34" charset="0"/>
          <a:ea typeface="Tahoma" panose="020B0604030504040204" pitchFamily="34" charset="0"/>
          <a:cs typeface="Tahoma" panose="020B0604030504040204" pitchFamily="34" charset="0"/>
        </a:defRPr>
      </a:pPr>
      <a:endParaRPr lang="es-CO"/>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7863680314547989"/>
          <c:y val="0.18582448103078025"/>
          <c:w val="0.47169170174526875"/>
          <c:h val="0.74085764733953696"/>
        </c:manualLayout>
      </c:layout>
      <c:doughnutChart>
        <c:varyColors val="1"/>
        <c:ser>
          <c:idx val="0"/>
          <c:order val="0"/>
          <c:dPt>
            <c:idx val="0"/>
            <c:bubble3D val="0"/>
            <c:spPr>
              <a:solidFill>
                <a:srgbClr val="003086"/>
              </a:solidFill>
              <a:ln w="19050">
                <a:solidFill>
                  <a:schemeClr val="lt1"/>
                </a:solidFill>
              </a:ln>
              <a:effectLst/>
            </c:spPr>
            <c:extLst>
              <c:ext xmlns:c16="http://schemas.microsoft.com/office/drawing/2014/chart" uri="{C3380CC4-5D6E-409C-BE32-E72D297353CC}">
                <c16:uniqueId val="{00000001-3A2A-403E-B945-D3FCBC1DCF75}"/>
              </c:ext>
            </c:extLst>
          </c:dPt>
          <c:dPt>
            <c:idx val="1"/>
            <c:bubble3D val="0"/>
            <c:spPr>
              <a:solidFill>
                <a:srgbClr val="FE5000"/>
              </a:solidFill>
              <a:ln w="19050">
                <a:solidFill>
                  <a:schemeClr val="lt1"/>
                </a:solidFill>
              </a:ln>
              <a:effectLst/>
            </c:spPr>
            <c:extLst>
              <c:ext xmlns:c16="http://schemas.microsoft.com/office/drawing/2014/chart" uri="{C3380CC4-5D6E-409C-BE32-E72D297353CC}">
                <c16:uniqueId val="{00000003-3A2A-403E-B945-D3FCBC1DCF75}"/>
              </c:ext>
            </c:extLst>
          </c:dPt>
          <c:dPt>
            <c:idx val="2"/>
            <c:bubble3D val="0"/>
            <c:spPr>
              <a:solidFill>
                <a:srgbClr val="C3D5EC"/>
              </a:solidFill>
              <a:ln w="19050">
                <a:solidFill>
                  <a:schemeClr val="lt1"/>
                </a:solidFill>
              </a:ln>
              <a:effectLst/>
            </c:spPr>
            <c:extLst>
              <c:ext xmlns:c16="http://schemas.microsoft.com/office/drawing/2014/chart" uri="{C3380CC4-5D6E-409C-BE32-E72D297353CC}">
                <c16:uniqueId val="{00000005-3A2A-403E-B945-D3FCBC1DCF75}"/>
              </c:ext>
            </c:extLst>
          </c:dPt>
          <c:dPt>
            <c:idx val="3"/>
            <c:bubble3D val="0"/>
            <c:spPr>
              <a:solidFill>
                <a:srgbClr val="9E9E9E"/>
              </a:solidFill>
              <a:ln w="19050">
                <a:noFill/>
              </a:ln>
              <a:effectLst/>
            </c:spPr>
            <c:extLst>
              <c:ext xmlns:c16="http://schemas.microsoft.com/office/drawing/2014/chart" uri="{C3380CC4-5D6E-409C-BE32-E72D297353CC}">
                <c16:uniqueId val="{00000007-3A2A-403E-B945-D3FCBC1DCF75}"/>
              </c:ext>
            </c:extLst>
          </c:dPt>
          <c:dPt>
            <c:idx val="4"/>
            <c:bubble3D val="0"/>
            <c:spPr>
              <a:solidFill>
                <a:srgbClr val="4D4D4D"/>
              </a:solidFill>
              <a:ln w="19050">
                <a:noFill/>
              </a:ln>
              <a:effectLst/>
            </c:spPr>
            <c:extLst>
              <c:ext xmlns:c16="http://schemas.microsoft.com/office/drawing/2014/chart" uri="{C3380CC4-5D6E-409C-BE32-E72D297353CC}">
                <c16:uniqueId val="{00000009-3A2A-403E-B945-D3FCBC1DCF75}"/>
              </c:ext>
            </c:extLst>
          </c:dPt>
          <c:dLbls>
            <c:dLbl>
              <c:idx val="0"/>
              <c:layout>
                <c:manualLayout>
                  <c:x val="0.12344022870024392"/>
                  <c:y val="5.5651807180298891E-2"/>
                </c:manualLayout>
              </c:layout>
              <c:tx>
                <c:rich>
                  <a:bodyPr/>
                  <a:lstStyle/>
                  <a:p>
                    <a:r>
                      <a:rPr lang="en-US" baseline="0" dirty="0" err="1"/>
                      <a:t>Energía</a:t>
                    </a:r>
                    <a:r>
                      <a:rPr lang="en-US" baseline="0" dirty="0"/>
                      <a:t>
</a:t>
                    </a:r>
                    <a:fld id="{792F4251-D11A-458E-B581-35F519B89D5E}" type="VALUE">
                      <a:rPr lang="en-US" baseline="0" smtClean="0"/>
                      <a:pPr/>
                      <a:t>[VALOR]</a:t>
                    </a:fld>
                    <a:endParaRPr 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A2A-403E-B945-D3FCBC1DCF75}"/>
                </c:ext>
              </c:extLst>
            </c:dLbl>
            <c:dLbl>
              <c:idx val="1"/>
              <c:layout>
                <c:manualLayout>
                  <c:x val="-9.9578424800211202E-2"/>
                  <c:y val="-6.5239608685277978E-2"/>
                </c:manualLayout>
              </c:layout>
              <c:tx>
                <c:rich>
                  <a:bodyPr/>
                  <a:lstStyle/>
                  <a:p>
                    <a:r>
                      <a:rPr lang="en-US" dirty="0" err="1"/>
                      <a:t>Vías</a:t>
                    </a:r>
                    <a:r>
                      <a:rPr lang="en-US" baseline="0" dirty="0"/>
                      <a:t>
</a:t>
                    </a:r>
                    <a:fld id="{FA926C29-4DF7-463F-8F49-6107AFED641A}" type="VALUE">
                      <a:rPr lang="en-US" baseline="0" smtClean="0"/>
                      <a:pPr/>
                      <a:t>[VALOR]</a:t>
                    </a:fld>
                    <a:endParaRPr 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A2A-403E-B945-D3FCBC1DCF75}"/>
                </c:ext>
              </c:extLst>
            </c:dLbl>
            <c:dLbl>
              <c:idx val="2"/>
              <c:layout>
                <c:manualLayout>
                  <c:x val="-5.7117966800211532E-4"/>
                  <c:y val="-0.13455673414983058"/>
                </c:manualLayout>
              </c:layout>
              <c:tx>
                <c:rich>
                  <a:bodyPr/>
                  <a:lstStyle/>
                  <a:p>
                    <a:fld id="{B473772E-1101-49DB-982C-5F078B978384}" type="CATEGORYNAME">
                      <a:rPr lang="en-US"/>
                      <a:pPr/>
                      <a:t>[NOMBRE DE CATEGORÍA]</a:t>
                    </a:fld>
                    <a:r>
                      <a:rPr lang="en-US" baseline="0" dirty="0"/>
                      <a:t>
</a:t>
                    </a:r>
                    <a:fld id="{C72A5E8F-6E36-4251-9050-C1EECA6195FE}" type="VALUE">
                      <a:rPr lang="en-US" baseline="0" smtClean="0"/>
                      <a:pPr/>
                      <a:t>[VALOR]</a:t>
                    </a:fld>
                    <a:endParaRPr 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A2A-403E-B945-D3FCBC1DCF75}"/>
                </c:ext>
              </c:extLst>
            </c:dLbl>
            <c:dLbl>
              <c:idx val="3"/>
              <c:tx>
                <c:rich>
                  <a:bodyPr/>
                  <a:lstStyle/>
                  <a:p>
                    <a:fld id="{DEB0D03F-D511-403A-8C4B-658CCB7D2967}" type="CATEGORYNAME">
                      <a:rPr lang="en-US" sz="1000" b="1">
                        <a:solidFill>
                          <a:sysClr val="windowText" lastClr="000000"/>
                        </a:solidFill>
                      </a:rPr>
                      <a:pPr/>
                      <a:t>[NOMBRE DE CATEGORÍA]</a:t>
                    </a:fld>
                    <a:r>
                      <a:rPr lang="en-US" sz="1000" b="1" baseline="0">
                        <a:solidFill>
                          <a:sysClr val="windowText" lastClr="000000"/>
                        </a:solidFill>
                      </a:rPr>
                      <a:t>
</a:t>
                    </a:r>
                    <a:fld id="{04A10DBD-F441-4BCF-A3AE-5E2046D5C276}" type="PERCENTAGE">
                      <a:rPr lang="en-US" sz="1000" b="1" baseline="0">
                        <a:solidFill>
                          <a:sysClr val="windowText" lastClr="000000"/>
                        </a:solidFill>
                      </a:rPr>
                      <a:pPr/>
                      <a:t>[PORCENTAJE]</a:t>
                    </a:fld>
                    <a:endParaRPr lang="en-US" sz="1000" b="1" baseline="0">
                      <a:solidFill>
                        <a:sysClr val="windowText" lastClr="000000"/>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A2A-403E-B945-D3FCBC1DCF75}"/>
                </c:ext>
              </c:extLst>
            </c:dLbl>
            <c:dLbl>
              <c:idx val="4"/>
              <c:tx>
                <c:rich>
                  <a:bodyPr/>
                  <a:lstStyle/>
                  <a:p>
                    <a:fld id="{BA5D6723-BF62-4139-B966-577E611E17FE}" type="CATEGORYNAME">
                      <a:rPr lang="en-US" sz="1000" b="1">
                        <a:solidFill>
                          <a:sysClr val="windowText" lastClr="000000"/>
                        </a:solidFill>
                      </a:rPr>
                      <a:pPr/>
                      <a:t>[NOMBRE DE CATEGORÍA]</a:t>
                    </a:fld>
                    <a:r>
                      <a:rPr lang="en-US" sz="1000" b="1" baseline="0">
                        <a:solidFill>
                          <a:sysClr val="windowText" lastClr="000000"/>
                        </a:solidFill>
                      </a:rPr>
                      <a:t>
</a:t>
                    </a:r>
                    <a:fld id="{E5472709-C4AF-4493-B541-F61566F6ABE2}" type="PERCENTAGE">
                      <a:rPr lang="en-US" sz="1000" b="1" baseline="0">
                        <a:solidFill>
                          <a:sysClr val="windowText" lastClr="000000"/>
                        </a:solidFill>
                      </a:rPr>
                      <a:pPr/>
                      <a:t>[PORCENTAJE]</a:t>
                    </a:fld>
                    <a:endParaRPr lang="en-US" sz="1000" b="1" baseline="0">
                      <a:solidFill>
                        <a:sysClr val="windowText" lastClr="000000"/>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3A2A-403E-B945-D3FCBC1DCF75}"/>
                </c:ext>
              </c:extLst>
            </c:dLbl>
            <c:numFmt formatCode="0.0%" sourceLinked="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s-CO"/>
              </a:p>
            </c:txPr>
            <c:showLegendKey val="0"/>
            <c:showVal val="0"/>
            <c:showCatName val="1"/>
            <c:showSerName val="0"/>
            <c:showPercent val="1"/>
            <c:showBubbleSize val="0"/>
            <c:showLeaderLines val="0"/>
            <c:extLst>
              <c:ext xmlns:c15="http://schemas.microsoft.com/office/drawing/2012/chart" uri="{CE6537A1-D6FC-4f65-9D91-7224C49458BB}"/>
            </c:extLst>
          </c:dLbls>
          <c:cat>
            <c:strRef>
              <c:f>Pies!$A$17:$A$19</c:f>
              <c:strCache>
                <c:ptCount val="3"/>
                <c:pt idx="0">
                  <c:v>Energy </c:v>
                </c:pt>
                <c:pt idx="1">
                  <c:v>Roads</c:v>
                </c:pt>
                <c:pt idx="2">
                  <c:v>Telco</c:v>
                </c:pt>
              </c:strCache>
            </c:strRef>
          </c:cat>
          <c:val>
            <c:numRef>
              <c:f>Pies!$C$17:$C$19</c:f>
              <c:numCache>
                <c:formatCode>0%</c:formatCode>
                <c:ptCount val="3"/>
                <c:pt idx="0">
                  <c:v>0.75</c:v>
                </c:pt>
                <c:pt idx="1">
                  <c:v>0.23</c:v>
                </c:pt>
                <c:pt idx="2">
                  <c:v>0.02</c:v>
                </c:pt>
              </c:numCache>
            </c:numRef>
          </c:val>
          <c:extLst>
            <c:ext xmlns:c16="http://schemas.microsoft.com/office/drawing/2014/chart" uri="{C3380CC4-5D6E-409C-BE32-E72D297353CC}">
              <c16:uniqueId val="{0000000A-3A2A-403E-B945-D3FCBC1DCF75}"/>
            </c:ext>
          </c:extLst>
        </c:ser>
        <c:dLbls>
          <c:showLegendKey val="0"/>
          <c:showVal val="0"/>
          <c:showCatName val="1"/>
          <c:showSerName val="0"/>
          <c:showPercent val="1"/>
          <c:showBubbleSize val="0"/>
          <c:showLeaderLines val="0"/>
        </c:dLbls>
        <c:firstSliceAng val="0"/>
        <c:holeSize val="57"/>
      </c:doughnutChart>
      <c:spPr>
        <a:noFill/>
        <a:ln>
          <a:noFill/>
        </a:ln>
        <a:effectLst/>
      </c:spPr>
    </c:plotArea>
    <c:plotVisOnly val="1"/>
    <c:dispBlanksAs val="zero"/>
    <c:showDLblsOverMax val="0"/>
  </c:chart>
  <c:spPr>
    <a:noFill/>
    <a:ln w="9525" cap="flat" cmpd="sng" algn="ctr">
      <a:noFill/>
      <a:round/>
    </a:ln>
    <a:effectLst/>
  </c:spPr>
  <c:txPr>
    <a:bodyPr/>
    <a:lstStyle/>
    <a:p>
      <a:pPr>
        <a:defRPr sz="90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s-C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121925145944985"/>
          <c:y val="0.15550923806357561"/>
          <c:w val="0.56173332964861988"/>
          <c:h val="0.62192165602695171"/>
        </c:manualLayout>
      </c:layout>
      <c:doughnutChart>
        <c:varyColors val="1"/>
        <c:ser>
          <c:idx val="0"/>
          <c:order val="0"/>
          <c:dPt>
            <c:idx val="0"/>
            <c:bubble3D val="0"/>
            <c:spPr>
              <a:solidFill>
                <a:srgbClr val="003086"/>
              </a:solidFill>
              <a:ln w="19050">
                <a:solidFill>
                  <a:schemeClr val="lt1"/>
                </a:solidFill>
              </a:ln>
              <a:effectLst/>
            </c:spPr>
            <c:extLst>
              <c:ext xmlns:c16="http://schemas.microsoft.com/office/drawing/2014/chart" uri="{C3380CC4-5D6E-409C-BE32-E72D297353CC}">
                <c16:uniqueId val="{00000001-1162-468E-BCEE-7D75C8B11120}"/>
              </c:ext>
            </c:extLst>
          </c:dPt>
          <c:dPt>
            <c:idx val="1"/>
            <c:bubble3D val="0"/>
            <c:spPr>
              <a:solidFill>
                <a:srgbClr val="FE5000"/>
              </a:solidFill>
              <a:ln w="19050">
                <a:solidFill>
                  <a:schemeClr val="lt1"/>
                </a:solidFill>
              </a:ln>
              <a:effectLst/>
            </c:spPr>
            <c:extLst>
              <c:ext xmlns:c16="http://schemas.microsoft.com/office/drawing/2014/chart" uri="{C3380CC4-5D6E-409C-BE32-E72D297353CC}">
                <c16:uniqueId val="{00000003-1162-468E-BCEE-7D75C8B11120}"/>
              </c:ext>
            </c:extLst>
          </c:dPt>
          <c:dPt>
            <c:idx val="2"/>
            <c:bubble3D val="0"/>
            <c:spPr>
              <a:solidFill>
                <a:srgbClr val="C3D5EC"/>
              </a:solidFill>
              <a:ln w="19050">
                <a:solidFill>
                  <a:schemeClr val="lt1"/>
                </a:solidFill>
              </a:ln>
              <a:effectLst/>
            </c:spPr>
            <c:extLst>
              <c:ext xmlns:c16="http://schemas.microsoft.com/office/drawing/2014/chart" uri="{C3380CC4-5D6E-409C-BE32-E72D297353CC}">
                <c16:uniqueId val="{00000005-1162-468E-BCEE-7D75C8B11120}"/>
              </c:ext>
            </c:extLst>
          </c:dPt>
          <c:dPt>
            <c:idx val="3"/>
            <c:bubble3D val="0"/>
            <c:spPr>
              <a:solidFill>
                <a:srgbClr val="9C9C9C"/>
              </a:solidFill>
              <a:ln w="19050">
                <a:solidFill>
                  <a:schemeClr val="lt1"/>
                </a:solidFill>
              </a:ln>
              <a:effectLst/>
            </c:spPr>
            <c:extLst>
              <c:ext xmlns:c16="http://schemas.microsoft.com/office/drawing/2014/chart" uri="{C3380CC4-5D6E-409C-BE32-E72D297353CC}">
                <c16:uniqueId val="{00000007-1162-468E-BCEE-7D75C8B11120}"/>
              </c:ext>
            </c:extLst>
          </c:dPt>
          <c:dPt>
            <c:idx val="4"/>
            <c:bubble3D val="0"/>
            <c:spPr>
              <a:solidFill>
                <a:srgbClr val="404040"/>
              </a:solidFill>
              <a:ln w="19050">
                <a:solidFill>
                  <a:schemeClr val="lt1"/>
                </a:solidFill>
              </a:ln>
              <a:effectLst/>
            </c:spPr>
            <c:extLst>
              <c:ext xmlns:c16="http://schemas.microsoft.com/office/drawing/2014/chart" uri="{C3380CC4-5D6E-409C-BE32-E72D297353CC}">
                <c16:uniqueId val="{00000009-1162-468E-BCEE-7D75C8B11120}"/>
              </c:ext>
            </c:extLst>
          </c:dPt>
          <c:dLbls>
            <c:dLbl>
              <c:idx val="0"/>
              <c:layout>
                <c:manualLayout>
                  <c:x val="0.14047619047619048"/>
                  <c:y val="-7.1942257217847777E-2"/>
                </c:manualLayout>
              </c:layout>
              <c:tx>
                <c:rich>
                  <a:bodyPr/>
                  <a:lstStyle/>
                  <a:p>
                    <a:fld id="{30F089CF-3A3D-461D-8185-E5D9D7D18952}" type="CATEGORYNAME">
                      <a:rPr lang="en-US"/>
                      <a:pPr/>
                      <a:t>[NOMBRE DE CATEGORÍA]</a:t>
                    </a:fld>
                    <a:r>
                      <a:rPr lang="en-US" baseline="0"/>
                      <a:t>
</a:t>
                    </a:r>
                    <a:fld id="{48EEADFF-B32E-4010-B089-A6D4095A1235}" type="CELLREF">
                      <a:rPr lang="en-US" baseline="0"/>
                      <a:pPr/>
                      <a:t>[CELLREF]</a:t>
                    </a:fld>
                    <a:endParaRPr lang="en-US" baseline="0"/>
                  </a:p>
                </c:rich>
              </c:tx>
              <c:showLegendKey val="0"/>
              <c:showVal val="0"/>
              <c:showCatName val="1"/>
              <c:showSerName val="0"/>
              <c:showPercent val="1"/>
              <c:showBubbleSize val="0"/>
              <c:extLst>
                <c:ext xmlns:c15="http://schemas.microsoft.com/office/drawing/2012/chart" uri="{CE6537A1-D6FC-4f65-9D91-7224C49458BB}">
                  <c15:layout>
                    <c:manualLayout>
                      <c:w val="0.27190476190476193"/>
                      <c:h val="0.17071961328574933"/>
                    </c:manualLayout>
                  </c15:layout>
                  <c15:dlblFieldTable>
                    <c15:dlblFTEntry>
                      <c15:txfldGUID>{48EEADFF-B32E-4010-B089-A6D4095A1235}</c15:txfldGUID>
                      <c15:f>Pies!$C$6</c15:f>
                      <c15:dlblFieldTableCache>
                        <c:ptCount val="1"/>
                        <c:pt idx="0">
                          <c:v>27%</c:v>
                        </c:pt>
                      </c15:dlblFieldTableCache>
                    </c15:dlblFTEntry>
                  </c15:dlblFieldTable>
                  <c15:showDataLabelsRange val="0"/>
                </c:ext>
                <c:ext xmlns:c16="http://schemas.microsoft.com/office/drawing/2014/chart" uri="{C3380CC4-5D6E-409C-BE32-E72D297353CC}">
                  <c16:uniqueId val="{00000001-1162-468E-BCEE-7D75C8B11120}"/>
                </c:ext>
              </c:extLst>
            </c:dLbl>
            <c:dLbl>
              <c:idx val="1"/>
              <c:layout>
                <c:manualLayout>
                  <c:x val="0.1639915388513106"/>
                  <c:y val="8.6848615253171918E-2"/>
                </c:manualLayout>
              </c:layout>
              <c:tx>
                <c:rich>
                  <a:bodyPr/>
                  <a:lstStyle/>
                  <a:p>
                    <a:fld id="{60FF83F8-FDD5-49BC-BA2F-D056FE98A85C}" type="CATEGORYNAME">
                      <a:rPr lang="en-US"/>
                      <a:pPr/>
                      <a:t>[NOMBRE DE CATEGORÍA]</a:t>
                    </a:fld>
                    <a:r>
                      <a:rPr lang="en-US" baseline="0"/>
                      <a:t>
</a:t>
                    </a:r>
                    <a:fld id="{36C9524F-3B56-421D-98DD-1C7F5331AF2A}" type="VALUE">
                      <a:rPr lang="en-US" baseline="0"/>
                      <a:pPr/>
                      <a:t>[VALOR]</a:t>
                    </a:fld>
                    <a:endParaRPr lang="en-US"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162-468E-BCEE-7D75C8B11120}"/>
                </c:ext>
              </c:extLst>
            </c:dLbl>
            <c:dLbl>
              <c:idx val="2"/>
              <c:layout>
                <c:manualLayout>
                  <c:x val="-0.14761904761904762"/>
                  <c:y val="2.3980815347721823E-2"/>
                </c:manualLayout>
              </c:layout>
              <c:tx>
                <c:rich>
                  <a:bodyPr/>
                  <a:lstStyle/>
                  <a:p>
                    <a:r>
                      <a:rPr lang="en-US" dirty="0" err="1"/>
                      <a:t>Brasil</a:t>
                    </a:r>
                    <a:r>
                      <a:rPr lang="en-US" baseline="0" dirty="0"/>
                      <a:t>
</a:t>
                    </a:r>
                    <a:fld id="{28C7CA10-AEC3-4F86-84C8-6A7B1D17B0D9}" type="VALUE">
                      <a:rPr lang="en-US" baseline="0"/>
                      <a:pPr/>
                      <a:t>[VALOR]</a:t>
                    </a:fld>
                    <a:endParaRPr 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162-468E-BCEE-7D75C8B11120}"/>
                </c:ext>
              </c:extLst>
            </c:dLbl>
            <c:dLbl>
              <c:idx val="3"/>
              <c:layout>
                <c:manualLayout>
                  <c:x val="-0.15708674871445066"/>
                  <c:y val="-3.3573216649073756E-2"/>
                </c:manualLayout>
              </c:layout>
              <c:tx>
                <c:rich>
                  <a:bodyPr/>
                  <a:lstStyle/>
                  <a:p>
                    <a:r>
                      <a:rPr lang="en-US" dirty="0"/>
                      <a:t>Perú</a:t>
                    </a:r>
                    <a:r>
                      <a:rPr lang="en-US" baseline="0" dirty="0"/>
                      <a:t>
</a:t>
                    </a:r>
                    <a:fld id="{8144D57A-9F7E-48F8-B6D1-C3C1A57276D3}" type="VALUE">
                      <a:rPr lang="en-US" baseline="0"/>
                      <a:pPr/>
                      <a:t>[VALOR]</a:t>
                    </a:fld>
                    <a:endParaRPr 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162-468E-BCEE-7D75C8B11120}"/>
                </c:ext>
              </c:extLst>
            </c:dLbl>
            <c:dLbl>
              <c:idx val="4"/>
              <c:layout>
                <c:manualLayout>
                  <c:x val="1.2779551687806059E-2"/>
                  <c:y val="-0.13462958055905264"/>
                </c:manualLayout>
              </c:layout>
              <c:tx>
                <c:rich>
                  <a:bodyPr/>
                  <a:lstStyle/>
                  <a:p>
                    <a:r>
                      <a:rPr lang="en-US" dirty="0" err="1"/>
                      <a:t>Otros</a:t>
                    </a:r>
                    <a:r>
                      <a:rPr lang="en-US" baseline="0" dirty="0"/>
                      <a:t>
</a:t>
                    </a:r>
                    <a:fld id="{562D04A4-EE70-46EE-9898-4C0F001E5180}" type="VALUE">
                      <a:rPr lang="en-US" baseline="0"/>
                      <a:pPr/>
                      <a:t>[VALOR]</a:t>
                    </a:fld>
                    <a:endParaRPr 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162-468E-BCEE-7D75C8B11120}"/>
                </c:ext>
              </c:extLst>
            </c:dLbl>
            <c:numFmt formatCode="0.0%" sourceLinked="0"/>
            <c:spPr>
              <a:noFill/>
              <a:ln>
                <a:noFill/>
              </a:ln>
              <a:effectLst/>
            </c:spPr>
            <c:txPr>
              <a:bodyPr rot="0" spcFirstLastPara="1" vertOverflow="ellipsis" vert="horz" wrap="square" anchor="ctr" anchorCtr="0"/>
              <a:lstStyle/>
              <a:p>
                <a:pPr algn="ctr">
                  <a:defRPr lang="en-US" sz="900" b="1"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s-CO"/>
              </a:p>
            </c:txPr>
            <c:showLegendKey val="0"/>
            <c:showVal val="0"/>
            <c:showCatName val="1"/>
            <c:showSerName val="0"/>
            <c:showPercent val="1"/>
            <c:showBubbleSize val="0"/>
            <c:showLeaderLines val="0"/>
            <c:extLst>
              <c:ext xmlns:c15="http://schemas.microsoft.com/office/drawing/2012/chart" uri="{CE6537A1-D6FC-4f65-9D91-7224C49458BB}"/>
            </c:extLst>
          </c:dLbls>
          <c:cat>
            <c:strRef>
              <c:f>Pies!$A$6:$A$10</c:f>
              <c:strCache>
                <c:ptCount val="5"/>
                <c:pt idx="0">
                  <c:v>Colombia</c:v>
                </c:pt>
                <c:pt idx="1">
                  <c:v>Chile</c:v>
                </c:pt>
                <c:pt idx="2">
                  <c:v>Brazil</c:v>
                </c:pt>
                <c:pt idx="3">
                  <c:v>Peru</c:v>
                </c:pt>
                <c:pt idx="4">
                  <c:v>Others</c:v>
                </c:pt>
              </c:strCache>
            </c:strRef>
          </c:cat>
          <c:val>
            <c:numRef>
              <c:f>Pies!$C$6:$C$10</c:f>
              <c:numCache>
                <c:formatCode>0%</c:formatCode>
                <c:ptCount val="5"/>
                <c:pt idx="0">
                  <c:v>0.27</c:v>
                </c:pt>
                <c:pt idx="1">
                  <c:v>0.24</c:v>
                </c:pt>
                <c:pt idx="2">
                  <c:v>0.31</c:v>
                </c:pt>
                <c:pt idx="3">
                  <c:v>0.19</c:v>
                </c:pt>
                <c:pt idx="4">
                  <c:v>-0.01</c:v>
                </c:pt>
              </c:numCache>
            </c:numRef>
          </c:val>
          <c:extLst>
            <c:ext xmlns:c16="http://schemas.microsoft.com/office/drawing/2014/chart" uri="{C3380CC4-5D6E-409C-BE32-E72D297353CC}">
              <c16:uniqueId val="{0000000A-1162-468E-BCEE-7D75C8B11120}"/>
            </c:ext>
          </c:extLst>
        </c:ser>
        <c:dLbls>
          <c:showLegendKey val="0"/>
          <c:showVal val="0"/>
          <c:showCatName val="1"/>
          <c:showSerName val="0"/>
          <c:showPercent val="1"/>
          <c:showBubbleSize val="0"/>
          <c:showLeaderLines val="0"/>
        </c:dLbls>
        <c:firstSliceAng val="0"/>
        <c:holeSize val="55"/>
      </c:doughnutChart>
      <c:spPr>
        <a:noFill/>
        <a:ln>
          <a:noFill/>
        </a:ln>
        <a:effectLst/>
      </c:spPr>
    </c:plotArea>
    <c:plotVisOnly val="1"/>
    <c:dispBlanksAs val="zero"/>
    <c:showDLblsOverMax val="0"/>
  </c:chart>
  <c:spPr>
    <a:noFill/>
    <a:ln w="9525" cap="flat" cmpd="sng" algn="ctr">
      <a:noFill/>
      <a:round/>
    </a:ln>
    <a:effectLst/>
  </c:spPr>
  <c:txPr>
    <a:bodyPr/>
    <a:lstStyle/>
    <a:p>
      <a:pPr>
        <a:defRPr sz="900">
          <a:solidFill>
            <a:srgbClr val="C8C5C0"/>
          </a:solidFill>
          <a:latin typeface="Tahoma" panose="020B0604030504040204" pitchFamily="34" charset="0"/>
          <a:ea typeface="Tahoma" panose="020B0604030504040204" pitchFamily="34" charset="0"/>
          <a:cs typeface="Tahoma" panose="020B0604030504040204" pitchFamily="34" charset="0"/>
        </a:defRPr>
      </a:pPr>
      <a:endParaRPr lang="es-CO"/>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342257150114226"/>
          <c:y val="0.10766555190840088"/>
          <c:w val="0.55422300126407376"/>
          <c:h val="0.77244657662717764"/>
        </c:manualLayout>
      </c:layout>
      <c:doughnutChart>
        <c:varyColors val="1"/>
        <c:ser>
          <c:idx val="0"/>
          <c:order val="0"/>
          <c:dPt>
            <c:idx val="0"/>
            <c:bubble3D val="0"/>
            <c:spPr>
              <a:solidFill>
                <a:srgbClr val="003086"/>
              </a:solidFill>
              <a:ln w="19050">
                <a:solidFill>
                  <a:schemeClr val="lt1"/>
                </a:solidFill>
              </a:ln>
              <a:effectLst/>
            </c:spPr>
            <c:extLst>
              <c:ext xmlns:c16="http://schemas.microsoft.com/office/drawing/2014/chart" uri="{C3380CC4-5D6E-409C-BE32-E72D297353CC}">
                <c16:uniqueId val="{00000001-9AF1-42DC-84D3-C1D50D225319}"/>
              </c:ext>
            </c:extLst>
          </c:dPt>
          <c:dPt>
            <c:idx val="1"/>
            <c:bubble3D val="0"/>
            <c:spPr>
              <a:solidFill>
                <a:srgbClr val="FE5000"/>
              </a:solidFill>
              <a:ln w="19050">
                <a:solidFill>
                  <a:schemeClr val="lt1"/>
                </a:solidFill>
              </a:ln>
              <a:effectLst/>
            </c:spPr>
            <c:extLst>
              <c:ext xmlns:c16="http://schemas.microsoft.com/office/drawing/2014/chart" uri="{C3380CC4-5D6E-409C-BE32-E72D297353CC}">
                <c16:uniqueId val="{00000003-9AF1-42DC-84D3-C1D50D225319}"/>
              </c:ext>
            </c:extLst>
          </c:dPt>
          <c:dPt>
            <c:idx val="2"/>
            <c:bubble3D val="0"/>
            <c:spPr>
              <a:solidFill>
                <a:srgbClr val="C3D5EC"/>
              </a:solidFill>
              <a:ln w="19050">
                <a:solidFill>
                  <a:schemeClr val="lt1"/>
                </a:solidFill>
              </a:ln>
              <a:effectLst/>
            </c:spPr>
            <c:extLst>
              <c:ext xmlns:c16="http://schemas.microsoft.com/office/drawing/2014/chart" uri="{C3380CC4-5D6E-409C-BE32-E72D297353CC}">
                <c16:uniqueId val="{00000005-9AF1-42DC-84D3-C1D50D225319}"/>
              </c:ext>
            </c:extLst>
          </c:dPt>
          <c:dPt>
            <c:idx val="3"/>
            <c:bubble3D val="0"/>
            <c:spPr>
              <a:solidFill>
                <a:srgbClr val="9E9E9E"/>
              </a:solidFill>
              <a:ln w="19050">
                <a:solidFill>
                  <a:schemeClr val="lt1"/>
                </a:solidFill>
              </a:ln>
              <a:effectLst/>
            </c:spPr>
            <c:extLst>
              <c:ext xmlns:c16="http://schemas.microsoft.com/office/drawing/2014/chart" uri="{C3380CC4-5D6E-409C-BE32-E72D297353CC}">
                <c16:uniqueId val="{00000007-9AF1-42DC-84D3-C1D50D225319}"/>
              </c:ext>
            </c:extLst>
          </c:dPt>
          <c:dPt>
            <c:idx val="4"/>
            <c:bubble3D val="0"/>
            <c:spPr>
              <a:solidFill>
                <a:srgbClr val="404040"/>
              </a:solidFill>
              <a:ln w="19050">
                <a:solidFill>
                  <a:schemeClr val="lt1"/>
                </a:solidFill>
              </a:ln>
              <a:effectLst/>
            </c:spPr>
            <c:extLst>
              <c:ext xmlns:c16="http://schemas.microsoft.com/office/drawing/2014/chart" uri="{C3380CC4-5D6E-409C-BE32-E72D297353CC}">
                <c16:uniqueId val="{00000009-9AF1-42DC-84D3-C1D50D225319}"/>
              </c:ext>
            </c:extLst>
          </c:dPt>
          <c:dLbls>
            <c:dLbl>
              <c:idx val="0"/>
              <c:layout>
                <c:manualLayout>
                  <c:x val="0.19808306709265183"/>
                  <c:y val="-2.2988324735270169E-2"/>
                </c:manualLayout>
              </c:layout>
              <c:tx>
                <c:rich>
                  <a:bodyPr/>
                  <a:lstStyle/>
                  <a:p>
                    <a:fld id="{E5E7D9D6-08E8-4E67-A758-1D9A79E920A0}" type="CATEGORYNAME">
                      <a:rPr lang="en-US"/>
                      <a:pPr/>
                      <a:t>[NOMBRE DE CATEGORÍA]</a:t>
                    </a:fld>
                    <a:r>
                      <a:rPr lang="en-US" baseline="0"/>
                      <a:t>
</a:t>
                    </a:r>
                    <a:fld id="{A1F29CC9-3D38-4CB6-A4C1-DC6238076E55}" type="VALUE">
                      <a:rPr lang="en-US" baseline="0"/>
                      <a:pPr/>
                      <a:t>[VALOR]</a:t>
                    </a:fld>
                    <a:endParaRPr lang="en-US" baseline="0"/>
                  </a:p>
                </c:rich>
              </c:tx>
              <c:showLegendKey val="0"/>
              <c:showVal val="0"/>
              <c:showCatName val="1"/>
              <c:showSerName val="0"/>
              <c:showPercent val="1"/>
              <c:showBubbleSize val="0"/>
              <c:extLst>
                <c:ext xmlns:c15="http://schemas.microsoft.com/office/drawing/2012/chart" uri="{CE6537A1-D6FC-4f65-9D91-7224C49458BB}">
                  <c15:layout>
                    <c:manualLayout>
                      <c:w val="0.28036191961627799"/>
                      <c:h val="0.16365535342564935"/>
                    </c:manualLayout>
                  </c15:layout>
                  <c15:dlblFieldTable/>
                  <c15:showDataLabelsRange val="0"/>
                </c:ext>
                <c:ext xmlns:c16="http://schemas.microsoft.com/office/drawing/2014/chart" uri="{C3380CC4-5D6E-409C-BE32-E72D297353CC}">
                  <c16:uniqueId val="{00000001-9AF1-42DC-84D3-C1D50D225319}"/>
                </c:ext>
              </c:extLst>
            </c:dLbl>
            <c:dLbl>
              <c:idx val="1"/>
              <c:layout>
                <c:manualLayout>
                  <c:x val="0.14443127911120418"/>
                  <c:y val="6.6473804552251853E-2"/>
                </c:manualLayout>
              </c:layout>
              <c:tx>
                <c:rich>
                  <a:bodyPr/>
                  <a:lstStyle/>
                  <a:p>
                    <a:fld id="{F32250B4-2743-49E4-9F50-0B4E69B83462}" type="CATEGORYNAME">
                      <a:rPr lang="en-US"/>
                      <a:pPr/>
                      <a:t>[NOMBRE DE CATEGORÍA]</a:t>
                    </a:fld>
                    <a:r>
                      <a:rPr lang="en-US" baseline="0"/>
                      <a:t>
</a:t>
                    </a:r>
                    <a:fld id="{EABC4DB2-4881-4C5B-A2B4-CAC77C6BF153}" type="VALUE">
                      <a:rPr lang="en-US" baseline="0"/>
                      <a:pPr/>
                      <a:t>[VALOR]</a:t>
                    </a:fld>
                    <a:endParaRPr lang="en-US"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AF1-42DC-84D3-C1D50D225319}"/>
                </c:ext>
              </c:extLst>
            </c:dLbl>
            <c:dLbl>
              <c:idx val="2"/>
              <c:layout>
                <c:manualLayout>
                  <c:x val="-0.16947125764373328"/>
                  <c:y val="2.5866422370700144E-2"/>
                </c:manualLayout>
              </c:layout>
              <c:tx>
                <c:rich>
                  <a:bodyPr/>
                  <a:lstStyle/>
                  <a:p>
                    <a:r>
                      <a:rPr lang="en-US" dirty="0" err="1"/>
                      <a:t>Brasil</a:t>
                    </a:r>
                    <a:r>
                      <a:rPr lang="en-US" baseline="0" dirty="0"/>
                      <a:t>
</a:t>
                    </a:r>
                    <a:fld id="{DE42F84A-43BD-4619-939C-4C5EB51AC3CF}" type="VALUE">
                      <a:rPr lang="en-US" baseline="0"/>
                      <a:pPr/>
                      <a:t>[VALOR]</a:t>
                    </a:fld>
                    <a:endParaRPr 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AF1-42DC-84D3-C1D50D225319}"/>
                </c:ext>
              </c:extLst>
            </c:dLbl>
            <c:dLbl>
              <c:idx val="3"/>
              <c:layout>
                <c:manualLayout>
                  <c:x val="-0.12313189491130279"/>
                  <c:y val="-8.8409274644757146E-2"/>
                </c:manualLayout>
              </c:layout>
              <c:tx>
                <c:rich>
                  <a:bodyPr/>
                  <a:lstStyle/>
                  <a:p>
                    <a:r>
                      <a:rPr lang="en-US" dirty="0"/>
                      <a:t>Perú</a:t>
                    </a:r>
                    <a:r>
                      <a:rPr lang="en-US" baseline="0" dirty="0"/>
                      <a:t>
</a:t>
                    </a:r>
                    <a:fld id="{6AB5EA34-60B1-4A40-B804-D1B3DEEA1338}" type="VALUE">
                      <a:rPr lang="en-US" baseline="0"/>
                      <a:pPr/>
                      <a:t>[VALOR]</a:t>
                    </a:fld>
                    <a:endParaRPr 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9AF1-42DC-84D3-C1D50D225319}"/>
                </c:ext>
              </c:extLst>
            </c:dLbl>
            <c:dLbl>
              <c:idx val="4"/>
              <c:layout>
                <c:manualLayout>
                  <c:x val="4.6408037391425558E-4"/>
                  <c:y val="-0.13032223962730563"/>
                </c:manualLayout>
              </c:layout>
              <c:tx>
                <c:rich>
                  <a:bodyPr/>
                  <a:lstStyle/>
                  <a:p>
                    <a:r>
                      <a:rPr lang="en-US" dirty="0" err="1"/>
                      <a:t>Otros</a:t>
                    </a:r>
                    <a:r>
                      <a:rPr lang="en-US" baseline="0" dirty="0"/>
                      <a:t>
</a:t>
                    </a:r>
                    <a:fld id="{A4871977-2247-4263-8CC0-16A44C9979C6}" type="VALUE">
                      <a:rPr lang="en-US" baseline="0"/>
                      <a:pPr/>
                      <a:t>[VALOR]</a:t>
                    </a:fld>
                    <a:endParaRPr 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9AF1-42DC-84D3-C1D50D225319}"/>
                </c:ext>
              </c:extLst>
            </c:dLbl>
            <c:numFmt formatCode="0.0%" sourceLinked="0"/>
            <c:spPr>
              <a:noFill/>
              <a:ln>
                <a:noFill/>
              </a:ln>
              <a:effectLst/>
            </c:spPr>
            <c:txPr>
              <a:bodyPr rot="0" spcFirstLastPara="1" vertOverflow="ellipsis" vert="horz" wrap="square" anchor="ctr" anchorCtr="0"/>
              <a:lstStyle/>
              <a:p>
                <a:pPr algn="ctr">
                  <a:defRPr lang="en-US" sz="900" b="1"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s-CO"/>
              </a:p>
            </c:txPr>
            <c:showLegendKey val="0"/>
            <c:showVal val="0"/>
            <c:showCatName val="1"/>
            <c:showSerName val="0"/>
            <c:showPercent val="1"/>
            <c:showBubbleSize val="0"/>
            <c:showLeaderLines val="0"/>
            <c:extLst>
              <c:ext xmlns:c15="http://schemas.microsoft.com/office/drawing/2012/chart" uri="{CE6537A1-D6FC-4f65-9D91-7224C49458BB}"/>
            </c:extLst>
          </c:dLbls>
          <c:cat>
            <c:strRef>
              <c:f>Pies!$A$32:$A$36</c:f>
              <c:strCache>
                <c:ptCount val="5"/>
                <c:pt idx="0">
                  <c:v>Colombia</c:v>
                </c:pt>
                <c:pt idx="1">
                  <c:v>Chile</c:v>
                </c:pt>
                <c:pt idx="2">
                  <c:v>Brazil</c:v>
                </c:pt>
                <c:pt idx="3">
                  <c:v>Peru</c:v>
                </c:pt>
                <c:pt idx="4">
                  <c:v>Others</c:v>
                </c:pt>
              </c:strCache>
            </c:strRef>
          </c:cat>
          <c:val>
            <c:numRef>
              <c:f>Pies!$C$32:$C$36</c:f>
              <c:numCache>
                <c:formatCode>0%</c:formatCode>
                <c:ptCount val="5"/>
                <c:pt idx="0">
                  <c:v>0.17544793374397752</c:v>
                </c:pt>
                <c:pt idx="1">
                  <c:v>0.25670503821647039</c:v>
                </c:pt>
                <c:pt idx="2">
                  <c:v>0.39384090101825836</c:v>
                </c:pt>
                <c:pt idx="3">
                  <c:v>0.16405984647976207</c:v>
                </c:pt>
                <c:pt idx="4">
                  <c:v>9.9462805415317275E-3</c:v>
                </c:pt>
              </c:numCache>
            </c:numRef>
          </c:val>
          <c:extLst>
            <c:ext xmlns:c16="http://schemas.microsoft.com/office/drawing/2014/chart" uri="{C3380CC4-5D6E-409C-BE32-E72D297353CC}">
              <c16:uniqueId val="{0000000A-9AF1-42DC-84D3-C1D50D225319}"/>
            </c:ext>
          </c:extLst>
        </c:ser>
        <c:dLbls>
          <c:showLegendKey val="0"/>
          <c:showVal val="0"/>
          <c:showCatName val="1"/>
          <c:showSerName val="0"/>
          <c:showPercent val="1"/>
          <c:showBubbleSize val="0"/>
          <c:showLeaderLines val="0"/>
        </c:dLbls>
        <c:firstSliceAng val="0"/>
        <c:holeSize val="56"/>
      </c:doughnutChart>
      <c:spPr>
        <a:noFill/>
        <a:ln>
          <a:noFill/>
        </a:ln>
        <a:effectLst/>
      </c:spPr>
    </c:plotArea>
    <c:plotVisOnly val="1"/>
    <c:dispBlanksAs val="zero"/>
    <c:showDLblsOverMax val="0"/>
  </c:chart>
  <c:spPr>
    <a:noFill/>
    <a:ln w="9525" cap="flat" cmpd="sng" algn="ctr">
      <a:noFill/>
      <a:round/>
    </a:ln>
    <a:effectLst/>
  </c:spPr>
  <c:txPr>
    <a:bodyPr/>
    <a:lstStyle/>
    <a:p>
      <a:pPr>
        <a:defRPr sz="900">
          <a:solidFill>
            <a:srgbClr val="C8C5C0"/>
          </a:solidFill>
          <a:latin typeface="Tahoma" panose="020B0604030504040204" pitchFamily="34" charset="0"/>
          <a:ea typeface="Tahoma" panose="020B0604030504040204" pitchFamily="34" charset="0"/>
          <a:cs typeface="Tahoma" panose="020B0604030504040204" pitchFamily="34" charset="0"/>
        </a:defRPr>
      </a:pPr>
      <a:endParaRPr lang="es-CO"/>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932807959544068"/>
          <c:y val="0.20491823137492429"/>
          <c:w val="0.59940725530948269"/>
          <c:h val="0.76118640218049649"/>
        </c:manualLayout>
      </c:layout>
      <c:doughnutChart>
        <c:varyColors val="1"/>
        <c:ser>
          <c:idx val="0"/>
          <c:order val="0"/>
          <c:dPt>
            <c:idx val="0"/>
            <c:bubble3D val="0"/>
            <c:spPr>
              <a:solidFill>
                <a:srgbClr val="003086"/>
              </a:solidFill>
              <a:ln w="19050">
                <a:solidFill>
                  <a:schemeClr val="lt1"/>
                </a:solidFill>
              </a:ln>
              <a:effectLst/>
            </c:spPr>
            <c:extLst>
              <c:ext xmlns:c16="http://schemas.microsoft.com/office/drawing/2014/chart" uri="{C3380CC4-5D6E-409C-BE32-E72D297353CC}">
                <c16:uniqueId val="{00000001-B6EC-4375-B5F0-77E65CC8E608}"/>
              </c:ext>
            </c:extLst>
          </c:dPt>
          <c:dPt>
            <c:idx val="1"/>
            <c:bubble3D val="0"/>
            <c:spPr>
              <a:solidFill>
                <a:srgbClr val="FE5000"/>
              </a:solidFill>
              <a:ln w="19050">
                <a:solidFill>
                  <a:schemeClr val="lt1"/>
                </a:solidFill>
              </a:ln>
              <a:effectLst/>
            </c:spPr>
            <c:extLst>
              <c:ext xmlns:c16="http://schemas.microsoft.com/office/drawing/2014/chart" uri="{C3380CC4-5D6E-409C-BE32-E72D297353CC}">
                <c16:uniqueId val="{00000003-B6EC-4375-B5F0-77E65CC8E608}"/>
              </c:ext>
            </c:extLst>
          </c:dPt>
          <c:dPt>
            <c:idx val="2"/>
            <c:bubble3D val="0"/>
            <c:spPr>
              <a:solidFill>
                <a:srgbClr val="C3D5EC"/>
              </a:solidFill>
              <a:ln w="19050">
                <a:solidFill>
                  <a:schemeClr val="lt1"/>
                </a:solidFill>
              </a:ln>
              <a:effectLst/>
            </c:spPr>
            <c:extLst>
              <c:ext xmlns:c16="http://schemas.microsoft.com/office/drawing/2014/chart" uri="{C3380CC4-5D6E-409C-BE32-E72D297353CC}">
                <c16:uniqueId val="{00000005-B6EC-4375-B5F0-77E65CC8E608}"/>
              </c:ext>
            </c:extLst>
          </c:dPt>
          <c:dPt>
            <c:idx val="3"/>
            <c:bubble3D val="0"/>
            <c:spPr>
              <a:solidFill>
                <a:srgbClr val="9E9E9E"/>
              </a:solidFill>
              <a:ln w="19050">
                <a:noFill/>
              </a:ln>
              <a:effectLst/>
            </c:spPr>
            <c:extLst>
              <c:ext xmlns:c16="http://schemas.microsoft.com/office/drawing/2014/chart" uri="{C3380CC4-5D6E-409C-BE32-E72D297353CC}">
                <c16:uniqueId val="{00000007-B6EC-4375-B5F0-77E65CC8E608}"/>
              </c:ext>
            </c:extLst>
          </c:dPt>
          <c:dPt>
            <c:idx val="4"/>
            <c:bubble3D val="0"/>
            <c:spPr>
              <a:solidFill>
                <a:srgbClr val="4D4D4D"/>
              </a:solidFill>
              <a:ln w="19050">
                <a:noFill/>
              </a:ln>
              <a:effectLst/>
            </c:spPr>
            <c:extLst>
              <c:ext xmlns:c16="http://schemas.microsoft.com/office/drawing/2014/chart" uri="{C3380CC4-5D6E-409C-BE32-E72D297353CC}">
                <c16:uniqueId val="{00000009-B6EC-4375-B5F0-77E65CC8E608}"/>
              </c:ext>
            </c:extLst>
          </c:dPt>
          <c:dLbls>
            <c:dLbl>
              <c:idx val="0"/>
              <c:layout>
                <c:manualLayout>
                  <c:x val="0.17618802324236474"/>
                  <c:y val="3.9131208358570563E-2"/>
                </c:manualLayout>
              </c:layout>
              <c:tx>
                <c:rich>
                  <a:bodyPr/>
                  <a:lstStyle/>
                  <a:p>
                    <a:fld id="{EC2BB831-4326-44AD-84F1-2AC566F164E9}" type="CATEGORYNAME">
                      <a:rPr lang="en-US"/>
                      <a:pPr/>
                      <a:t>[NOMBRE DE CATEGORÍA]</a:t>
                    </a:fld>
                    <a:r>
                      <a:rPr lang="en-US" baseline="0"/>
                      <a:t>
</a:t>
                    </a:r>
                    <a:fld id="{4DC636F5-51C8-42A7-9272-DABA8312339A}" type="VALUE">
                      <a:rPr lang="en-US" baseline="0"/>
                      <a:pPr/>
                      <a:t>[VALOR]</a:t>
                    </a:fld>
                    <a:endParaRPr lang="en-US"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6EC-4375-B5F0-77E65CC8E608}"/>
                </c:ext>
              </c:extLst>
            </c:dLbl>
            <c:dLbl>
              <c:idx val="1"/>
              <c:layout>
                <c:manualLayout>
                  <c:x val="-0.1124895019563546"/>
                  <c:y val="-0.12490984469005462"/>
                </c:manualLayout>
              </c:layout>
              <c:tx>
                <c:rich>
                  <a:bodyPr/>
                  <a:lstStyle/>
                  <a:p>
                    <a:fld id="{6A2B51C5-821D-4DA0-A5E2-70ACC3ED2B9E}" type="CATEGORYNAME">
                      <a:rPr lang="en-US"/>
                      <a:pPr/>
                      <a:t>[NOMBRE DE CATEGORÍA]</a:t>
                    </a:fld>
                    <a:r>
                      <a:rPr lang="en-US" baseline="0"/>
                      <a:t>
</a:t>
                    </a:r>
                    <a:fld id="{7992AF97-8EBA-467D-96D3-6C3ADBF98858}" type="VALUE">
                      <a:rPr lang="en-US" baseline="0"/>
                      <a:pPr/>
                      <a:t>[VALOR]</a:t>
                    </a:fld>
                    <a:endParaRPr lang="en-US" baseline="0"/>
                  </a:p>
                </c:rich>
              </c:tx>
              <c:showLegendKey val="0"/>
              <c:showVal val="0"/>
              <c:showCatName val="1"/>
              <c:showSerName val="0"/>
              <c:showPercent val="1"/>
              <c:showBubbleSize val="0"/>
              <c:extLst>
                <c:ext xmlns:c15="http://schemas.microsoft.com/office/drawing/2012/chart" uri="{CE6537A1-D6FC-4f65-9D91-7224C49458BB}">
                  <c15:layout>
                    <c:manualLayout>
                      <c:w val="0.1714815993971199"/>
                      <c:h val="0.15100961538461538"/>
                    </c:manualLayout>
                  </c15:layout>
                  <c15:dlblFieldTable/>
                  <c15:showDataLabelsRange val="0"/>
                </c:ext>
                <c:ext xmlns:c16="http://schemas.microsoft.com/office/drawing/2014/chart" uri="{C3380CC4-5D6E-409C-BE32-E72D297353CC}">
                  <c16:uniqueId val="{00000003-B6EC-4375-B5F0-77E65CC8E608}"/>
                </c:ext>
              </c:extLst>
            </c:dLbl>
            <c:dLbl>
              <c:idx val="2"/>
              <c:layout>
                <c:manualLayout>
                  <c:x val="0"/>
                  <c:y val="-0.14359933373712902"/>
                </c:manualLayout>
              </c:layout>
              <c:tx>
                <c:rich>
                  <a:bodyPr/>
                  <a:lstStyle/>
                  <a:p>
                    <a:fld id="{403A25C5-678D-4A1F-98D8-9813DFD19E97}" type="CATEGORYNAME">
                      <a:rPr lang="en-US"/>
                      <a:pPr/>
                      <a:t>[NOMBRE DE CATEGORÍA]</a:t>
                    </a:fld>
                    <a:r>
                      <a:rPr lang="en-US" baseline="0"/>
                      <a:t>
</a:t>
                    </a:r>
                    <a:fld id="{EC0B0D6F-7A5D-4DB6-B0B1-A3DBB21C0CA3}" type="VALUE">
                      <a:rPr lang="en-US" baseline="0"/>
                      <a:pPr/>
                      <a:t>[VALOR]</a:t>
                    </a:fld>
                    <a:endParaRPr lang="en-US"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6EC-4375-B5F0-77E65CC8E608}"/>
                </c:ext>
              </c:extLst>
            </c:dLbl>
            <c:dLbl>
              <c:idx val="3"/>
              <c:tx>
                <c:rich>
                  <a:bodyPr/>
                  <a:lstStyle/>
                  <a:p>
                    <a:fld id="{DEB0D03F-D511-403A-8C4B-658CCB7D2967}" type="CATEGORYNAME">
                      <a:rPr lang="en-US" sz="1000" b="1">
                        <a:solidFill>
                          <a:sysClr val="windowText" lastClr="000000"/>
                        </a:solidFill>
                        <a:latin typeface="+mn-lt"/>
                      </a:rPr>
                      <a:pPr/>
                      <a:t>[NOMBRE DE CATEGORÍA]</a:t>
                    </a:fld>
                    <a:r>
                      <a:rPr lang="en-US" sz="1000" b="1" baseline="0">
                        <a:solidFill>
                          <a:sysClr val="windowText" lastClr="000000"/>
                        </a:solidFill>
                        <a:latin typeface="+mn-lt"/>
                      </a:rPr>
                      <a:t>
</a:t>
                    </a:r>
                    <a:fld id="{04A10DBD-F441-4BCF-A3AE-5E2046D5C276}" type="PERCENTAGE">
                      <a:rPr lang="en-US" sz="1000" b="1" baseline="0">
                        <a:solidFill>
                          <a:sysClr val="windowText" lastClr="000000"/>
                        </a:solidFill>
                        <a:latin typeface="+mn-lt"/>
                      </a:rPr>
                      <a:pPr/>
                      <a:t>[PORCENTAJE]</a:t>
                    </a:fld>
                    <a:endParaRPr lang="en-US" sz="1000" b="1" baseline="0">
                      <a:solidFill>
                        <a:sysClr val="windowText" lastClr="000000"/>
                      </a:solidFill>
                      <a:latin typeface="+mn-lt"/>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6EC-4375-B5F0-77E65CC8E608}"/>
                </c:ext>
              </c:extLst>
            </c:dLbl>
            <c:dLbl>
              <c:idx val="4"/>
              <c:tx>
                <c:rich>
                  <a:bodyPr/>
                  <a:lstStyle/>
                  <a:p>
                    <a:fld id="{BA5D6723-BF62-4139-B966-577E611E17FE}" type="CATEGORYNAME">
                      <a:rPr lang="en-US" sz="1000" b="1">
                        <a:solidFill>
                          <a:sysClr val="windowText" lastClr="000000"/>
                        </a:solidFill>
                        <a:latin typeface="+mn-lt"/>
                      </a:rPr>
                      <a:pPr/>
                      <a:t>[NOMBRE DE CATEGORÍA]</a:t>
                    </a:fld>
                    <a:r>
                      <a:rPr lang="en-US" sz="1000" b="1" baseline="0">
                        <a:solidFill>
                          <a:sysClr val="windowText" lastClr="000000"/>
                        </a:solidFill>
                        <a:latin typeface="+mn-lt"/>
                      </a:rPr>
                      <a:t>
</a:t>
                    </a:r>
                    <a:fld id="{E5472709-C4AF-4493-B541-F61566F6ABE2}" type="PERCENTAGE">
                      <a:rPr lang="en-US" sz="1000" b="1" baseline="0">
                        <a:solidFill>
                          <a:sysClr val="windowText" lastClr="000000"/>
                        </a:solidFill>
                        <a:latin typeface="+mn-lt"/>
                      </a:rPr>
                      <a:pPr/>
                      <a:t>[PORCENTAJE]</a:t>
                    </a:fld>
                    <a:endParaRPr lang="en-US" sz="1000" b="1" baseline="0">
                      <a:solidFill>
                        <a:sysClr val="windowText" lastClr="000000"/>
                      </a:solidFill>
                      <a:latin typeface="+mn-lt"/>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B6EC-4375-B5F0-77E65CC8E608}"/>
                </c:ext>
              </c:extLst>
            </c:dLbl>
            <c:numFmt formatCode="0.0%" sourceLinked="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s-CO"/>
              </a:p>
            </c:txPr>
            <c:showLegendKey val="0"/>
            <c:showVal val="0"/>
            <c:showCatName val="1"/>
            <c:showSerName val="0"/>
            <c:showPercent val="1"/>
            <c:showBubbleSize val="0"/>
            <c:showLeaderLines val="0"/>
            <c:extLst>
              <c:ext xmlns:c15="http://schemas.microsoft.com/office/drawing/2012/chart" uri="{CE6537A1-D6FC-4f65-9D91-7224C49458BB}"/>
            </c:extLst>
          </c:dLbls>
          <c:cat>
            <c:strRef>
              <c:f>Pies!$A$47:$A$49</c:f>
              <c:strCache>
                <c:ptCount val="3"/>
                <c:pt idx="0">
                  <c:v>Energy </c:v>
                </c:pt>
                <c:pt idx="1">
                  <c:v>Roads</c:v>
                </c:pt>
                <c:pt idx="2">
                  <c:v>Telco</c:v>
                </c:pt>
              </c:strCache>
            </c:strRef>
          </c:cat>
          <c:val>
            <c:numRef>
              <c:f>Pies!$C$47:$C$49</c:f>
              <c:numCache>
                <c:formatCode>0%</c:formatCode>
                <c:ptCount val="3"/>
                <c:pt idx="0">
                  <c:v>0.7878289560168108</c:v>
                </c:pt>
                <c:pt idx="1">
                  <c:v>0.19212680735786158</c:v>
                </c:pt>
                <c:pt idx="2">
                  <c:v>2.0044236625327651E-2</c:v>
                </c:pt>
              </c:numCache>
            </c:numRef>
          </c:val>
          <c:extLst>
            <c:ext xmlns:c16="http://schemas.microsoft.com/office/drawing/2014/chart" uri="{C3380CC4-5D6E-409C-BE32-E72D297353CC}">
              <c16:uniqueId val="{0000000A-B6EC-4375-B5F0-77E65CC8E608}"/>
            </c:ext>
          </c:extLst>
        </c:ser>
        <c:dLbls>
          <c:showLegendKey val="0"/>
          <c:showVal val="0"/>
          <c:showCatName val="1"/>
          <c:showSerName val="0"/>
          <c:showPercent val="1"/>
          <c:showBubbleSize val="0"/>
          <c:showLeaderLines val="0"/>
        </c:dLbls>
        <c:firstSliceAng val="0"/>
        <c:holeSize val="57"/>
      </c:doughnutChart>
      <c:spPr>
        <a:noFill/>
        <a:ln>
          <a:noFill/>
        </a:ln>
        <a:effectLst/>
      </c:spPr>
    </c:plotArea>
    <c:plotVisOnly val="1"/>
    <c:dispBlanksAs val="zero"/>
    <c:showDLblsOverMax val="0"/>
  </c:chart>
  <c:spPr>
    <a:noFill/>
    <a:ln w="9525" cap="flat" cmpd="sng" algn="ctr">
      <a:noFill/>
      <a:round/>
    </a:ln>
    <a:effectLst/>
  </c:spPr>
  <c:txPr>
    <a:bodyPr/>
    <a:lstStyle/>
    <a:p>
      <a:pPr>
        <a:defRPr sz="90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s-CO"/>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425072616622941E-2"/>
          <c:y val="6.3953459094735807E-2"/>
          <c:w val="0.96204987711033041"/>
          <c:h val="0.76750972005597873"/>
        </c:manualLayout>
      </c:layout>
      <c:barChart>
        <c:barDir val="col"/>
        <c:grouping val="clustered"/>
        <c:varyColors val="0"/>
        <c:ser>
          <c:idx val="0"/>
          <c:order val="0"/>
          <c:spPr>
            <a:solidFill>
              <a:srgbClr val="003086"/>
            </a:solidFill>
            <a:ln>
              <a:noFill/>
            </a:ln>
            <a:effectLst/>
          </c:spPr>
          <c:invertIfNegative val="0"/>
          <c:dLbls>
            <c:numFmt formatCode="_(&quot;$&quot;* #,##0_);_(&quot;$&quot;* \(#,##0\);_(&quot;$&quot;* &quot;-&quot;_);_(@_)"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PyG!$C$3:$G$3</c:f>
              <c:numCache>
                <c:formatCode>General</c:formatCode>
                <c:ptCount val="5"/>
                <c:pt idx="0">
                  <c:v>2018</c:v>
                </c:pt>
                <c:pt idx="1">
                  <c:v>2019</c:v>
                </c:pt>
                <c:pt idx="2">
                  <c:v>2020</c:v>
                </c:pt>
                <c:pt idx="3">
                  <c:v>2021</c:v>
                </c:pt>
                <c:pt idx="4">
                  <c:v>2022</c:v>
                </c:pt>
              </c:numCache>
            </c:numRef>
          </c:cat>
          <c:val>
            <c:numRef>
              <c:f>PyG!$C$8:$G$8</c:f>
              <c:numCache>
                <c:formatCode>_-* #,##0_-;\-* #,##0_-;_-* "-"??_-;_-@_-</c:formatCode>
                <c:ptCount val="5"/>
                <c:pt idx="0">
                  <c:v>2447.1103085677041</c:v>
                </c:pt>
                <c:pt idx="1">
                  <c:v>2480.5788817480725</c:v>
                </c:pt>
                <c:pt idx="2">
                  <c:v>2753.0009511676722</c:v>
                </c:pt>
                <c:pt idx="3">
                  <c:v>2978.5998248501242</c:v>
                </c:pt>
                <c:pt idx="4">
                  <c:v>3145.066498188984</c:v>
                </c:pt>
              </c:numCache>
            </c:numRef>
          </c:val>
          <c:extLst>
            <c:ext xmlns:c16="http://schemas.microsoft.com/office/drawing/2014/chart" uri="{C3380CC4-5D6E-409C-BE32-E72D297353CC}">
              <c16:uniqueId val="{00000000-940D-4ADB-959B-AB53FDA8773D}"/>
            </c:ext>
          </c:extLst>
        </c:ser>
        <c:dLbls>
          <c:showLegendKey val="0"/>
          <c:showVal val="0"/>
          <c:showCatName val="0"/>
          <c:showSerName val="0"/>
          <c:showPercent val="0"/>
          <c:showBubbleSize val="0"/>
        </c:dLbls>
        <c:gapWidth val="150"/>
        <c:overlap val="-27"/>
        <c:axId val="1182492591"/>
        <c:axId val="1182485935"/>
      </c:barChart>
      <c:catAx>
        <c:axId val="1182492591"/>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s-CO"/>
          </a:p>
        </c:txPr>
        <c:crossAx val="1182485935"/>
        <c:crosses val="autoZero"/>
        <c:auto val="1"/>
        <c:lblAlgn val="ctr"/>
        <c:lblOffset val="100"/>
        <c:noMultiLvlLbl val="0"/>
      </c:catAx>
      <c:valAx>
        <c:axId val="1182485935"/>
        <c:scaling>
          <c:orientation val="minMax"/>
        </c:scaling>
        <c:delete val="1"/>
        <c:axPos val="l"/>
        <c:numFmt formatCode="_-* #,##0_-;\-* #,##0_-;_-* &quot;-&quot;??_-;_-@_-" sourceLinked="1"/>
        <c:majorTickMark val="none"/>
        <c:minorTickMark val="none"/>
        <c:tickLblPos val="nextTo"/>
        <c:crossAx val="1182492591"/>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200">
          <a:latin typeface="Tahoma" panose="020B0604030504040204" pitchFamily="34" charset="0"/>
          <a:ea typeface="Tahoma" panose="020B0604030504040204" pitchFamily="34" charset="0"/>
          <a:cs typeface="Tahoma" panose="020B0604030504040204" pitchFamily="34" charset="0"/>
        </a:defRPr>
      </a:pPr>
      <a:endParaRPr lang="es-C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PyG!$B$114</c:f>
              <c:strCache>
                <c:ptCount val="1"/>
                <c:pt idx="0">
                  <c:v>EBITDA (USD Million)</c:v>
                </c:pt>
              </c:strCache>
            </c:strRef>
          </c:tx>
          <c:spPr>
            <a:solidFill>
              <a:srgbClr val="003086"/>
            </a:solidFill>
          </c:spPr>
          <c:invertIfNegative val="0"/>
          <c:dLbls>
            <c:numFmt formatCode="_(&quot;$&quot;* #,##0_);_(&quot;$&quot;* \(#,##0\);_(&quot;$&quot;* &quot;-&quot;_);_(@_)" sourceLinked="0"/>
            <c:spPr>
              <a:noFill/>
              <a:ln>
                <a:noFill/>
              </a:ln>
              <a:effectLst/>
            </c:spPr>
            <c:txPr>
              <a:bodyPr wrap="square" lIns="38100" tIns="19050" rIns="38100" bIns="19050" anchor="ctr">
                <a:spAutoFit/>
              </a:bodyPr>
              <a:lstStyle/>
              <a:p>
                <a:pPr>
                  <a:defRPr sz="1050" b="1"/>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PyG!$C$109:$G$109</c:f>
              <c:numCache>
                <c:formatCode>General</c:formatCode>
                <c:ptCount val="5"/>
                <c:pt idx="0">
                  <c:v>2018</c:v>
                </c:pt>
                <c:pt idx="1">
                  <c:v>2019</c:v>
                </c:pt>
                <c:pt idx="2">
                  <c:v>2020</c:v>
                </c:pt>
                <c:pt idx="3">
                  <c:v>2021</c:v>
                </c:pt>
                <c:pt idx="4">
                  <c:v>2022</c:v>
                </c:pt>
              </c:numCache>
            </c:numRef>
          </c:cat>
          <c:val>
            <c:numRef>
              <c:f>PyG!$C$114:$G$114</c:f>
              <c:numCache>
                <c:formatCode>_-* #,##0_-;\-* #,##0_-;_-* "-"??_-;_-@_-</c:formatCode>
                <c:ptCount val="5"/>
                <c:pt idx="0">
                  <c:v>1627.7228123272132</c:v>
                </c:pt>
                <c:pt idx="1">
                  <c:v>1610.9288282848354</c:v>
                </c:pt>
                <c:pt idx="2">
                  <c:v>1779.8041468708941</c:v>
                </c:pt>
                <c:pt idx="3">
                  <c:v>1902.929808193365</c:v>
                </c:pt>
                <c:pt idx="4">
                  <c:v>2015.8962729060429</c:v>
                </c:pt>
              </c:numCache>
            </c:numRef>
          </c:val>
          <c:extLst>
            <c:ext xmlns:c16="http://schemas.microsoft.com/office/drawing/2014/chart" uri="{C3380CC4-5D6E-409C-BE32-E72D297353CC}">
              <c16:uniqueId val="{00000000-9FA2-4DFF-849A-3AF8A26E2476}"/>
            </c:ext>
          </c:extLst>
        </c:ser>
        <c:dLbls>
          <c:showLegendKey val="0"/>
          <c:showVal val="0"/>
          <c:showCatName val="0"/>
          <c:showSerName val="0"/>
          <c:showPercent val="0"/>
          <c:showBubbleSize val="0"/>
        </c:dLbls>
        <c:gapWidth val="150"/>
        <c:overlap val="-27"/>
        <c:axId val="1182492591"/>
        <c:axId val="1182485935"/>
      </c:barChart>
      <c:scatterChart>
        <c:scatterStyle val="lineMarker"/>
        <c:varyColors val="0"/>
        <c:ser>
          <c:idx val="1"/>
          <c:order val="1"/>
          <c:tx>
            <c:strRef>
              <c:f>PyG!$B$112</c:f>
              <c:strCache>
                <c:ptCount val="1"/>
                <c:pt idx="0">
                  <c:v>Margen EBITDA sin construcción</c:v>
                </c:pt>
              </c:strCache>
            </c:strRef>
          </c:tx>
          <c:spPr>
            <a:ln w="19050">
              <a:noFill/>
            </a:ln>
          </c:spPr>
          <c:marker>
            <c:symbol val="circle"/>
            <c:size val="5"/>
            <c:spPr>
              <a:solidFill>
                <a:schemeClr val="accent2"/>
              </a:solidFill>
              <a:ln w="50800">
                <a:solidFill>
                  <a:schemeClr val="accent2"/>
                </a:solidFill>
              </a:ln>
              <a:effectLst/>
            </c:spPr>
          </c:marker>
          <c:dLbls>
            <c:spPr>
              <a:noFill/>
              <a:ln>
                <a:noFill/>
              </a:ln>
              <a:effectLst/>
            </c:spPr>
            <c:txPr>
              <a:bodyPr wrap="square" lIns="38100" tIns="19050" rIns="38100" bIns="19050" anchor="ctr">
                <a:spAutoFit/>
              </a:bodyPr>
              <a:lstStyle/>
              <a:p>
                <a:pPr>
                  <a:defRPr sz="1050" b="1">
                    <a:solidFill>
                      <a:schemeClr val="bg1"/>
                    </a:solidFill>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yVal>
            <c:numRef>
              <c:f>PyG!$C$116:$G$116</c:f>
              <c:numCache>
                <c:formatCode>0%</c:formatCode>
                <c:ptCount val="5"/>
                <c:pt idx="0">
                  <c:v>0.67900000000000005</c:v>
                </c:pt>
                <c:pt idx="1">
                  <c:v>0.71699999999999997</c:v>
                </c:pt>
                <c:pt idx="2">
                  <c:v>0.75349512875483193</c:v>
                </c:pt>
                <c:pt idx="3">
                  <c:v>0.76131047264446527</c:v>
                </c:pt>
                <c:pt idx="4">
                  <c:v>0.84071916110174905</c:v>
                </c:pt>
              </c:numCache>
            </c:numRef>
          </c:yVal>
          <c:smooth val="0"/>
          <c:extLst>
            <c:ext xmlns:c16="http://schemas.microsoft.com/office/drawing/2014/chart" uri="{C3380CC4-5D6E-409C-BE32-E72D297353CC}">
              <c16:uniqueId val="{00000001-9FA2-4DFF-849A-3AF8A26E2476}"/>
            </c:ext>
          </c:extLst>
        </c:ser>
        <c:dLbls>
          <c:showLegendKey val="0"/>
          <c:showVal val="0"/>
          <c:showCatName val="0"/>
          <c:showSerName val="0"/>
          <c:showPercent val="0"/>
          <c:showBubbleSize val="0"/>
        </c:dLbls>
        <c:axId val="1182492591"/>
        <c:axId val="1182485935"/>
      </c:scatterChart>
      <c:catAx>
        <c:axId val="1182492591"/>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s-CO"/>
          </a:p>
        </c:txPr>
        <c:crossAx val="1182485935"/>
        <c:crosses val="autoZero"/>
        <c:auto val="1"/>
        <c:lblAlgn val="ctr"/>
        <c:lblOffset val="100"/>
        <c:noMultiLvlLbl val="0"/>
      </c:catAx>
      <c:valAx>
        <c:axId val="1182485935"/>
        <c:scaling>
          <c:orientation val="minMax"/>
        </c:scaling>
        <c:delete val="1"/>
        <c:axPos val="l"/>
        <c:numFmt formatCode="_-* #,##0_-;\-* #,##0_-;_-* &quot;-&quot;??_-;_-@_-" sourceLinked="1"/>
        <c:majorTickMark val="none"/>
        <c:minorTickMark val="none"/>
        <c:tickLblPos val="nextTo"/>
        <c:crossAx val="1182492591"/>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200">
          <a:latin typeface="Tahoma" panose="020B0604030504040204" pitchFamily="34" charset="0"/>
          <a:ea typeface="Tahoma" panose="020B0604030504040204" pitchFamily="34" charset="0"/>
          <a:cs typeface="Tahoma" panose="020B0604030504040204" pitchFamily="34" charset="0"/>
        </a:defRPr>
      </a:pPr>
      <a:endParaRPr lang="es-CO"/>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image" Target="../media/image140.png"/><Relationship Id="rId4" Type="http://schemas.openxmlformats.org/officeDocument/2006/relationships/image" Target="../media/image143.png"/></Relationships>
</file>

<file path=ppt/drawings/_rels/drawing6.xml.rels><?xml version="1.0" encoding="UTF-8" standalone="yes"?>
<Relationships xmlns="http://schemas.openxmlformats.org/package/2006/relationships"><Relationship Id="rId1" Type="http://schemas.openxmlformats.org/officeDocument/2006/relationships/image" Target="../media/image155.png"/></Relationships>
</file>

<file path=ppt/drawings/drawing1.xml><?xml version="1.0" encoding="utf-8"?>
<c:userShapes xmlns:c="http://schemas.openxmlformats.org/drawingml/2006/chart">
  <cdr:relSizeAnchor xmlns:cdr="http://schemas.openxmlformats.org/drawingml/2006/chartDrawing">
    <cdr:from>
      <cdr:x>0.76319</cdr:x>
      <cdr:y>0.36688</cdr:y>
    </cdr:from>
    <cdr:to>
      <cdr:x>0.85397</cdr:x>
      <cdr:y>0.41715</cdr:y>
    </cdr:to>
    <cdr:pic>
      <cdr:nvPicPr>
        <cdr:cNvPr id="4" name="Picture 68">
          <a:extLst xmlns:a="http://schemas.openxmlformats.org/drawingml/2006/main">
            <a:ext uri="{FF2B5EF4-FFF2-40B4-BE49-F238E27FC236}">
              <a16:creationId xmlns:a16="http://schemas.microsoft.com/office/drawing/2014/main" id="{3806D9CB-78D1-446E-BDD6-38DD916A17B9}"/>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srcRect xmlns:a="http://schemas.openxmlformats.org/drawingml/2006/main"/>
        <a:stretch xmlns:a="http://schemas.openxmlformats.org/drawingml/2006/main">
          <a:fillRect/>
        </a:stretch>
      </cdr:blipFill>
      <cdr:spPr bwMode="auto">
        <a:xfrm xmlns:a="http://schemas.openxmlformats.org/drawingml/2006/main">
          <a:off x="2858645" y="1202306"/>
          <a:ext cx="340030" cy="164741"/>
        </a:xfrm>
        <a:prstGeom xmlns:a="http://schemas.openxmlformats.org/drawingml/2006/main" prst="rect">
          <a:avLst/>
        </a:prstGeom>
        <a:noFill xmlns:a="http://schemas.openxmlformats.org/drawingml/2006/main"/>
        <a:effectLst xmlns:a="http://schemas.openxmlformats.org/drawingml/2006/main"/>
      </cdr:spPr>
    </cdr:pic>
  </cdr:relSizeAnchor>
  <cdr:relSizeAnchor xmlns:cdr="http://schemas.openxmlformats.org/drawingml/2006/chartDrawing">
    <cdr:from>
      <cdr:x>0.7426</cdr:x>
      <cdr:y>0.70615</cdr:y>
    </cdr:from>
    <cdr:to>
      <cdr:x>0.82633</cdr:x>
      <cdr:y>0.76917</cdr:y>
    </cdr:to>
    <cdr:pic>
      <cdr:nvPicPr>
        <cdr:cNvPr id="5" name="Picture 67">
          <a:extLst xmlns:a="http://schemas.openxmlformats.org/drawingml/2006/main">
            <a:ext uri="{FF2B5EF4-FFF2-40B4-BE49-F238E27FC236}">
              <a16:creationId xmlns:a16="http://schemas.microsoft.com/office/drawing/2014/main" id="{5BC2CDBE-1530-4275-8055-1A0B2EEF6AC5}"/>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2"/>
        <a:srcRect xmlns:a="http://schemas.openxmlformats.org/drawingml/2006/main"/>
        <a:stretch xmlns:a="http://schemas.openxmlformats.org/drawingml/2006/main">
          <a:fillRect/>
        </a:stretch>
      </cdr:blipFill>
      <cdr:spPr bwMode="auto">
        <a:xfrm xmlns:a="http://schemas.openxmlformats.org/drawingml/2006/main">
          <a:off x="2781527" y="2314149"/>
          <a:ext cx="313624" cy="206524"/>
        </a:xfrm>
        <a:prstGeom xmlns:a="http://schemas.openxmlformats.org/drawingml/2006/main" prst="rect">
          <a:avLst/>
        </a:prstGeom>
        <a:noFill xmlns:a="http://schemas.openxmlformats.org/drawingml/2006/main"/>
        <a:effectLst xmlns:a="http://schemas.openxmlformats.org/drawingml/2006/main"/>
      </cdr:spPr>
    </cdr:pic>
  </cdr:relSizeAnchor>
  <cdr:relSizeAnchor xmlns:cdr="http://schemas.openxmlformats.org/drawingml/2006/chartDrawing">
    <cdr:from>
      <cdr:x>0.13208</cdr:x>
      <cdr:y>0.68347</cdr:y>
    </cdr:from>
    <cdr:to>
      <cdr:x>0.22296</cdr:x>
      <cdr:y>0.74792</cdr:y>
    </cdr:to>
    <cdr:pic>
      <cdr:nvPicPr>
        <cdr:cNvPr id="6" name="Picture 66">
          <a:extLst xmlns:a="http://schemas.openxmlformats.org/drawingml/2006/main">
            <a:ext uri="{FF2B5EF4-FFF2-40B4-BE49-F238E27FC236}">
              <a16:creationId xmlns:a16="http://schemas.microsoft.com/office/drawing/2014/main" id="{1A017EA8-AF20-44C4-99A2-B05CDBDA75B3}"/>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3"/>
        <a:srcRect xmlns:a="http://schemas.openxmlformats.org/drawingml/2006/main"/>
        <a:stretch xmlns:a="http://schemas.openxmlformats.org/drawingml/2006/main">
          <a:fillRect/>
        </a:stretch>
      </cdr:blipFill>
      <cdr:spPr bwMode="auto">
        <a:xfrm xmlns:a="http://schemas.openxmlformats.org/drawingml/2006/main">
          <a:off x="494743" y="2239799"/>
          <a:ext cx="340405" cy="211210"/>
        </a:xfrm>
        <a:prstGeom xmlns:a="http://schemas.openxmlformats.org/drawingml/2006/main" prst="rect">
          <a:avLst/>
        </a:prstGeom>
        <a:noFill xmlns:a="http://schemas.openxmlformats.org/drawingml/2006/main"/>
        <a:effectLst xmlns:a="http://schemas.openxmlformats.org/drawingml/2006/main"/>
      </cdr:spPr>
    </cdr:pic>
  </cdr:relSizeAnchor>
  <cdr:relSizeAnchor xmlns:cdr="http://schemas.openxmlformats.org/drawingml/2006/chartDrawing">
    <cdr:from>
      <cdr:x>0.16222</cdr:x>
      <cdr:y>0.21372</cdr:y>
    </cdr:from>
    <cdr:to>
      <cdr:x>0.24153</cdr:x>
      <cdr:y>0.27339</cdr:y>
    </cdr:to>
    <cdr:pic>
      <cdr:nvPicPr>
        <cdr:cNvPr id="7" name="Picture 72">
          <a:extLst xmlns:a="http://schemas.openxmlformats.org/drawingml/2006/main">
            <a:ext uri="{FF2B5EF4-FFF2-40B4-BE49-F238E27FC236}">
              <a16:creationId xmlns:a16="http://schemas.microsoft.com/office/drawing/2014/main" id="{EC3328C4-D1D3-49E5-BE19-FA65DC4001BE}"/>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4"/>
        <a:srcRect xmlns:a="http://schemas.openxmlformats.org/drawingml/2006/main"/>
        <a:stretch xmlns:a="http://schemas.openxmlformats.org/drawingml/2006/main">
          <a:fillRect/>
        </a:stretch>
      </cdr:blipFill>
      <cdr:spPr bwMode="auto">
        <a:xfrm xmlns:a="http://schemas.openxmlformats.org/drawingml/2006/main">
          <a:off x="607621" y="700394"/>
          <a:ext cx="297068" cy="195546"/>
        </a:xfrm>
        <a:prstGeom xmlns:a="http://schemas.openxmlformats.org/drawingml/2006/main" prst="rect">
          <a:avLst/>
        </a:prstGeom>
        <a:noFill xmlns:a="http://schemas.openxmlformats.org/drawingml/2006/main"/>
        <a:effectLst xmlns:a="http://schemas.openxmlformats.org/drawingml/2006/main"/>
      </cdr:spPr>
    </cdr:pic>
  </cdr:relSizeAnchor>
</c:userShapes>
</file>

<file path=ppt/drawings/drawing2.xml><?xml version="1.0" encoding="utf-8"?>
<c:userShapes xmlns:c="http://schemas.openxmlformats.org/drawingml/2006/chart">
  <cdr:relSizeAnchor xmlns:cdr="http://schemas.openxmlformats.org/drawingml/2006/chartDrawing">
    <cdr:from>
      <cdr:x>0.41225</cdr:x>
      <cdr:y>0.39774</cdr:y>
    </cdr:from>
    <cdr:to>
      <cdr:x>0.61632</cdr:x>
      <cdr:y>0.50396</cdr:y>
    </cdr:to>
    <cdr:sp macro="" textlink="">
      <cdr:nvSpPr>
        <cdr:cNvPr id="2" name="CuadroTexto 60">
          <a:extLst xmlns:a="http://schemas.openxmlformats.org/drawingml/2006/main">
            <a:ext uri="{FF2B5EF4-FFF2-40B4-BE49-F238E27FC236}">
              <a16:creationId xmlns:a16="http://schemas.microsoft.com/office/drawing/2014/main" id="{FB17A2C7-CACE-4D42-B92B-2230DB5FBC96}"/>
            </a:ext>
          </a:extLst>
        </cdr:cNvPr>
        <cdr:cNvSpPr txBox="1"/>
      </cdr:nvSpPr>
      <cdr:spPr>
        <a:xfrm xmlns:a="http://schemas.openxmlformats.org/drawingml/2006/main">
          <a:off x="1281416" y="1037202"/>
          <a:ext cx="634308" cy="276999"/>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s-CO" sz="1200" b="1" dirty="0">
              <a:solidFill>
                <a:srgbClr val="17406D"/>
              </a:solidFill>
              <a:latin typeface="Tahoma" panose="020B0604030504040204" pitchFamily="34" charset="0"/>
              <a:ea typeface="Tahoma" panose="020B0604030504040204" pitchFamily="34" charset="0"/>
              <a:cs typeface="Tahoma" panose="020B0604030504040204" pitchFamily="34" charset="0"/>
            </a:rPr>
            <a:t>4T22</a:t>
          </a:r>
          <a:endParaRPr lang="es-CO" sz="1400" b="1" dirty="0">
            <a:solidFill>
              <a:srgbClr val="17406D"/>
            </a:solidFill>
            <a:latin typeface="Tahoma" panose="020B0604030504040204" pitchFamily="34" charset="0"/>
            <a:ea typeface="Tahoma" panose="020B0604030504040204" pitchFamily="34" charset="0"/>
            <a:cs typeface="Tahoma" panose="020B060403050404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0.42016</cdr:x>
      <cdr:y>0.43153</cdr:y>
    </cdr:from>
    <cdr:to>
      <cdr:x>0.62616</cdr:x>
      <cdr:y>0.55018</cdr:y>
    </cdr:to>
    <cdr:sp macro="" textlink="">
      <cdr:nvSpPr>
        <cdr:cNvPr id="3" name="CuadroTexto 60">
          <a:extLst xmlns:a="http://schemas.openxmlformats.org/drawingml/2006/main">
            <a:ext uri="{FF2B5EF4-FFF2-40B4-BE49-F238E27FC236}">
              <a16:creationId xmlns:a16="http://schemas.microsoft.com/office/drawing/2014/main" id="{BE5950BE-EE20-5651-55E7-A95B700BC1DB}"/>
            </a:ext>
          </a:extLst>
        </cdr:cNvPr>
        <cdr:cNvSpPr txBox="1"/>
      </cdr:nvSpPr>
      <cdr:spPr>
        <a:xfrm xmlns:a="http://schemas.openxmlformats.org/drawingml/2006/main">
          <a:off x="1293754" y="1007438"/>
          <a:ext cx="634308" cy="276999"/>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CO" sz="1200" b="1" dirty="0">
              <a:solidFill>
                <a:srgbClr val="17406D"/>
              </a:solidFill>
              <a:latin typeface="Tahoma" panose="020B0604030504040204" pitchFamily="34" charset="0"/>
              <a:ea typeface="Tahoma" panose="020B0604030504040204" pitchFamily="34" charset="0"/>
              <a:cs typeface="Tahoma" panose="020B0604030504040204" pitchFamily="34" charset="0"/>
            </a:rPr>
            <a:t>4T22</a:t>
          </a:r>
          <a:endParaRPr lang="es-CO" sz="1400" b="1" dirty="0">
            <a:solidFill>
              <a:srgbClr val="17406D"/>
            </a:solidFill>
            <a:latin typeface="Tahoma" panose="020B0604030504040204" pitchFamily="34" charset="0"/>
            <a:ea typeface="Tahoma" panose="020B0604030504040204" pitchFamily="34" charset="0"/>
            <a:cs typeface="Tahoma" panose="020B0604030504040204"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0.43753</cdr:x>
      <cdr:y>0.51049</cdr:y>
    </cdr:from>
    <cdr:to>
      <cdr:x>0.64633</cdr:x>
      <cdr:y>0.63663</cdr:y>
    </cdr:to>
    <cdr:sp macro="" textlink="">
      <cdr:nvSpPr>
        <cdr:cNvPr id="2" name="CuadroTexto 60">
          <a:extLst xmlns:a="http://schemas.openxmlformats.org/drawingml/2006/main">
            <a:ext uri="{FF2B5EF4-FFF2-40B4-BE49-F238E27FC236}">
              <a16:creationId xmlns:a16="http://schemas.microsoft.com/office/drawing/2014/main" id="{4DFFEE5E-A71E-6A25-D216-515F561FB317}"/>
            </a:ext>
          </a:extLst>
        </cdr:cNvPr>
        <cdr:cNvSpPr txBox="1"/>
      </cdr:nvSpPr>
      <cdr:spPr>
        <a:xfrm xmlns:a="http://schemas.openxmlformats.org/drawingml/2006/main">
          <a:off x="1329136" y="1120984"/>
          <a:ext cx="634308" cy="276999"/>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CO" sz="1200" b="1" dirty="0">
              <a:solidFill>
                <a:srgbClr val="17406D"/>
              </a:solidFill>
              <a:latin typeface="Tahoma" panose="020B0604030504040204" pitchFamily="34" charset="0"/>
              <a:ea typeface="Tahoma" panose="020B0604030504040204" pitchFamily="34" charset="0"/>
              <a:cs typeface="Tahoma" panose="020B0604030504040204" pitchFamily="34" charset="0"/>
            </a:rPr>
            <a:t>4Q22</a:t>
          </a:r>
          <a:endParaRPr lang="es-CO" sz="1400" b="1" dirty="0">
            <a:solidFill>
              <a:srgbClr val="17406D"/>
            </a:solidFill>
            <a:latin typeface="Tahoma" panose="020B0604030504040204" pitchFamily="34" charset="0"/>
            <a:ea typeface="Tahoma" panose="020B0604030504040204" pitchFamily="34" charset="0"/>
            <a:cs typeface="Tahoma" panose="020B0604030504040204" pitchFamily="34"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0.06161</cdr:x>
      <cdr:y>0.10294</cdr:y>
    </cdr:from>
    <cdr:to>
      <cdr:x>0.27372</cdr:x>
      <cdr:y>0.1931</cdr:y>
    </cdr:to>
    <cdr:sp macro="" textlink="">
      <cdr:nvSpPr>
        <cdr:cNvPr id="2" name="Rectángulo 1">
          <a:extLst xmlns:a="http://schemas.openxmlformats.org/drawingml/2006/main">
            <a:ext uri="{FF2B5EF4-FFF2-40B4-BE49-F238E27FC236}">
              <a16:creationId xmlns:a16="http://schemas.microsoft.com/office/drawing/2014/main" id="{D59F0BAF-C664-4B91-8AD8-D2FC89BBABDF}"/>
            </a:ext>
          </a:extLst>
        </cdr:cNvPr>
        <cdr:cNvSpPr/>
      </cdr:nvSpPr>
      <cdr:spPr>
        <a:xfrm xmlns:a="http://schemas.openxmlformats.org/drawingml/2006/main">
          <a:off x="445654" y="263569"/>
          <a:ext cx="1534394" cy="230832"/>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defRPr/>
          </a:pPr>
          <a:r>
            <a:rPr lang="es-CO" sz="9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Cifras en millones de USD </a:t>
          </a:r>
        </a:p>
      </cdr:txBody>
    </cdr:sp>
  </cdr:relSizeAnchor>
  <cdr:relSizeAnchor xmlns:cdr="http://schemas.openxmlformats.org/drawingml/2006/chartDrawing">
    <cdr:from>
      <cdr:x>0.28172</cdr:x>
      <cdr:y>0.09676</cdr:y>
    </cdr:from>
    <cdr:to>
      <cdr:x>0.54919</cdr:x>
      <cdr:y>0.18692</cdr:y>
    </cdr:to>
    <cdr:grpSp>
      <cdr:nvGrpSpPr>
        <cdr:cNvPr id="6" name="Grupo 5">
          <a:extLst xmlns:a="http://schemas.openxmlformats.org/drawingml/2006/main">
            <a:ext uri="{FF2B5EF4-FFF2-40B4-BE49-F238E27FC236}">
              <a16:creationId xmlns:a16="http://schemas.microsoft.com/office/drawing/2014/main" id="{67EEDE73-3B54-4DC6-979F-4BBE9E16D7E2}"/>
            </a:ext>
          </a:extLst>
        </cdr:cNvPr>
        <cdr:cNvGrpSpPr/>
      </cdr:nvGrpSpPr>
      <cdr:grpSpPr>
        <a:xfrm xmlns:a="http://schemas.openxmlformats.org/drawingml/2006/main">
          <a:off x="2037918" y="247737"/>
          <a:ext cx="1934835" cy="230839"/>
          <a:chOff x="6045686" y="1209642"/>
          <a:chExt cx="1934817" cy="230832"/>
        </a:xfrm>
      </cdr:grpSpPr>
      <cdr:sp macro="" textlink="">
        <cdr:nvSpPr>
          <cdr:cNvPr id="7" name="Diagrama de flujo: conector 6">
            <a:extLst xmlns:a="http://schemas.openxmlformats.org/drawingml/2006/main">
              <a:ext uri="{FF2B5EF4-FFF2-40B4-BE49-F238E27FC236}">
                <a16:creationId xmlns:a16="http://schemas.microsoft.com/office/drawing/2014/main" id="{D0A75A66-F8A0-418C-8F4B-89411145DCE0}"/>
              </a:ext>
            </a:extLst>
          </cdr:cNvPr>
          <cdr:cNvSpPr/>
        </cdr:nvSpPr>
        <cdr:spPr>
          <a:xfrm xmlns:a="http://schemas.openxmlformats.org/drawingml/2006/main">
            <a:off x="6045686" y="1300103"/>
            <a:ext cx="119269" cy="96078"/>
          </a:xfrm>
          <a:prstGeom xmlns:a="http://schemas.openxmlformats.org/drawingml/2006/main" prst="flowChartConnector">
            <a:avLst/>
          </a:prstGeom>
          <a:solidFill xmlns:a="http://schemas.openxmlformats.org/drawingml/2006/main">
            <a:schemeClr val="accent2"/>
          </a:solidFill>
          <a:ln xmlns:a="http://schemas.openxmlformats.org/drawingml/2006/main">
            <a:solidFill>
              <a:srgbClr val="FFC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s-CO" b="1"/>
          </a:p>
        </cdr:txBody>
      </cdr:sp>
      <cdr:sp macro="" textlink="">
        <cdr:nvSpPr>
          <cdr:cNvPr id="8" name="CuadroTexto 3">
            <a:extLst xmlns:a="http://schemas.openxmlformats.org/drawingml/2006/main">
              <a:ext uri="{FF2B5EF4-FFF2-40B4-BE49-F238E27FC236}">
                <a16:creationId xmlns:a16="http://schemas.microsoft.com/office/drawing/2014/main" id="{21EE2E81-954C-4CD0-BBBB-CA88754C75AC}"/>
              </a:ext>
            </a:extLst>
          </cdr:cNvPr>
          <cdr:cNvSpPr txBox="1"/>
        </cdr:nvSpPr>
        <cdr:spPr>
          <a:xfrm xmlns:a="http://schemas.openxmlformats.org/drawingml/2006/main">
            <a:off x="6164955" y="1209642"/>
            <a:ext cx="1815548"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s-CO" sz="900" b="1" dirty="0">
                <a:latin typeface="Tahoma" panose="020B0604030504040204" pitchFamily="34" charset="0"/>
                <a:ea typeface="Tahoma" panose="020B0604030504040204" pitchFamily="34" charset="0"/>
                <a:cs typeface="Tahoma" panose="020B0604030504040204" pitchFamily="34" charset="0"/>
              </a:rPr>
              <a:t>Margen EBITDA</a:t>
            </a:r>
            <a:r>
              <a:rPr lang="es-CO" sz="900" b="1" baseline="30000" dirty="0">
                <a:latin typeface="Tahoma" panose="020B0604030504040204" pitchFamily="34" charset="0"/>
                <a:ea typeface="Tahoma" panose="020B0604030504040204" pitchFamily="34" charset="0"/>
                <a:cs typeface="Tahoma" panose="020B0604030504040204" pitchFamily="34" charset="0"/>
              </a:rPr>
              <a:t> (1</a:t>
            </a:r>
            <a:r>
              <a:rPr lang="es-CO" sz="1200" b="1" baseline="30000" dirty="0"/>
              <a:t>)</a:t>
            </a:r>
          </a:p>
        </cdr:txBody>
      </cdr:sp>
    </cdr:grpSp>
  </cdr:relSizeAnchor>
</c:userShapes>
</file>

<file path=ppt/drawings/drawing6.xml><?xml version="1.0" encoding="utf-8"?>
<c:userShapes xmlns:c="http://schemas.openxmlformats.org/drawingml/2006/chart">
  <cdr:relSizeAnchor xmlns:cdr="http://schemas.openxmlformats.org/drawingml/2006/chartDrawing">
    <cdr:from>
      <cdr:x>0.82279</cdr:x>
      <cdr:y>0.1188</cdr:y>
    </cdr:from>
    <cdr:to>
      <cdr:x>0.98896</cdr:x>
      <cdr:y>0.46305</cdr:y>
    </cdr:to>
    <cdr:pic>
      <cdr:nvPicPr>
        <cdr:cNvPr id="2" name="Imagen 1" descr="Dibujo en blanco y negro&#10;&#10;Descripción generada automáticamente con confianza media">
          <a:extLst xmlns:a="http://schemas.openxmlformats.org/drawingml/2006/main">
            <a:ext uri="{FF2B5EF4-FFF2-40B4-BE49-F238E27FC236}">
              <a16:creationId xmlns:a16="http://schemas.microsoft.com/office/drawing/2014/main" id="{DAD8A6E8-9D77-4D47-80BE-7FD9D6DDCE53}"/>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 cstate="email">
          <a:extLst>
            <a:ext uri="{28A0092B-C50C-407E-A947-70E740481C1C}">
              <a14:useLocalDpi xmlns:a14="http://schemas.microsoft.com/office/drawing/2010/main"/>
            </a:ext>
          </a:extLst>
        </a:blip>
        <a:srcRect xmlns:a="http://schemas.openxmlformats.org/drawingml/2006/main" l="4959" t="58058" r="48956" b="31149"/>
        <a:stretch xmlns:a="http://schemas.openxmlformats.org/drawingml/2006/main"/>
      </cdr:blipFill>
      <cdr:spPr>
        <a:xfrm xmlns:a="http://schemas.openxmlformats.org/drawingml/2006/main">
          <a:off x="10493335" y="610532"/>
          <a:ext cx="2119228" cy="1769099"/>
        </a:xfrm>
        <a:prstGeom xmlns:a="http://schemas.openxmlformats.org/drawingml/2006/main" prst="rect">
          <a:avLst/>
        </a:prstGeom>
      </cdr:spPr>
    </cdr:pic>
  </cdr:relSizeAnchor>
  <cdr:relSizeAnchor xmlns:cdr="http://schemas.openxmlformats.org/drawingml/2006/chartDrawing">
    <cdr:from>
      <cdr:x>0.82864</cdr:x>
      <cdr:y>0.23543</cdr:y>
    </cdr:from>
    <cdr:to>
      <cdr:x>0.98439</cdr:x>
      <cdr:y>0.3612</cdr:y>
    </cdr:to>
    <cdr:sp macro="" textlink="">
      <cdr:nvSpPr>
        <cdr:cNvPr id="3" name="Rectángulo 2">
          <a:extLst xmlns:a="http://schemas.openxmlformats.org/drawingml/2006/main">
            <a:ext uri="{FF2B5EF4-FFF2-40B4-BE49-F238E27FC236}">
              <a16:creationId xmlns:a16="http://schemas.microsoft.com/office/drawing/2014/main" id="{04FE8288-5857-4EB4-960E-5C4BF6D7A60B}"/>
            </a:ext>
          </a:extLst>
        </cdr:cNvPr>
        <cdr:cNvSpPr/>
      </cdr:nvSpPr>
      <cdr:spPr>
        <a:xfrm xmlns:a="http://schemas.openxmlformats.org/drawingml/2006/main">
          <a:off x="10567963" y="1209874"/>
          <a:ext cx="1986340" cy="646331"/>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lvl="0" algn="ctr">
            <a:spcBef>
              <a:spcPct val="0"/>
            </a:spcBef>
            <a:defRPr/>
          </a:pPr>
          <a:r>
            <a:rPr lang="es-ES_tradnl" b="1" dirty="0">
              <a:latin typeface="72 Black" panose="020B0A04030603020204" pitchFamily="34" charset="0"/>
              <a:cs typeface="72 Black" panose="020B0A04030603020204" pitchFamily="34" charset="0"/>
            </a:rPr>
            <a:t>Vida promedio </a:t>
          </a:r>
          <a:r>
            <a:rPr lang="es-ES_tradnl" dirty="0">
              <a:solidFill>
                <a:schemeClr val="accent2"/>
              </a:solidFill>
              <a:latin typeface="72 Black" panose="020B0A04030603020204" pitchFamily="34" charset="0"/>
              <a:cs typeface="72 Black" panose="020B0A04030603020204" pitchFamily="34" charset="0"/>
            </a:rPr>
            <a:t>10,2 </a:t>
          </a:r>
          <a:r>
            <a:rPr lang="es-ES_tradnl" dirty="0" err="1">
              <a:solidFill>
                <a:schemeClr val="accent2"/>
              </a:solidFill>
              <a:latin typeface="72 Black" panose="020B0A04030603020204" pitchFamily="34" charset="0"/>
              <a:cs typeface="72 Black" panose="020B0A04030603020204" pitchFamily="34" charset="0"/>
            </a:rPr>
            <a:t>years</a:t>
          </a:r>
          <a:endParaRPr lang="es-ES_tradnl" dirty="0">
            <a:latin typeface="72 Black" panose="020B0A04030603020204" pitchFamily="34" charset="0"/>
            <a:cs typeface="72 Black" panose="020B0A04030603020204" pitchFamily="34" charset="0"/>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0.82263</cdr:x>
      <cdr:y>0.13494</cdr:y>
    </cdr:from>
    <cdr:to>
      <cdr:x>0.94935</cdr:x>
      <cdr:y>0.26937</cdr:y>
    </cdr:to>
    <cdr:sp macro="" textlink="">
      <cdr:nvSpPr>
        <cdr:cNvPr id="3" name="CuadroTexto 1">
          <a:extLst xmlns:a="http://schemas.openxmlformats.org/drawingml/2006/main">
            <a:ext uri="{FF2B5EF4-FFF2-40B4-BE49-F238E27FC236}">
              <a16:creationId xmlns:a16="http://schemas.microsoft.com/office/drawing/2014/main" id="{9748A62B-7828-4D50-8DD4-D70138A6ECFD}"/>
            </a:ext>
          </a:extLst>
        </cdr:cNvPr>
        <cdr:cNvSpPr txBox="1"/>
      </cdr:nvSpPr>
      <cdr:spPr>
        <a:xfrm xmlns:a="http://schemas.openxmlformats.org/drawingml/2006/main">
          <a:off x="5480433" y="398079"/>
          <a:ext cx="844167" cy="39657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CO" sz="1400" b="1">
              <a:solidFill>
                <a:sysClr val="windowText" lastClr="000000"/>
              </a:solidFill>
            </a:rPr>
            <a:t>1.742</a:t>
          </a:r>
        </a:p>
      </cdr:txBody>
    </cdr:sp>
  </cdr:relSizeAnchor>
  <cdr:relSizeAnchor xmlns:cdr="http://schemas.openxmlformats.org/drawingml/2006/chartDrawing">
    <cdr:from>
      <cdr:x>0.09379</cdr:x>
      <cdr:y>0.09424</cdr:y>
    </cdr:from>
    <cdr:to>
      <cdr:x>0.80127</cdr:x>
      <cdr:y>0.59777</cdr:y>
    </cdr:to>
    <cdr:cxnSp macro="">
      <cdr:nvCxnSpPr>
        <cdr:cNvPr id="2" name="Conector recto de flecha 1">
          <a:extLst xmlns:a="http://schemas.openxmlformats.org/drawingml/2006/main">
            <a:ext uri="{FF2B5EF4-FFF2-40B4-BE49-F238E27FC236}">
              <a16:creationId xmlns:a16="http://schemas.microsoft.com/office/drawing/2014/main" id="{DFCA6C1B-330A-4933-A814-B089653F393B}"/>
            </a:ext>
          </a:extLst>
        </cdr:cNvPr>
        <cdr:cNvCxnSpPr>
          <a:cxnSpLocks xmlns:a="http://schemas.openxmlformats.org/drawingml/2006/main"/>
        </cdr:cNvCxnSpPr>
      </cdr:nvCxnSpPr>
      <cdr:spPr>
        <a:xfrm xmlns:a="http://schemas.openxmlformats.org/drawingml/2006/main" flipV="1">
          <a:off x="594574" y="278007"/>
          <a:ext cx="4485122" cy="1485427"/>
        </a:xfrm>
        <a:prstGeom xmlns:a="http://schemas.openxmlformats.org/drawingml/2006/main" prst="straightConnector1">
          <a:avLst/>
        </a:prstGeom>
        <a:ln xmlns:a="http://schemas.openxmlformats.org/drawingml/2006/main" w="28575" cap="flat" cmpd="sng" algn="ctr">
          <a:solidFill>
            <a:schemeClr val="accent4"/>
          </a:solidFill>
          <a:prstDash val="dash"/>
          <a:round/>
          <a:headEnd type="none" w="med" len="med"/>
          <a:tailEnd type="none"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30A405-371E-DA44-9BB4-81C6766FF700}" type="datetimeFigureOut">
              <a:rPr lang="es-CO" smtClean="0"/>
              <a:t>14/07/2023</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7768F4-F010-5743-86A0-3D97370C907C}" type="slidenum">
              <a:rPr lang="es-CO" smtClean="0"/>
              <a:t>‹Nº›</a:t>
            </a:fld>
            <a:endParaRPr lang="es-CO"/>
          </a:p>
        </p:txBody>
      </p:sp>
    </p:spTree>
    <p:extLst>
      <p:ext uri="{BB962C8B-B14F-4D97-AF65-F5344CB8AC3E}">
        <p14:creationId xmlns:p14="http://schemas.microsoft.com/office/powerpoint/2010/main" val="2790295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MX" sz="1100" dirty="0"/>
          </a:p>
        </p:txBody>
      </p:sp>
      <p:sp>
        <p:nvSpPr>
          <p:cNvPr id="4" name="Marcador de número de diapositiva 3"/>
          <p:cNvSpPr>
            <a:spLocks noGrp="1"/>
          </p:cNvSpPr>
          <p:nvPr>
            <p:ph type="sldNum" sz="quarter" idx="5"/>
          </p:nvPr>
        </p:nvSpPr>
        <p:spPr/>
        <p:txBody>
          <a:bodyPr/>
          <a:lstStyle/>
          <a:p>
            <a:fld id="{FB7768F4-F010-5743-86A0-3D97370C907C}" type="slidenum">
              <a:rPr lang="es-CO" smtClean="0"/>
              <a:t>2</a:t>
            </a:fld>
            <a:endParaRPr lang="es-CO"/>
          </a:p>
        </p:txBody>
      </p:sp>
    </p:spTree>
    <p:extLst>
      <p:ext uri="{BB962C8B-B14F-4D97-AF65-F5344CB8AC3E}">
        <p14:creationId xmlns:p14="http://schemas.microsoft.com/office/powerpoint/2010/main" val="858835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FB7768F4-F010-5743-86A0-3D97370C907C}" type="slidenum">
              <a:rPr lang="es-CO" smtClean="0"/>
              <a:t>4</a:t>
            </a:fld>
            <a:endParaRPr lang="es-CO"/>
          </a:p>
        </p:txBody>
      </p:sp>
    </p:spTree>
    <p:extLst>
      <p:ext uri="{BB962C8B-B14F-4D97-AF65-F5344CB8AC3E}">
        <p14:creationId xmlns:p14="http://schemas.microsoft.com/office/powerpoint/2010/main" val="2427536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FB7768F4-F010-5743-86A0-3D97370C907C}" type="slidenum">
              <a:rPr lang="es-CO" smtClean="0"/>
              <a:t>6</a:t>
            </a:fld>
            <a:endParaRPr lang="es-CO"/>
          </a:p>
        </p:txBody>
      </p:sp>
    </p:spTree>
    <p:extLst>
      <p:ext uri="{BB962C8B-B14F-4D97-AF65-F5344CB8AC3E}">
        <p14:creationId xmlns:p14="http://schemas.microsoft.com/office/powerpoint/2010/main" val="2412742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endParaRPr lang="es-CO" dirty="0"/>
          </a:p>
        </p:txBody>
      </p:sp>
      <p:sp>
        <p:nvSpPr>
          <p:cNvPr id="4" name="Marcador de número de diapositiva 3"/>
          <p:cNvSpPr>
            <a:spLocks noGrp="1"/>
          </p:cNvSpPr>
          <p:nvPr>
            <p:ph type="sldNum" sz="quarter" idx="5"/>
          </p:nvPr>
        </p:nvSpPr>
        <p:spPr/>
        <p:txBody>
          <a:bodyPr/>
          <a:lstStyle/>
          <a:p>
            <a:fld id="{FB7768F4-F010-5743-86A0-3D97370C907C}" type="slidenum">
              <a:rPr lang="es-CO" smtClean="0"/>
              <a:t>7</a:t>
            </a:fld>
            <a:endParaRPr lang="es-CO"/>
          </a:p>
        </p:txBody>
      </p:sp>
    </p:spTree>
    <p:extLst>
      <p:ext uri="{BB962C8B-B14F-4D97-AF65-F5344CB8AC3E}">
        <p14:creationId xmlns:p14="http://schemas.microsoft.com/office/powerpoint/2010/main" val="482951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FB7768F4-F010-5743-86A0-3D97370C907C}" type="slidenum">
              <a:rPr lang="es-CO" smtClean="0"/>
              <a:t>12</a:t>
            </a:fld>
            <a:endParaRPr lang="es-CO"/>
          </a:p>
        </p:txBody>
      </p:sp>
    </p:spTree>
    <p:extLst>
      <p:ext uri="{BB962C8B-B14F-4D97-AF65-F5344CB8AC3E}">
        <p14:creationId xmlns:p14="http://schemas.microsoft.com/office/powerpoint/2010/main" val="2929088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a:t>Gobernanza: </a:t>
            </a:r>
            <a:r>
              <a:rPr lang="es-CO" sz="1200" dirty="0">
                <a:latin typeface="Tahoma" panose="020B0604030504040204" pitchFamily="34" charset="0"/>
                <a:ea typeface="Calibri" panose="020F0502020204030204" pitchFamily="34" charset="0"/>
              </a:rPr>
              <a:t>Es la forma de administrar la empresa en el marco de una cultura ética y transparente tomando decisiones con criterios gerenciales, orientadas al logro de la estrategia corporativa, la cual se cimenta en la generación de valor a los grupos de interés. </a:t>
            </a:r>
            <a:endParaRPr lang="es-CO" sz="1200" dirty="0"/>
          </a:p>
          <a:p>
            <a:pPr marL="0" indent="0">
              <a:buNone/>
            </a:pPr>
            <a:endParaRPr lang="es-CO" dirty="0"/>
          </a:p>
          <a:p>
            <a:pPr marL="228600" indent="-228600">
              <a:buAutoNum type="arabicPeriod"/>
            </a:pPr>
            <a:r>
              <a:rPr lang="es-CO" dirty="0"/>
              <a:t>Cultura de ética e integridad </a:t>
            </a:r>
          </a:p>
          <a:p>
            <a:pPr marL="171450" indent="-171450">
              <a:buFont typeface="Arial" panose="020B0604020202020204" pitchFamily="34" charset="0"/>
              <a:buChar char="•"/>
            </a:pPr>
            <a:r>
              <a:rPr lang="es-CO" sz="1200" dirty="0"/>
              <a:t>Cultura organizacional, la ética está en el ADN</a:t>
            </a:r>
          </a:p>
          <a:p>
            <a:pPr marL="171450" indent="-171450">
              <a:buFont typeface="Arial" panose="020B0604020202020204" pitchFamily="34" charset="0"/>
              <a:buChar char="•"/>
            </a:pPr>
            <a:r>
              <a:rPr lang="es-CO" sz="1200" dirty="0"/>
              <a:t>Programa empresarial de ética y </a:t>
            </a:r>
            <a:r>
              <a:rPr lang="es-CO" sz="1200" i="1" dirty="0" err="1"/>
              <a:t>compliance</a:t>
            </a:r>
            <a:endParaRPr lang="es-CO" sz="1200" i="1" dirty="0"/>
          </a:p>
          <a:p>
            <a:pPr marL="628650" lvl="1" indent="-171450">
              <a:buFont typeface="Arial" panose="020B0604020202020204" pitchFamily="34" charset="0"/>
              <a:buChar char="•"/>
            </a:pPr>
            <a:r>
              <a:rPr lang="es-CO" sz="1200" dirty="0"/>
              <a:t>Código de ética y conducta</a:t>
            </a:r>
          </a:p>
          <a:p>
            <a:pPr marL="628650" lvl="1" indent="-171450">
              <a:buFont typeface="Arial" panose="020B0604020202020204" pitchFamily="34" charset="0"/>
              <a:buChar char="•"/>
            </a:pPr>
            <a:r>
              <a:rPr lang="es-CO" sz="1200" dirty="0"/>
              <a:t>Guía gestión anticorrupción y antisoborno</a:t>
            </a:r>
          </a:p>
          <a:p>
            <a:pPr marL="628650" lvl="1" indent="-171450">
              <a:buFont typeface="Arial" panose="020B0604020202020204" pitchFamily="34" charset="0"/>
              <a:buChar char="•"/>
            </a:pPr>
            <a:r>
              <a:rPr lang="es-CO" sz="1200" dirty="0"/>
              <a:t>Manual sistema de prevención del riesgo </a:t>
            </a:r>
            <a:r>
              <a:rPr lang="es-CO" sz="1200" dirty="0" err="1"/>
              <a:t>LAFTPADM</a:t>
            </a:r>
            <a:endParaRPr lang="es-CO" sz="1200" dirty="0"/>
          </a:p>
          <a:p>
            <a:pPr marL="628650" lvl="1" indent="-171450">
              <a:buFont typeface="Arial" panose="020B0604020202020204" pitchFamily="34" charset="0"/>
              <a:buChar char="•"/>
            </a:pPr>
            <a:r>
              <a:rPr lang="es-CO" sz="1200" dirty="0"/>
              <a:t>Línea ética</a:t>
            </a:r>
            <a:endParaRPr lang="es-CO"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CO" sz="1200" dirty="0"/>
              <a:t>2. </a:t>
            </a:r>
            <a:r>
              <a:rPr lang="es-CO" sz="1200" dirty="0">
                <a:latin typeface="Tahoma" panose="020B0604030504040204" pitchFamily="34" charset="0"/>
                <a:ea typeface="Calibri" panose="020F0502020204030204" pitchFamily="34" charset="0"/>
                <a:cs typeface="Times New Roman" panose="02020603050405020304" pitchFamily="18" charset="0"/>
              </a:rPr>
              <a:t>Independencia y diversidad en los órganos de administración</a:t>
            </a:r>
            <a:endParaRPr lang="es-CO" sz="1200" dirty="0"/>
          </a:p>
          <a:p>
            <a:pPr marL="171450" indent="-171450">
              <a:buFont typeface="Arial" panose="020B0604020202020204" pitchFamily="34" charset="0"/>
              <a:buChar char="•"/>
            </a:pPr>
            <a:r>
              <a:rPr lang="es-CO" sz="1200" dirty="0"/>
              <a:t>Junta directiva conformada por mayoría de independientes y requisitos de independencia superiores a los legales</a:t>
            </a:r>
          </a:p>
          <a:p>
            <a:pPr marL="171450" indent="-171450">
              <a:buFont typeface="Arial" panose="020B0604020202020204" pitchFamily="34" charset="0"/>
              <a:buChar char="•"/>
            </a:pPr>
            <a:r>
              <a:rPr lang="es-CO" sz="1200" dirty="0"/>
              <a:t>Presidencia de la junta directiva y los comités en cabeza de independientes</a:t>
            </a:r>
          </a:p>
          <a:p>
            <a:pPr marL="171450" indent="-171450">
              <a:buFont typeface="Arial" panose="020B0604020202020204" pitchFamily="34" charset="0"/>
              <a:buChar char="•"/>
            </a:pPr>
            <a:r>
              <a:rPr lang="es-CO" sz="1200" dirty="0"/>
              <a:t>Diversidad de género, generaciones, experiencia y conocimiento en la junta. </a:t>
            </a:r>
          </a:p>
          <a:p>
            <a:pPr marL="171450" indent="-171450">
              <a:buFont typeface="Arial" panose="020B0604020202020204" pitchFamily="34" charset="0"/>
              <a:buChar char="•"/>
            </a:pPr>
            <a:r>
              <a:rPr lang="es-CO" sz="1200" dirty="0"/>
              <a:t>Planeación de la sucesión y selección del Presidente de ISA por parte de la Junta con apoyo de </a:t>
            </a:r>
            <a:r>
              <a:rPr lang="es-CO" sz="1200" dirty="0" err="1"/>
              <a:t>headhunter</a:t>
            </a:r>
            <a:r>
              <a:rPr lang="es-CO" sz="1200" dirty="0"/>
              <a:t>, según criterios objetivos de idoneidad</a:t>
            </a:r>
          </a:p>
          <a:p>
            <a:pPr marL="171450" indent="-171450">
              <a:buFont typeface="Arial" panose="020B0604020202020204" pitchFamily="34" charset="0"/>
              <a:buChar char="•"/>
            </a:pPr>
            <a:r>
              <a:rPr lang="es-CO" sz="1200" dirty="0"/>
              <a:t>Alta gerencia y trabajadores nombrados por el Presidente de la compañía, según criterios objetivos</a:t>
            </a:r>
          </a:p>
          <a:p>
            <a:pPr marL="171450" indent="-171450">
              <a:buFont typeface="Arial" panose="020B0604020202020204" pitchFamily="34" charset="0"/>
              <a:buChar char="•"/>
            </a:pPr>
            <a:r>
              <a:rPr lang="es-CO" sz="1200" dirty="0"/>
              <a:t>Participación de mujeres en la junta de ISA y en todas las juntas de sus empresas.</a:t>
            </a:r>
          </a:p>
          <a:p>
            <a:pPr marL="171450" indent="-171450">
              <a:buFont typeface="Arial" panose="020B0604020202020204" pitchFamily="34" charset="0"/>
              <a:buChar char="•"/>
            </a:pPr>
            <a:r>
              <a:rPr lang="es-CO" sz="1200" dirty="0"/>
              <a:t>Participación de mujeres en la alta gerencia y en toda la organización</a:t>
            </a:r>
          </a:p>
          <a:p>
            <a:pPr marL="171450" indent="-171450">
              <a:buFont typeface="Arial" panose="020B0604020202020204" pitchFamily="34" charset="0"/>
              <a:buChar char="•"/>
            </a:pPr>
            <a:endParaRPr lang="es-CO" sz="1200" dirty="0"/>
          </a:p>
          <a:p>
            <a:pPr marL="0" indent="0">
              <a:buFont typeface="Arial" panose="020B0604020202020204" pitchFamily="34" charset="0"/>
              <a:buNone/>
            </a:pPr>
            <a:r>
              <a:rPr lang="es-CO" sz="1200" dirty="0"/>
              <a:t>3. Administración con criterios gerenciales</a:t>
            </a:r>
          </a:p>
          <a:p>
            <a:pPr marL="171450" indent="-171450">
              <a:buFont typeface="Arial" panose="020B0604020202020204" pitchFamily="34" charset="0"/>
              <a:buChar char="•"/>
            </a:pPr>
            <a:r>
              <a:rPr lang="es-CO" sz="1200" dirty="0"/>
              <a:t>Estrategia de largo plazo definida por la junta directiva enfocada en la generación de valor sostenible</a:t>
            </a:r>
          </a:p>
          <a:p>
            <a:pPr marL="171450" indent="-171450">
              <a:buFont typeface="Arial" panose="020B0604020202020204" pitchFamily="34" charset="0"/>
              <a:buChar char="•"/>
            </a:pPr>
            <a:r>
              <a:rPr lang="es-CO" sz="1200" dirty="0"/>
              <a:t>La estrategia corporativa orienta la gestión y la toma de decisiones </a:t>
            </a:r>
          </a:p>
          <a:p>
            <a:pPr marL="171450" indent="-171450">
              <a:buFont typeface="Arial" panose="020B0604020202020204" pitchFamily="34" charset="0"/>
              <a:buChar char="•"/>
            </a:pPr>
            <a:r>
              <a:rPr lang="es-CO" sz="1200" dirty="0"/>
              <a:t>Sólido sistema de gestión de riesgos</a:t>
            </a:r>
          </a:p>
          <a:p>
            <a:pPr marL="171450" indent="-171450">
              <a:buFont typeface="Arial" panose="020B0604020202020204" pitchFamily="34" charset="0"/>
              <a:buChar char="•"/>
            </a:pPr>
            <a:r>
              <a:rPr lang="es-CO" sz="1200" dirty="0"/>
              <a:t>Sistema de control empresarial efectivo</a:t>
            </a:r>
          </a:p>
          <a:p>
            <a:pPr marL="171450" indent="-171450">
              <a:buFont typeface="Arial" panose="020B0604020202020204" pitchFamily="34" charset="0"/>
              <a:buChar char="•"/>
            </a:pPr>
            <a:r>
              <a:rPr lang="es-CO" sz="1200" dirty="0"/>
              <a:t>La Junta Directiva toma decisiones estratégicas y realiza seguimiento a la gestión de la administración</a:t>
            </a:r>
          </a:p>
          <a:p>
            <a:pPr marL="171450" indent="-171450">
              <a:buFont typeface="Arial" panose="020B0604020202020204" pitchFamily="34" charset="0"/>
              <a:buChar char="•"/>
            </a:pPr>
            <a:r>
              <a:rPr lang="es-CO" sz="1200" dirty="0"/>
              <a:t>Comités de junta directiva soportan a la junta directiva en el cumplimiento de sus funciones</a:t>
            </a:r>
          </a:p>
          <a:p>
            <a:pPr marL="171450" indent="-171450">
              <a:buFont typeface="Arial" panose="020B0604020202020204" pitchFamily="34" charset="0"/>
              <a:buChar char="•"/>
            </a:pPr>
            <a:r>
              <a:rPr lang="es-CO" sz="1200" dirty="0"/>
              <a:t>Herramientas tecnológicas apalancan la gestión Evaluación de la gestión de la junta directiva, alta gerencia y trabajadores para medir el desempeño y buscar la mejora continua</a:t>
            </a:r>
          </a:p>
          <a:p>
            <a:pPr marL="171450" indent="-171450">
              <a:buFont typeface="Arial" panose="020B0604020202020204" pitchFamily="34" charset="0"/>
              <a:buChar char="•"/>
            </a:pPr>
            <a:r>
              <a:rPr lang="es-CO" sz="1200" dirty="0"/>
              <a:t>Procedimientos para la gestión de conflictos de interés</a:t>
            </a:r>
          </a:p>
          <a:p>
            <a:pPr marL="171450" indent="-171450">
              <a:buFont typeface="Arial" panose="020B0604020202020204" pitchFamily="34" charset="0"/>
              <a:buChar char="•"/>
            </a:pPr>
            <a:r>
              <a:rPr lang="es-CO" sz="1200" dirty="0"/>
              <a:t>Directriz para las transacciones con partes relacionadas</a:t>
            </a:r>
          </a:p>
          <a:p>
            <a:pPr marL="171450" indent="-171450">
              <a:buFont typeface="Arial" panose="020B0604020202020204" pitchFamily="34" charset="0"/>
              <a:buChar char="•"/>
            </a:pPr>
            <a:r>
              <a:rPr lang="es-CO" sz="1200" dirty="0"/>
              <a:t>Modelo de trabajo de ISA y sus empresas orientado a la generación de valor</a:t>
            </a:r>
          </a:p>
          <a:p>
            <a:pPr marL="171450" indent="-171450">
              <a:buFont typeface="Arial" panose="020B0604020202020204" pitchFamily="34" charset="0"/>
              <a:buChar char="•"/>
            </a:pPr>
            <a:endParaRPr lang="es-CO" sz="1200" dirty="0"/>
          </a:p>
          <a:p>
            <a:pPr marL="0" indent="0">
              <a:buFont typeface="Arial" panose="020B0604020202020204" pitchFamily="34" charset="0"/>
              <a:buNone/>
            </a:pPr>
            <a:r>
              <a:rPr lang="es-CO" sz="1200" dirty="0"/>
              <a:t>4. Transparencia y rendición de cuentas</a:t>
            </a:r>
          </a:p>
          <a:p>
            <a:pPr marL="171450" indent="-171450">
              <a:buFont typeface="Arial" panose="020B0604020202020204" pitchFamily="34" charset="0"/>
              <a:buChar char="•"/>
            </a:pPr>
            <a:r>
              <a:rPr lang="es-CO" sz="1200" dirty="0"/>
              <a:t>Revelación de información relevante al mercado y suministro de información completa, veraz y oportuna a los grupos de interés</a:t>
            </a:r>
          </a:p>
          <a:p>
            <a:pPr marL="171450" indent="-171450">
              <a:buFont typeface="Arial" panose="020B0604020202020204" pitchFamily="34" charset="0"/>
              <a:buChar char="•"/>
            </a:pPr>
            <a:r>
              <a:rPr lang="es-CO" sz="1200" dirty="0"/>
              <a:t>Altos estándares de reporte de información financiera y no financiera (GRI)</a:t>
            </a:r>
          </a:p>
          <a:p>
            <a:pPr marL="171450" indent="-171450">
              <a:buFont typeface="Arial" panose="020B0604020202020204" pitchFamily="34" charset="0"/>
              <a:buChar char="•"/>
            </a:pPr>
            <a:r>
              <a:rPr lang="es-CO" sz="1200" dirty="0"/>
              <a:t>Diálogos con los grupos de interés</a:t>
            </a:r>
          </a:p>
          <a:p>
            <a:pPr marL="171450" indent="-171450">
              <a:buFont typeface="Arial" panose="020B0604020202020204" pitchFamily="34" charset="0"/>
              <a:buChar char="•"/>
            </a:pPr>
            <a:r>
              <a:rPr lang="es-CO" sz="1200" dirty="0"/>
              <a:t>Respeto a los derechos de los accionistas e inversionistas y herramientas para facilitar el ejercicio de los mismos</a:t>
            </a:r>
          </a:p>
          <a:p>
            <a:pPr marL="171450" indent="-171450">
              <a:buFont typeface="Arial" panose="020B0604020202020204" pitchFamily="34" charset="0"/>
              <a:buChar char="•"/>
            </a:pPr>
            <a:endParaRPr lang="es-CO" sz="1200" dirty="0"/>
          </a:p>
          <a:p>
            <a:pPr marL="0" indent="0">
              <a:buFont typeface="Arial" panose="020B0604020202020204" pitchFamily="34" charset="0"/>
              <a:buNone/>
            </a:pPr>
            <a:endParaRPr lang="es-CO" sz="1200" dirty="0"/>
          </a:p>
          <a:p>
            <a:pPr marL="0" indent="0">
              <a:buFont typeface="Arial" panose="020B0604020202020204" pitchFamily="34" charset="0"/>
              <a:buNone/>
            </a:pPr>
            <a:endParaRPr lang="es-CO" sz="1200" dirty="0"/>
          </a:p>
          <a:p>
            <a:endParaRPr lang="es-CO" dirty="0"/>
          </a:p>
        </p:txBody>
      </p:sp>
      <p:sp>
        <p:nvSpPr>
          <p:cNvPr id="4" name="Marcador de número de diapositiva 3"/>
          <p:cNvSpPr>
            <a:spLocks noGrp="1"/>
          </p:cNvSpPr>
          <p:nvPr>
            <p:ph type="sldNum" sz="quarter" idx="5"/>
          </p:nvPr>
        </p:nvSpPr>
        <p:spPr/>
        <p:txBody>
          <a:bodyPr/>
          <a:lstStyle/>
          <a:p>
            <a:fld id="{9B69A5A4-6562-4F4F-9721-C996F4DDA671}" type="slidenum">
              <a:rPr lang="es-CO" smtClean="0"/>
              <a:t>19</a:t>
            </a:fld>
            <a:endParaRPr lang="es-CO"/>
          </a:p>
        </p:txBody>
      </p:sp>
    </p:spTree>
    <p:extLst>
      <p:ext uri="{BB962C8B-B14F-4D97-AF65-F5344CB8AC3E}">
        <p14:creationId xmlns:p14="http://schemas.microsoft.com/office/powerpoint/2010/main" val="1341763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493" kern="1200" dirty="0">
                <a:solidFill>
                  <a:schemeClr val="tx1"/>
                </a:solidFill>
                <a:effectLst/>
                <a:latin typeface="+mn-lt"/>
                <a:ea typeface="+mn-ea"/>
                <a:cs typeface="+mn-cs"/>
              </a:rPr>
              <a:t> </a:t>
            </a:r>
          </a:p>
          <a:p>
            <a:endParaRPr lang="es-CO" sz="1493"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837783AB-05C6-CC45-9173-E151904592B2}" type="slidenum">
              <a:rPr lang="es-CO" smtClean="0"/>
              <a:t>22</a:t>
            </a:fld>
            <a:endParaRPr lang="es-CO"/>
          </a:p>
        </p:txBody>
      </p:sp>
    </p:spTree>
    <p:extLst>
      <p:ext uri="{BB962C8B-B14F-4D97-AF65-F5344CB8AC3E}">
        <p14:creationId xmlns:p14="http://schemas.microsoft.com/office/powerpoint/2010/main" val="3220648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b="1" dirty="0"/>
              <a:t>Detalle de avances objetivos estratégicos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CO" b="1" dirty="0"/>
              <a:t>1).</a:t>
            </a:r>
            <a:r>
              <a:rPr kumimoji="0" lang="es-419" sz="1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s-419" sz="12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USD 8,300M en negocios y geografías actuales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schemeClr val="accent1"/>
                </a:solidFill>
                <a:effectLst/>
                <a:uLnTx/>
                <a:uFillTx/>
              </a:rPr>
              <a:t>Se ha ejecutado al 2021 (21 de Oct) </a:t>
            </a:r>
            <a:r>
              <a:rPr kumimoji="0" lang="es-CO" sz="1200" b="1" i="0" u="none" strike="noStrike" kern="1200" cap="none" spc="0" normalizeH="0" baseline="0" noProof="0" dirty="0">
                <a:ln>
                  <a:noFill/>
                </a:ln>
                <a:solidFill>
                  <a:schemeClr val="accent1"/>
                </a:solidFill>
                <a:effectLst/>
                <a:uLnTx/>
                <a:uFillTx/>
              </a:rPr>
              <a:t>USD 2.525</a:t>
            </a:r>
            <a:r>
              <a:rPr kumimoji="0" lang="es-CO" sz="1200" b="1" i="0" u="none" strike="noStrike" kern="1200" cap="none" spc="0" normalizeH="0" baseline="30000" noProof="0" dirty="0">
                <a:ln>
                  <a:noFill/>
                </a:ln>
                <a:solidFill>
                  <a:schemeClr val="accent1"/>
                </a:solidFill>
                <a:effectLst/>
                <a:uLnTx/>
                <a:uFillTx/>
              </a:rPr>
              <a:t> </a:t>
            </a:r>
            <a:r>
              <a:rPr kumimoji="0" lang="es-CO" sz="1200" b="1" i="0" u="none" strike="noStrike" kern="1200" cap="none" spc="0" normalizeH="0" baseline="0" noProof="0" dirty="0">
                <a:ln>
                  <a:noFill/>
                </a:ln>
                <a:solidFill>
                  <a:schemeClr val="accent1"/>
                </a:solidFill>
                <a:effectLst/>
                <a:uLnTx/>
                <a:uFillTx/>
              </a:rPr>
              <a:t>millones </a:t>
            </a:r>
            <a:r>
              <a:rPr kumimoji="0" lang="es-CO" sz="1200" b="0" i="0" u="none" strike="noStrike" kern="1200" cap="none" spc="0" normalizeH="0" baseline="0" noProof="0" dirty="0">
                <a:ln>
                  <a:noFill/>
                </a:ln>
                <a:solidFill>
                  <a:schemeClr val="accent1"/>
                </a:solidFill>
                <a:effectLst/>
                <a:uLnTx/>
                <a:uFillTx/>
              </a:rPr>
              <a:t>de inversión que equivalen al 30% del cumplimiento del objetivo estratégico.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200" b="0" i="0" u="none" strike="noStrike" kern="1200" cap="none" spc="0" normalizeH="0" baseline="0" noProof="0" dirty="0">
                <a:ln>
                  <a:noFill/>
                </a:ln>
                <a:solidFill>
                  <a:schemeClr val="accent1"/>
                </a:solidFill>
                <a:effectLst/>
                <a:uLnTx/>
                <a:uFillTx/>
              </a:rPr>
              <a:t>Se logró en 2019 un valor de inversión de USD$ 917 millones y en 2020 de USD 1,050 millones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dirty="0">
                <a:latin typeface="Tahoma" panose="020B0604030504040204" pitchFamily="34" charset="0"/>
                <a:ea typeface="Tahoma" panose="020B0604030504040204" pitchFamily="34" charset="0"/>
                <a:cs typeface="Tahoma" panose="020B0604030504040204" pitchFamily="34" charset="0"/>
              </a:rPr>
              <a:t>Una proporción relevante de la inversión (82%) se refleja en las geografías de Colombia y Brasil</a:t>
            </a:r>
            <a:endParaRPr kumimoji="0" lang="es-CO" sz="1200" b="0" i="0" u="none" strike="noStrike" kern="1200" cap="none" spc="0" normalizeH="0" baseline="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dirty="0">
                <a:latin typeface="Tahoma" panose="020B0604030504040204" pitchFamily="34" charset="0"/>
                <a:ea typeface="Tahoma" panose="020B0604030504040204" pitchFamily="34" charset="0"/>
                <a:cs typeface="Tahoma" panose="020B0604030504040204" pitchFamily="34" charset="0"/>
              </a:rPr>
              <a:t>La meta de inversión acumulada al 2021 está cumpliendo un 90% de la meta volante al 2022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dirty="0">
                <a:latin typeface="Tahoma" panose="020B0604030504040204" pitchFamily="34" charset="0"/>
                <a:ea typeface="Tahoma" panose="020B0604030504040204" pitchFamily="34" charset="0"/>
                <a:cs typeface="Tahoma" panose="020B0604030504040204" pitchFamily="34" charset="0"/>
              </a:rPr>
              <a:t>En lo corrido del 2021 llevamos US 558 millones de inversión (88% del año USD 633), y con un cumplimiento de la meta volante de 90%. Los USD 558 millones son: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dirty="0">
                <a:latin typeface="Tahoma" panose="020B0604030504040204" pitchFamily="34" charset="0"/>
                <a:ea typeface="Tahoma" panose="020B0604030504040204" pitchFamily="34" charset="0"/>
                <a:cs typeface="Tahoma" panose="020B0604030504040204" pitchFamily="34" charset="0"/>
              </a:rPr>
              <a:t>La inversión acumulada del año es USD 234 millones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dirty="0">
                <a:latin typeface="Tahoma" panose="020B0604030504040204" pitchFamily="34" charset="0"/>
                <a:ea typeface="Tahoma" panose="020B0604030504040204" pitchFamily="34" charset="0"/>
                <a:cs typeface="Tahoma" panose="020B0604030504040204" pitchFamily="34" charset="0"/>
              </a:rPr>
              <a:t>USD 324 millones de refuerzos en </a:t>
            </a:r>
            <a:r>
              <a:rPr lang="es-CO" sz="1200" dirty="0" err="1">
                <a:latin typeface="Tahoma" panose="020B0604030504040204" pitchFamily="34" charset="0"/>
                <a:ea typeface="Tahoma" panose="020B0604030504040204" pitchFamily="34" charset="0"/>
                <a:cs typeface="Tahoma" panose="020B0604030504040204" pitchFamily="34" charset="0"/>
              </a:rPr>
              <a:t>CTEEP</a:t>
            </a:r>
            <a:r>
              <a:rPr lang="es-CO" sz="1200" dirty="0">
                <a:latin typeface="Tahoma" panose="020B0604030504040204" pitchFamily="34" charset="0"/>
                <a:ea typeface="Tahoma" panose="020B0604030504040204" pitchFamily="34" charset="0"/>
                <a:cs typeface="Tahoma" panose="020B0604030504040204" pitchFamily="34" charset="0"/>
              </a:rPr>
              <a:t> en 2019 y 2020 que no se habían considerado en las inversiones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MX" sz="1200" b="1" i="0" u="none" strike="noStrike" kern="1200" dirty="0">
              <a:solidFill>
                <a:schemeClr val="tx1"/>
              </a:solidFill>
              <a:effectLst/>
              <a:highlight>
                <a:srgbClr val="FFFF00"/>
              </a:highligh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419" sz="12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2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2). Eficiencias de USD 100M en </a:t>
            </a:r>
            <a:r>
              <a:rPr kumimoji="0" lang="es-419" sz="1200" b="1"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TOTEX</a:t>
            </a:r>
            <a:endParaRPr kumimoji="0" lang="es-419" sz="12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r>
              <a:rPr lang="es-MX" sz="1200" b="0" dirty="0">
                <a:latin typeface="Tahoma" panose="020B0604030504040204" pitchFamily="34" charset="0"/>
                <a:ea typeface="Tahoma" panose="020B0604030504040204" pitchFamily="34" charset="0"/>
                <a:cs typeface="Tahoma" panose="020B0604030504040204" pitchFamily="34" charset="0"/>
              </a:rPr>
              <a:t>Avances</a:t>
            </a:r>
            <a:endParaRPr lang="es-CO" sz="1200" b="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s-CO" sz="1200" b="0" dirty="0">
                <a:latin typeface="Tahoma" panose="020B0604030504040204" pitchFamily="34" charset="0"/>
                <a:ea typeface="Tahoma" panose="020B0604030504040204" pitchFamily="34" charset="0"/>
                <a:cs typeface="Tahoma" panose="020B0604030504040204" pitchFamily="34" charset="0"/>
              </a:rPr>
              <a:t>Los </a:t>
            </a:r>
            <a:r>
              <a:rPr lang="es-CO" sz="1200" b="1" dirty="0">
                <a:latin typeface="Tahoma" panose="020B0604030504040204" pitchFamily="34" charset="0"/>
                <a:ea typeface="Tahoma" panose="020B0604030504040204" pitchFamily="34" charset="0"/>
                <a:cs typeface="Tahoma" panose="020B0604030504040204" pitchFamily="34" charset="0"/>
              </a:rPr>
              <a:t>USD 135 millones </a:t>
            </a:r>
            <a:r>
              <a:rPr lang="es-CO" sz="1200" b="0" dirty="0">
                <a:latin typeface="Tahoma" panose="020B0604030504040204" pitchFamily="34" charset="0"/>
                <a:ea typeface="Tahoma" panose="020B0604030504040204" pitchFamily="34" charset="0"/>
                <a:cs typeface="Tahoma" panose="020B0604030504040204" pitchFamily="34" charset="0"/>
              </a:rPr>
              <a:t>de eficiencias obtenidos desde el 2019 al 2021 (</a:t>
            </a:r>
            <a:r>
              <a:rPr lang="es-MX" sz="1200" dirty="0">
                <a:solidFill>
                  <a:srgbClr val="4D4D4D"/>
                </a:solidFill>
                <a:latin typeface="Tahoma" panose="020B0604030504040204" pitchFamily="34" charset="0"/>
                <a:ea typeface="Tahoma" panose="020B0604030504040204" pitchFamily="34" charset="0"/>
                <a:cs typeface="Tahoma" panose="020B0604030504040204" pitchFamily="34" charset="0"/>
              </a:rPr>
              <a:t>Incluye estimación de eficiencia en </a:t>
            </a:r>
            <a:r>
              <a:rPr lang="es-MX" sz="1200" dirty="0" err="1">
                <a:solidFill>
                  <a:srgbClr val="4D4D4D"/>
                </a:solidFill>
                <a:latin typeface="Tahoma" panose="020B0604030504040204" pitchFamily="34" charset="0"/>
                <a:ea typeface="Tahoma" panose="020B0604030504040204" pitchFamily="34" charset="0"/>
                <a:cs typeface="Tahoma" panose="020B0604030504040204" pitchFamily="34" charset="0"/>
              </a:rPr>
              <a:t>capex</a:t>
            </a:r>
            <a:r>
              <a:rPr lang="es-MX" sz="1200" dirty="0">
                <a:solidFill>
                  <a:srgbClr val="4D4D4D"/>
                </a:solidFill>
                <a:latin typeface="Tahoma" panose="020B0604030504040204" pitchFamily="34" charset="0"/>
                <a:ea typeface="Tahoma" panose="020B0604030504040204" pitchFamily="34" charset="0"/>
                <a:cs typeface="Tahoma" panose="020B0604030504040204" pitchFamily="34" charset="0"/>
              </a:rPr>
              <a:t> para TE en 2021)</a:t>
            </a:r>
            <a:r>
              <a:rPr lang="es-CO" sz="1200" b="0" dirty="0">
                <a:latin typeface="Tahoma" panose="020B0604030504040204" pitchFamily="34" charset="0"/>
                <a:ea typeface="Tahoma" panose="020B0604030504040204" pitchFamily="34" charset="0"/>
                <a:cs typeface="Tahoma" panose="020B0604030504040204" pitchFamily="34" charset="0"/>
              </a:rPr>
              <a:t>, están distribuidos un 97% en </a:t>
            </a:r>
            <a:r>
              <a:rPr lang="es-CO" sz="1200" b="0" dirty="0" err="1">
                <a:latin typeface="Tahoma" panose="020B0604030504040204" pitchFamily="34" charset="0"/>
                <a:ea typeface="Tahoma" panose="020B0604030504040204" pitchFamily="34" charset="0"/>
                <a:cs typeface="Tahoma" panose="020B0604030504040204" pitchFamily="34" charset="0"/>
              </a:rPr>
              <a:t>capex</a:t>
            </a:r>
            <a:r>
              <a:rPr lang="es-CO" sz="1200" b="0" dirty="0">
                <a:latin typeface="Tahoma" panose="020B0604030504040204" pitchFamily="34" charset="0"/>
                <a:ea typeface="Tahoma" panose="020B0604030504040204" pitchFamily="34" charset="0"/>
                <a:cs typeface="Tahoma" panose="020B0604030504040204" pitchFamily="34" charset="0"/>
              </a:rPr>
              <a:t> y </a:t>
            </a:r>
            <a:r>
              <a:rPr lang="es-CO" sz="1200" b="1" dirty="0">
                <a:latin typeface="Tahoma" panose="020B0604030504040204" pitchFamily="34" charset="0"/>
                <a:ea typeface="Tahoma" panose="020B0604030504040204" pitchFamily="34" charset="0"/>
                <a:cs typeface="Tahoma" panose="020B0604030504040204" pitchFamily="34" charset="0"/>
              </a:rPr>
              <a:t>3% en </a:t>
            </a:r>
            <a:r>
              <a:rPr lang="es-CO" sz="1200" b="1" dirty="0" err="1">
                <a:latin typeface="Tahoma" panose="020B0604030504040204" pitchFamily="34" charset="0"/>
                <a:ea typeface="Tahoma" panose="020B0604030504040204" pitchFamily="34" charset="0"/>
                <a:cs typeface="Tahoma" panose="020B0604030504040204" pitchFamily="34" charset="0"/>
              </a:rPr>
              <a:t>opex</a:t>
            </a:r>
            <a:r>
              <a:rPr lang="es-CO" sz="1200" b="0" dirty="0">
                <a:latin typeface="Tahoma" panose="020B0604030504040204" pitchFamily="34" charset="0"/>
                <a:ea typeface="Tahoma" panose="020B0604030504040204" pitchFamily="34" charset="0"/>
                <a:cs typeface="Tahoma" panose="020B0604030504040204" pitchFamily="34" charset="0"/>
              </a:rPr>
              <a:t>, asociados por negocio así:</a:t>
            </a:r>
          </a:p>
          <a:p>
            <a:r>
              <a:rPr lang="es-CO" sz="1200" b="0" dirty="0">
                <a:latin typeface="Tahoma" panose="020B0604030504040204" pitchFamily="34" charset="0"/>
                <a:ea typeface="Tahoma" panose="020B0604030504040204" pitchFamily="34" charset="0"/>
                <a:cs typeface="Tahoma" panose="020B0604030504040204" pitchFamily="34" charset="0"/>
              </a:rPr>
              <a:t>Negocio de Energía</a:t>
            </a:r>
          </a:p>
          <a:p>
            <a:pPr marL="285750" indent="-285750">
              <a:buFont typeface="Arial" panose="020B0604020202020204" pitchFamily="34" charset="0"/>
              <a:buChar char="•"/>
            </a:pPr>
            <a:r>
              <a:rPr lang="es-CO" sz="1200" b="0" dirty="0">
                <a:latin typeface="Tahoma" panose="020B0604030504040204" pitchFamily="34" charset="0"/>
                <a:ea typeface="Tahoma" panose="020B0604030504040204" pitchFamily="34" charset="0"/>
                <a:cs typeface="Tahoma" panose="020B0604030504040204" pitchFamily="34" charset="0"/>
              </a:rPr>
              <a:t>USD 184</a:t>
            </a:r>
            <a:r>
              <a:rPr lang="es-CO" sz="1200" b="0" baseline="30000" dirty="0">
                <a:latin typeface="Tahoma" panose="020B0604030504040204" pitchFamily="34" charset="0"/>
                <a:ea typeface="Tahoma" panose="020B0604030504040204" pitchFamily="34" charset="0"/>
                <a:cs typeface="Tahoma" panose="020B0604030504040204" pitchFamily="34" charset="0"/>
              </a:rPr>
              <a:t>2</a:t>
            </a:r>
            <a:r>
              <a:rPr lang="es-CO" sz="1200" b="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s-CO" sz="1200" b="0" dirty="0">
                <a:latin typeface="Tahoma" panose="020B0604030504040204" pitchFamily="34" charset="0"/>
                <a:ea typeface="Tahoma" panose="020B0604030504040204" pitchFamily="34" charset="0"/>
                <a:cs typeface="Tahoma" panose="020B0604030504040204" pitchFamily="34" charset="0"/>
              </a:rPr>
              <a:t>millones de eficiencias en </a:t>
            </a:r>
            <a:r>
              <a:rPr lang="es-CO" sz="1200" b="0" dirty="0" err="1">
                <a:latin typeface="Tahoma" panose="020B0604030504040204" pitchFamily="34" charset="0"/>
                <a:ea typeface="Tahoma" panose="020B0604030504040204" pitchFamily="34" charset="0"/>
                <a:cs typeface="Tahoma" panose="020B0604030504040204" pitchFamily="34" charset="0"/>
              </a:rPr>
              <a:t>capex</a:t>
            </a:r>
            <a:r>
              <a:rPr lang="es-CO" sz="1200" b="0" dirty="0">
                <a:latin typeface="Tahoma" panose="020B0604030504040204" pitchFamily="34" charset="0"/>
                <a:ea typeface="Tahoma" panose="020B0604030504040204" pitchFamily="34" charset="0"/>
                <a:cs typeface="Tahoma" panose="020B0604030504040204" pitchFamily="34" charset="0"/>
              </a:rPr>
              <a:t> acumuladas al 2020 obtenidos principalmente por</a:t>
            </a:r>
            <a:r>
              <a:rPr lang="es-MX" sz="1200" b="0" dirty="0">
                <a:latin typeface="Tahoma" panose="020B0604030504040204" pitchFamily="34" charset="0"/>
                <a:ea typeface="Tahoma" panose="020B0604030504040204" pitchFamily="34" charset="0"/>
                <a:cs typeface="Tahoma" panose="020B0604030504040204" pitchFamily="34" charset="0"/>
              </a:rPr>
              <a:t> contratación de servicios de construcción de líneas de transmisión y de obras de tramo subterráneo, proveniente de los proyectos PLEX1 Chile, </a:t>
            </a:r>
            <a:r>
              <a:rPr lang="es-MX" sz="1200" b="0" dirty="0" err="1">
                <a:latin typeface="Tahoma" panose="020B0604030504040204" pitchFamily="34" charset="0"/>
                <a:ea typeface="Tahoma" panose="020B0604030504040204" pitchFamily="34" charset="0"/>
                <a:cs typeface="Tahoma" panose="020B0604030504040204" pitchFamily="34" charset="0"/>
              </a:rPr>
              <a:t>Statcom</a:t>
            </a:r>
            <a:r>
              <a:rPr lang="es-MX" sz="1200" b="0" dirty="0">
                <a:latin typeface="Tahoma" panose="020B0604030504040204" pitchFamily="34" charset="0"/>
                <a:ea typeface="Tahoma" panose="020B0604030504040204" pitchFamily="34" charset="0"/>
                <a:cs typeface="Tahoma" panose="020B0604030504040204" pitchFamily="34" charset="0"/>
              </a:rPr>
              <a:t> Bacatá de Colombia, Trujillo-Chiclayo y Planicie-Industriales de Perú</a:t>
            </a:r>
          </a:p>
          <a:p>
            <a:pPr marL="285750" indent="-285750">
              <a:buFont typeface="Arial" panose="020B0604020202020204" pitchFamily="34" charset="0"/>
              <a:buChar char="•"/>
            </a:pPr>
            <a:r>
              <a:rPr lang="es-MX" sz="1200" b="0" dirty="0">
                <a:latin typeface="Tahoma" panose="020B0604030504040204" pitchFamily="34" charset="0"/>
                <a:ea typeface="Tahoma" panose="020B0604030504040204" pitchFamily="34" charset="0"/>
                <a:cs typeface="Tahoma" panose="020B0604030504040204" pitchFamily="34" charset="0"/>
              </a:rPr>
              <a:t>La proyección de pérdida de eficiencia que se tiene para los proyectos a energizar en 2021 es de USD 67 millones explicados en mayor medida por los proyectos SITU (Conexión Noroccidental) y CECO (</a:t>
            </a:r>
            <a:r>
              <a:rPr lang="es-MX" sz="1200" b="0" dirty="0" err="1">
                <a:latin typeface="Tahoma" panose="020B0604030504040204" pitchFamily="34" charset="0"/>
                <a:ea typeface="Tahoma" panose="020B0604030504040204" pitchFamily="34" charset="0"/>
                <a:cs typeface="Tahoma" panose="020B0604030504040204" pitchFamily="34" charset="0"/>
              </a:rPr>
              <a:t>Cerromatoso</a:t>
            </a:r>
            <a:r>
              <a:rPr lang="es-MX" sz="1200" b="0" dirty="0">
                <a:latin typeface="Tahoma" panose="020B0604030504040204" pitchFamily="34" charset="0"/>
                <a:ea typeface="Tahoma" panose="020B0604030504040204" pitchFamily="34" charset="0"/>
                <a:cs typeface="Tahoma" panose="020B0604030504040204" pitchFamily="34" charset="0"/>
              </a:rPr>
              <a:t>-Chinú-Copey), debido a mayores valores en compensaciones bióticas, servicios de construcción y variantes requerida</a:t>
            </a:r>
          </a:p>
          <a:p>
            <a:pPr marL="285750" indent="-285750">
              <a:buFont typeface="Arial" panose="020B0604020202020204" pitchFamily="34" charset="0"/>
              <a:buChar char="•"/>
            </a:pPr>
            <a:r>
              <a:rPr lang="es-MX" sz="1200" b="0" dirty="0">
                <a:latin typeface="Tahoma" panose="020B0604030504040204" pitchFamily="34" charset="0"/>
                <a:ea typeface="Tahoma" panose="020B0604030504040204" pitchFamily="34" charset="0"/>
                <a:cs typeface="Tahoma" panose="020B0604030504040204" pitchFamily="34" charset="0"/>
              </a:rPr>
              <a:t>Los beneficios del </a:t>
            </a:r>
            <a:r>
              <a:rPr lang="es-MX" sz="1200" b="0" dirty="0" err="1">
                <a:latin typeface="Tahoma" panose="020B0604030504040204" pitchFamily="34" charset="0"/>
                <a:ea typeface="Tahoma" panose="020B0604030504040204" pitchFamily="34" charset="0"/>
                <a:cs typeface="Tahoma" panose="020B0604030504040204" pitchFamily="34" charset="0"/>
              </a:rPr>
              <a:t>capex</a:t>
            </a:r>
            <a:r>
              <a:rPr lang="es-MX" sz="1200" b="0" dirty="0">
                <a:latin typeface="Tahoma" panose="020B0604030504040204" pitchFamily="34" charset="0"/>
                <a:ea typeface="Tahoma" panose="020B0604030504040204" pitchFamily="34" charset="0"/>
                <a:cs typeface="Tahoma" panose="020B0604030504040204" pitchFamily="34" charset="0"/>
              </a:rPr>
              <a:t>, pueden variar con los proyectos que se cierren en los siguientes años ante del 2030</a:t>
            </a:r>
          </a:p>
          <a:p>
            <a:pPr marL="285750" indent="-285750">
              <a:buFont typeface="Arial" panose="020B0604020202020204" pitchFamily="34" charset="0"/>
              <a:buChar char="•"/>
            </a:pPr>
            <a:r>
              <a:rPr lang="es-MX" sz="1200" b="0" dirty="0">
                <a:latin typeface="Tahoma" panose="020B0604030504040204" pitchFamily="34" charset="0"/>
                <a:ea typeface="Tahoma" panose="020B0604030504040204" pitchFamily="34" charset="0"/>
                <a:cs typeface="Tahoma" panose="020B0604030504040204" pitchFamily="34" charset="0"/>
              </a:rPr>
              <a:t>USD 15 millones en </a:t>
            </a:r>
            <a:r>
              <a:rPr lang="es-MX" sz="1200" b="0" dirty="0" err="1">
                <a:latin typeface="Tahoma" panose="020B0604030504040204" pitchFamily="34" charset="0"/>
                <a:ea typeface="Tahoma" panose="020B0604030504040204" pitchFamily="34" charset="0"/>
                <a:cs typeface="Tahoma" panose="020B0604030504040204" pitchFamily="34" charset="0"/>
              </a:rPr>
              <a:t>opex</a:t>
            </a:r>
            <a:r>
              <a:rPr lang="es-MX" sz="1200" b="0" dirty="0">
                <a:latin typeface="Tahoma" panose="020B0604030504040204" pitchFamily="34" charset="0"/>
                <a:ea typeface="Tahoma" panose="020B0604030504040204" pitchFamily="34" charset="0"/>
                <a:cs typeface="Tahoma" panose="020B0604030504040204" pitchFamily="34" charset="0"/>
              </a:rPr>
              <a:t> entre 2019 – 2020 concentrados principalmente en </a:t>
            </a:r>
            <a:r>
              <a:rPr lang="es-MX" sz="1200" b="0" dirty="0" err="1">
                <a:latin typeface="Tahoma" panose="020B0604030504040204" pitchFamily="34" charset="0"/>
                <a:ea typeface="Tahoma" panose="020B0604030504040204" pitchFamily="34" charset="0"/>
                <a:cs typeface="Tahoma" panose="020B0604030504040204" pitchFamily="34" charset="0"/>
              </a:rPr>
              <a:t>CTEEP</a:t>
            </a:r>
            <a:r>
              <a:rPr lang="es-MX" sz="1200" b="0" dirty="0">
                <a:latin typeface="Tahoma" panose="020B0604030504040204" pitchFamily="34" charset="0"/>
                <a:ea typeface="Tahoma" panose="020B0604030504040204" pitchFamily="34" charset="0"/>
                <a:cs typeface="Tahoma" panose="020B0604030504040204" pitchFamily="34" charset="0"/>
              </a:rPr>
              <a:t> derivadas de la implementación de teleasistencia en subestaciones y optimización en los costos de personal</a:t>
            </a:r>
            <a:endParaRPr lang="es-CO" sz="1200" b="0" dirty="0">
              <a:solidFill>
                <a:srgbClr val="C00000"/>
              </a:solidFill>
              <a:highlight>
                <a:srgbClr val="FFFF00"/>
              </a:highlight>
              <a:latin typeface="Tahoma" panose="020B0604030504040204" pitchFamily="34" charset="0"/>
              <a:ea typeface="Tahoma" panose="020B0604030504040204" pitchFamily="34" charset="0"/>
              <a:cs typeface="Tahoma" panose="020B0604030504040204" pitchFamily="34" charset="0"/>
            </a:endParaRPr>
          </a:p>
          <a:p>
            <a:r>
              <a:rPr lang="es-CO" sz="1200" b="0" dirty="0">
                <a:latin typeface="Tahoma" panose="020B0604030504040204" pitchFamily="34" charset="0"/>
                <a:ea typeface="Tahoma" panose="020B0604030504040204" pitchFamily="34" charset="0"/>
                <a:cs typeface="Tahoma" panose="020B0604030504040204" pitchFamily="34" charset="0"/>
              </a:rPr>
              <a:t>Negocio de Vías</a:t>
            </a:r>
          </a:p>
          <a:p>
            <a:pPr marL="285750" indent="-285750">
              <a:buFont typeface="Arial" panose="020B0604020202020204" pitchFamily="34" charset="0"/>
              <a:buChar char="•"/>
            </a:pPr>
            <a:r>
              <a:rPr lang="es-CO" sz="1200" dirty="0">
                <a:latin typeface="Tahoma" panose="020B0604030504040204" pitchFamily="34" charset="0"/>
                <a:ea typeface="Tahoma" panose="020B0604030504040204" pitchFamily="34" charset="0"/>
                <a:cs typeface="Tahoma" panose="020B0604030504040204" pitchFamily="34" charset="0"/>
              </a:rPr>
              <a:t>USD 2,7 millones al 2020 por conservación y mantenimiento mayor y mantenimiento vial (</a:t>
            </a:r>
            <a:r>
              <a:rPr lang="es-CO" sz="1200" dirty="0" err="1">
                <a:latin typeface="Tahoma" panose="020B0604030504040204" pitchFamily="34" charset="0"/>
                <a:ea typeface="Tahoma" panose="020B0604030504040204" pitchFamily="34" charset="0"/>
                <a:cs typeface="Tahoma" panose="020B0604030504040204" pitchFamily="34" charset="0"/>
              </a:rPr>
              <a:t>Intervial</a:t>
            </a:r>
            <a:r>
              <a:rPr lang="es-CO" sz="1200" dirty="0">
                <a:latin typeface="Tahoma" panose="020B0604030504040204" pitchFamily="34" charset="0"/>
                <a:ea typeface="Tahoma" panose="020B0604030504040204" pitchFamily="34" charset="0"/>
                <a:cs typeface="Tahoma" panose="020B0604030504040204" pitchFamily="34" charset="0"/>
              </a:rPr>
              <a:t>)</a:t>
            </a:r>
            <a:endParaRPr lang="es-MX" sz="12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s-CO" sz="1200" dirty="0">
                <a:latin typeface="Tahoma" panose="020B0604030504040204" pitchFamily="34" charset="0"/>
                <a:ea typeface="Tahoma" panose="020B0604030504040204" pitchFamily="34" charset="0"/>
                <a:cs typeface="Tahoma" panose="020B0604030504040204" pitchFamily="34" charset="0"/>
              </a:rPr>
              <a:t>Para C</a:t>
            </a:r>
            <a:r>
              <a:rPr lang="es-MX" sz="1200" dirty="0" err="1">
                <a:latin typeface="Tahoma" panose="020B0604030504040204" pitchFamily="34" charset="0"/>
                <a:ea typeface="Tahoma" panose="020B0604030504040204" pitchFamily="34" charset="0"/>
                <a:cs typeface="Tahoma" panose="020B0604030504040204" pitchFamily="34" charset="0"/>
              </a:rPr>
              <a:t>ostera</a:t>
            </a:r>
            <a:r>
              <a:rPr lang="es-MX" sz="1200" dirty="0">
                <a:latin typeface="Tahoma" panose="020B0604030504040204" pitchFamily="34" charset="0"/>
                <a:ea typeface="Tahoma" panose="020B0604030504040204" pitchFamily="34" charset="0"/>
                <a:cs typeface="Tahoma" panose="020B0604030504040204" pitchFamily="34" charset="0"/>
              </a:rPr>
              <a:t> se trabaja en la identificación de optimizaciones para cumplir el caso de negocio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419" sz="12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419" sz="12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2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3). USD 2,200M en nuevas geografías</a:t>
            </a:r>
            <a:endParaRPr kumimoji="0" lang="es-CO" sz="1200" b="1" i="0" u="none" strike="noStrike" kern="1200" cap="none" spc="0" normalizeH="0" baseline="0" noProof="0" dirty="0">
              <a:ln>
                <a:noFill/>
              </a:ln>
              <a:solidFill>
                <a:srgbClr val="4D4D4D"/>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s-MX" sz="1200" dirty="0">
                <a:latin typeface="Tahoma" panose="020B0604030504040204" pitchFamily="34" charset="0"/>
                <a:ea typeface="Tahoma" panose="020B0604030504040204" pitchFamily="34" charset="0"/>
                <a:cs typeface="Tahoma" panose="020B0604030504040204" pitchFamily="34" charset="0"/>
              </a:rPr>
              <a:t>A la fecha no hay ejecución para reportar. El siguiente es el detalle del pipeline de nuevas geografías:</a:t>
            </a:r>
          </a:p>
          <a:p>
            <a:pPr marL="285750" lvl="0" indent="-285750">
              <a:buFont typeface="Arial" panose="020B0604020202020204" pitchFamily="34" charset="0"/>
              <a:buChar char="•"/>
            </a:pPr>
            <a:r>
              <a:rPr lang="es-MX" sz="1200" dirty="0">
                <a:latin typeface="Tahoma" panose="020B0604030504040204" pitchFamily="34" charset="0"/>
                <a:ea typeface="Tahoma" panose="020B0604030504040204" pitchFamily="34" charset="0"/>
                <a:cs typeface="Tahoma" panose="020B0604030504040204" pitchFamily="34" charset="0"/>
              </a:rPr>
              <a:t>EEUU. En evaluación ofertas recibidas para seleccionar consultor para la caracterización de la industria y propuesta de alternativas de incursión</a:t>
            </a:r>
          </a:p>
          <a:p>
            <a:pPr marL="285750" lvl="0" indent="-285750">
              <a:buFont typeface="Arial" panose="020B0604020202020204" pitchFamily="34" charset="0"/>
              <a:buChar char="•"/>
            </a:pPr>
            <a:r>
              <a:rPr lang="es-MX" sz="1200" dirty="0">
                <a:latin typeface="Tahoma" panose="020B0604030504040204" pitchFamily="34" charset="0"/>
                <a:ea typeface="Tahoma" panose="020B0604030504040204" pitchFamily="34" charset="0"/>
                <a:cs typeface="Tahoma" panose="020B0604030504040204" pitchFamily="34" charset="0"/>
              </a:rPr>
              <a:t>Panamá (Pipeline ~USD 1,060 millones): </a:t>
            </a:r>
          </a:p>
          <a:p>
            <a:pPr marL="742950" lvl="1" indent="-285750">
              <a:buFont typeface="Arial" panose="020B0604020202020204" pitchFamily="34" charset="0"/>
              <a:buChar char="•"/>
            </a:pPr>
            <a:r>
              <a:rPr lang="es-MX" sz="1200" dirty="0">
                <a:latin typeface="Tahoma" panose="020B0604030504040204" pitchFamily="34" charset="0"/>
                <a:ea typeface="Tahoma" panose="020B0604030504040204" pitchFamily="34" charset="0"/>
                <a:cs typeface="Tahoma" panose="020B0604030504040204" pitchFamily="34" charset="0"/>
              </a:rPr>
              <a:t>Cuarta Línea. Pendiente inicio nuevo proceso bajo esquema Asociación Público Privada</a:t>
            </a:r>
          </a:p>
          <a:p>
            <a:pPr marL="742950" lvl="1" indent="-285750">
              <a:buFont typeface="Arial" panose="020B0604020202020204" pitchFamily="34" charset="0"/>
              <a:buChar char="•"/>
            </a:pPr>
            <a:r>
              <a:rPr lang="es-MX" sz="1200" dirty="0">
                <a:latin typeface="Tahoma" panose="020B0604030504040204" pitchFamily="34" charset="0"/>
                <a:ea typeface="Tahoma" panose="020B0604030504040204" pitchFamily="34" charset="0"/>
                <a:cs typeface="Tahoma" panose="020B0604030504040204" pitchFamily="34" charset="0"/>
              </a:rPr>
              <a:t>Interconexión Eléctrica. Estudios detallados en ejecución (impacto ambiental, diseño línea, inspección marina) con expectativa finalización 2022. Acuerdos de gobiernos suscritos, como base para la definición del esquema de regulación armonizado, y confirmación del caso de negocio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dirty="0"/>
          </a:p>
          <a:p>
            <a:pPr marL="0" marR="0" lvl="0" indent="0" algn="l" defTabSz="914400" rtl="0" eaLnBrk="1" fontAlgn="auto" latinLnBrk="0" hangingPunct="1">
              <a:lnSpc>
                <a:spcPct val="100000"/>
              </a:lnSpc>
              <a:spcBef>
                <a:spcPts val="0"/>
              </a:spcBef>
              <a:spcAft>
                <a:spcPts val="0"/>
              </a:spcAft>
              <a:buClrTx/>
              <a:buSzTx/>
              <a:buFontTx/>
              <a:buNone/>
              <a:tabLst/>
              <a:defRPr/>
            </a:pPr>
            <a:r>
              <a:rPr lang="es-CO" b="1" dirty="0"/>
              <a:t>4). </a:t>
            </a:r>
            <a:r>
              <a:rPr kumimoji="0" lang="es-419" sz="12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Aumento de 70% en el EBITDA</a:t>
            </a:r>
          </a:p>
          <a:p>
            <a:r>
              <a:rPr lang="es-CO" b="0" dirty="0">
                <a:solidFill>
                  <a:schemeClr val="tx1"/>
                </a:solidFill>
              </a:rPr>
              <a:t>2020- El sobrecumplimiento del EBITDA se debe a : </a:t>
            </a:r>
          </a:p>
          <a:p>
            <a:pPr marL="285750" indent="-285750">
              <a:buFont typeface="Arial" panose="020B0604020202020204" pitchFamily="34" charset="0"/>
              <a:buChar char="•"/>
            </a:pPr>
            <a:r>
              <a:rPr lang="es-MX" b="0" dirty="0">
                <a:solidFill>
                  <a:schemeClr val="tx1"/>
                </a:solidFill>
              </a:rPr>
              <a:t>U</a:t>
            </a:r>
            <a:r>
              <a:rPr lang="es-MX" dirty="0">
                <a:solidFill>
                  <a:schemeClr val="tx1"/>
                </a:solidFill>
              </a:rPr>
              <a:t>SD 1B, por actualización de la Red Básica del Sistema Existente-</a:t>
            </a:r>
            <a:r>
              <a:rPr lang="es-MX" dirty="0" err="1">
                <a:solidFill>
                  <a:schemeClr val="tx1"/>
                </a:solidFill>
              </a:rPr>
              <a:t>RBSE</a:t>
            </a:r>
            <a:r>
              <a:rPr lang="es-MX" dirty="0">
                <a:solidFill>
                  <a:schemeClr val="tx1"/>
                </a:solidFill>
              </a:rPr>
              <a:t> y pronunciamiento de la Comisión de valores mobiliarios-</a:t>
            </a:r>
            <a:r>
              <a:rPr lang="es-MX" dirty="0" err="1">
                <a:solidFill>
                  <a:schemeClr val="tx1"/>
                </a:solidFill>
              </a:rPr>
              <a:t>CVM</a:t>
            </a:r>
            <a:endParaRPr lang="es-MX" dirty="0">
              <a:solidFill>
                <a:schemeClr val="tx1"/>
              </a:solidFill>
            </a:endParaRPr>
          </a:p>
          <a:p>
            <a:pPr marL="285750" indent="-285750">
              <a:buFont typeface="Arial" panose="020B0604020202020204" pitchFamily="34" charset="0"/>
              <a:buChar char="•"/>
            </a:pPr>
            <a:r>
              <a:rPr lang="es-MX" dirty="0">
                <a:solidFill>
                  <a:schemeClr val="tx1"/>
                </a:solidFill>
              </a:rPr>
              <a:t>Entrada en operación de proyectos de Transporte de Energía en Colombia, Brasil, Chile y Perú</a:t>
            </a:r>
          </a:p>
          <a:p>
            <a:pPr marL="285750" indent="-285750">
              <a:buFont typeface="Arial" panose="020B0604020202020204" pitchFamily="34" charset="0"/>
              <a:buChar char="•"/>
            </a:pPr>
            <a:r>
              <a:rPr lang="es-MX" dirty="0">
                <a:solidFill>
                  <a:schemeClr val="tx1"/>
                </a:solidFill>
              </a:rPr>
              <a:t>Consolidación de ingresos de Ruta Costera y de </a:t>
            </a:r>
            <a:r>
              <a:rPr lang="es-MX" dirty="0" err="1">
                <a:solidFill>
                  <a:schemeClr val="tx1"/>
                </a:solidFill>
              </a:rPr>
              <a:t>Orazul</a:t>
            </a:r>
            <a:endParaRPr lang="es-MX" dirty="0">
              <a:solidFill>
                <a:schemeClr val="tx1"/>
              </a:solidFill>
            </a:endParaRPr>
          </a:p>
          <a:p>
            <a:pPr marL="285750" indent="-285750">
              <a:buFont typeface="Arial" panose="020B0604020202020204" pitchFamily="34" charset="0"/>
              <a:buChar char="•"/>
            </a:pPr>
            <a:r>
              <a:rPr lang="es-MX" dirty="0">
                <a:solidFill>
                  <a:schemeClr val="tx1"/>
                </a:solidFill>
              </a:rPr>
              <a:t>Manejo adecuado de los costos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419" sz="12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2021</a:t>
            </a:r>
          </a:p>
          <a:p>
            <a:pPr marL="285750" indent="-285750">
              <a:buFont typeface="Arial" panose="020B0604020202020204" pitchFamily="34" charset="0"/>
              <a:buChar char="•"/>
            </a:pPr>
            <a:r>
              <a:rPr lang="es-MX" sz="1200" dirty="0">
                <a:latin typeface="Tahoma" panose="020B0604030504040204" pitchFamily="34" charset="0"/>
                <a:ea typeface="Tahoma" panose="020B0604030504040204" pitchFamily="34" charset="0"/>
                <a:cs typeface="Tahoma" panose="020B0604030504040204" pitchFamily="34" charset="0"/>
              </a:rPr>
              <a:t>El EBITDA con corte a junio del 2021 se ha cumplido un 26% superior al presupuesto (COP 3.4B) y se estima para diciembre 2021 un sobrecumplimiento del 7% (COP 6,6B)</a:t>
            </a:r>
          </a:p>
          <a:p>
            <a:pPr marL="285750" indent="-285750">
              <a:buFont typeface="Arial" panose="020B0604020202020204" pitchFamily="34" charset="0"/>
              <a:buChar char="•"/>
            </a:pPr>
            <a:r>
              <a:rPr lang="es-MX" sz="1200" dirty="0">
                <a:latin typeface="Tahoma" panose="020B0604030504040204" pitchFamily="34" charset="0"/>
                <a:ea typeface="Tahoma" panose="020B0604030504040204" pitchFamily="34" charset="0"/>
                <a:cs typeface="Tahoma" panose="020B0604030504040204" pitchFamily="34" charset="0"/>
              </a:rPr>
              <a:t>Este valor se explica por mayores ingresos en Transporte de Energía, principalmente en Colombia y Brasil por el valor del Ke, </a:t>
            </a:r>
            <a:r>
              <a:rPr lang="es-MX" sz="1200" dirty="0" err="1">
                <a:latin typeface="Tahoma" panose="020B0604030504040204" pitchFamily="34" charset="0"/>
                <a:ea typeface="Tahoma" panose="020B0604030504040204" pitchFamily="34" charset="0"/>
                <a:cs typeface="Tahoma" panose="020B0604030504040204" pitchFamily="34" charset="0"/>
              </a:rPr>
              <a:t>re-perfilamiento</a:t>
            </a:r>
            <a:r>
              <a:rPr lang="es-MX" sz="1200" dirty="0">
                <a:latin typeface="Tahoma" panose="020B0604030504040204" pitchFamily="34" charset="0"/>
                <a:ea typeface="Tahoma" panose="020B0604030504040204" pitchFamily="34" charset="0"/>
                <a:cs typeface="Tahoma" panose="020B0604030504040204" pitchFamily="34" charset="0"/>
              </a:rPr>
              <a:t> del </a:t>
            </a:r>
            <a:r>
              <a:rPr lang="es-MX" sz="1200" dirty="0" err="1">
                <a:latin typeface="Tahoma" panose="020B0604030504040204" pitchFamily="34" charset="0"/>
                <a:ea typeface="Tahoma" panose="020B0604030504040204" pitchFamily="34" charset="0"/>
                <a:cs typeface="Tahoma" panose="020B0604030504040204" pitchFamily="34" charset="0"/>
              </a:rPr>
              <a:t>RBSE</a:t>
            </a:r>
            <a:r>
              <a:rPr lang="es-MX" sz="1200" dirty="0">
                <a:latin typeface="Tahoma" panose="020B0604030504040204" pitchFamily="34" charset="0"/>
                <a:ea typeface="Tahoma" panose="020B0604030504040204" pitchFamily="34" charset="0"/>
                <a:cs typeface="Tahoma" panose="020B0604030504040204" pitchFamily="34" charset="0"/>
              </a:rPr>
              <a:t> y efecto positivo de variables macro (</a:t>
            </a:r>
            <a:r>
              <a:rPr lang="es-MX" sz="1200" dirty="0" err="1">
                <a:latin typeface="Tahoma" panose="020B0604030504040204" pitchFamily="34" charset="0"/>
                <a:ea typeface="Tahoma" panose="020B0604030504040204" pitchFamily="34" charset="0"/>
                <a:cs typeface="Tahoma" panose="020B0604030504040204" pitchFamily="34" charset="0"/>
              </a:rPr>
              <a:t>IPP</a:t>
            </a:r>
            <a:r>
              <a:rPr lang="es-MX" sz="1200" dirty="0">
                <a:latin typeface="Tahoma" panose="020B0604030504040204" pitchFamily="34" charset="0"/>
                <a:ea typeface="Tahoma" panose="020B0604030504040204" pitchFamily="34" charset="0"/>
                <a:cs typeface="Tahoma" panose="020B0604030504040204" pitchFamily="34" charset="0"/>
              </a:rPr>
              <a:t>, </a:t>
            </a:r>
            <a:r>
              <a:rPr lang="es-MX" sz="1200" dirty="0" err="1">
                <a:latin typeface="Tahoma" panose="020B0604030504040204" pitchFamily="34" charset="0"/>
                <a:ea typeface="Tahoma" panose="020B0604030504040204" pitchFamily="34" charset="0"/>
                <a:cs typeface="Tahoma" panose="020B0604030504040204" pitchFamily="34" charset="0"/>
              </a:rPr>
              <a:t>TRM</a:t>
            </a:r>
            <a:r>
              <a:rPr lang="es-MX" sz="1200" dirty="0">
                <a:latin typeface="Tahoma" panose="020B0604030504040204" pitchFamily="34" charset="0"/>
                <a:ea typeface="Tahoma" panose="020B0604030504040204" pitchFamily="34" charset="0"/>
                <a:cs typeface="Tahoma" panose="020B0604030504040204" pitchFamily="34" charset="0"/>
              </a:rPr>
              <a:t> e </a:t>
            </a:r>
            <a:r>
              <a:rPr lang="es-MX" sz="1200" dirty="0" err="1">
                <a:latin typeface="Tahoma" panose="020B0604030504040204" pitchFamily="34" charset="0"/>
                <a:ea typeface="Tahoma" panose="020B0604030504040204" pitchFamily="34" charset="0"/>
                <a:cs typeface="Tahoma" panose="020B0604030504040204" pitchFamily="34" charset="0"/>
              </a:rPr>
              <a:t>IPCA</a:t>
            </a:r>
            <a:r>
              <a:rPr lang="es-MX" sz="1200" dirty="0">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419" sz="12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419" sz="12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2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5). </a:t>
            </a:r>
            <a:r>
              <a:rPr kumimoji="0" lang="pt-BR" sz="1200" b="1"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Reducir</a:t>
            </a:r>
            <a:r>
              <a:rPr kumimoji="0" lang="pt-BR" sz="12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al planeta 11M de tCO2e</a:t>
            </a:r>
            <a:endParaRPr kumimoji="0" lang="es-419" sz="1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r>
              <a:rPr lang="es-CO" sz="1200" dirty="0">
                <a:latin typeface="Tahoma" panose="020B0604030504040204" pitchFamily="34" charset="0"/>
                <a:ea typeface="Tahoma" panose="020B0604030504040204" pitchFamily="34" charset="0"/>
                <a:cs typeface="Tahoma" panose="020B0604030504040204" pitchFamily="34" charset="0"/>
              </a:rPr>
              <a:t>El indicador mide reducción de toneladas de CO2 equivalente asociadas a:</a:t>
            </a:r>
          </a:p>
          <a:p>
            <a:pPr marL="285750" indent="-285750">
              <a:buFont typeface="Arial" panose="020B0604020202020204" pitchFamily="34" charset="0"/>
              <a:buChar char="•"/>
            </a:pPr>
            <a:r>
              <a:rPr lang="es-CO" sz="1200" dirty="0">
                <a:latin typeface="Tahoma" panose="020B0604030504040204" pitchFamily="34" charset="0"/>
                <a:ea typeface="Tahoma" panose="020B0604030504040204" pitchFamily="34" charset="0"/>
                <a:cs typeface="Tahoma" panose="020B0604030504040204" pitchFamily="34" charset="0"/>
              </a:rPr>
              <a:t>El programa Conexión Jaguar</a:t>
            </a:r>
          </a:p>
          <a:p>
            <a:pPr marL="285750" indent="-285750">
              <a:buFont typeface="Arial" panose="020B0604020202020204" pitchFamily="34" charset="0"/>
              <a:buChar char="•"/>
            </a:pPr>
            <a:r>
              <a:rPr lang="es-CO" sz="1200" dirty="0">
                <a:latin typeface="Tahoma" panose="020B0604030504040204" pitchFamily="34" charset="0"/>
                <a:ea typeface="Tahoma" panose="020B0604030504040204" pitchFamily="34" charset="0"/>
                <a:cs typeface="Tahoma" panose="020B0604030504040204" pitchFamily="34" charset="0"/>
              </a:rPr>
              <a:t>Los esfuerzos en ecoeficiencia (reducción de impacto por: agua, energía, residuos, SF6 movilidad sostenible y teletrabajo.</a:t>
            </a:r>
          </a:p>
          <a:p>
            <a:pPr marL="285750" indent="-285750">
              <a:buFont typeface="Arial" panose="020B0604020202020204" pitchFamily="34" charset="0"/>
              <a:buChar char="•"/>
            </a:pPr>
            <a:r>
              <a:rPr lang="es-CO" sz="1200" dirty="0">
                <a:latin typeface="Tahoma" panose="020B0604030504040204" pitchFamily="34" charset="0"/>
                <a:ea typeface="Tahoma" panose="020B0604030504040204" pitchFamily="34" charset="0"/>
                <a:cs typeface="Tahoma" panose="020B0604030504040204" pitchFamily="34" charset="0"/>
              </a:rPr>
              <a:t>Los nuevos negocios de energía, específicamente los servicios energéticos distribuidos</a:t>
            </a:r>
            <a:endParaRPr lang="es-CO" sz="1200" b="1" dirty="0">
              <a:latin typeface="Tahoma" panose="020B0604030504040204" pitchFamily="34" charset="0"/>
              <a:ea typeface="Tahoma" panose="020B0604030504040204" pitchFamily="34" charset="0"/>
              <a:cs typeface="Tahoma" panose="020B0604030504040204" pitchFamily="34" charset="0"/>
            </a:endParaRPr>
          </a:p>
          <a:p>
            <a:r>
              <a:rPr lang="es-MX" sz="1200" b="0" dirty="0">
                <a:latin typeface="Tahoma" panose="020B0604030504040204" pitchFamily="34" charset="0"/>
                <a:ea typeface="Tahoma" panose="020B0604030504040204" pitchFamily="34" charset="0"/>
                <a:cs typeface="Tahoma" panose="020B0604030504040204" pitchFamily="34" charset="0"/>
              </a:rPr>
              <a:t>Avances</a:t>
            </a:r>
          </a:p>
          <a:p>
            <a:pPr marL="285750" indent="-285750">
              <a:buFont typeface="Arial" panose="020B0604020202020204" pitchFamily="34" charset="0"/>
              <a:buChar char="•"/>
            </a:pPr>
            <a:r>
              <a:rPr lang="es-CO" sz="1200" dirty="0">
                <a:latin typeface="Tahoma" panose="020B0604030504040204" pitchFamily="34" charset="0"/>
                <a:ea typeface="Tahoma" panose="020B0604030504040204" pitchFamily="34" charset="0"/>
                <a:cs typeface="Tahoma" panose="020B0604030504040204" pitchFamily="34" charset="0"/>
              </a:rPr>
              <a:t>Al 2020 se han reducido 6,4 millones de tCO2 e, esto equivale al 58% de la meta al 2030 y está por encima de la meta volante al 2022.</a:t>
            </a:r>
          </a:p>
          <a:p>
            <a:pPr marL="285750" indent="-285750">
              <a:buFont typeface="Arial" panose="020B0604020202020204" pitchFamily="34" charset="0"/>
              <a:buChar char="•"/>
            </a:pPr>
            <a:endParaRPr lang="es-MX" sz="12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s-MX" sz="1200" dirty="0">
                <a:latin typeface="Tahoma" panose="020B0604030504040204" pitchFamily="34" charset="0"/>
                <a:ea typeface="Tahoma" panose="020B0604030504040204" pitchFamily="34" charset="0"/>
                <a:cs typeface="Tahoma" panose="020B0604030504040204" pitchFamily="34" charset="0"/>
              </a:rPr>
              <a:t>Desde el 2021 este indicador hará parte del sistema de compensación variable</a:t>
            </a:r>
          </a:p>
          <a:p>
            <a:pPr marL="285750" indent="-285750">
              <a:buFont typeface="Arial" panose="020B0604020202020204" pitchFamily="34" charset="0"/>
              <a:buChar char="•"/>
            </a:pPr>
            <a:r>
              <a:rPr lang="es-MX" sz="1200" dirty="0">
                <a:latin typeface="Tahoma" panose="020B0604030504040204" pitchFamily="34" charset="0"/>
                <a:ea typeface="Tahoma" panose="020B0604030504040204" pitchFamily="34" charset="0"/>
                <a:cs typeface="Tahoma" panose="020B0604030504040204" pitchFamily="34" charset="0"/>
              </a:rPr>
              <a:t>En el 2021 inicia la implementación de una iniciativa que busca medir las emisiones en construcción y diseñar un plan de reducción.</a:t>
            </a:r>
          </a:p>
          <a:p>
            <a:pPr marL="285750" indent="-285750">
              <a:buFont typeface="Arial" panose="020B0604020202020204" pitchFamily="34" charset="0"/>
              <a:buChar char="•"/>
            </a:pPr>
            <a:r>
              <a:rPr lang="es-CO" sz="1200" dirty="0">
                <a:latin typeface="Tahoma" panose="020B0604030504040204" pitchFamily="34" charset="0"/>
                <a:ea typeface="Tahoma" panose="020B0604030504040204" pitchFamily="34" charset="0"/>
                <a:cs typeface="Tahoma" panose="020B0604030504040204" pitchFamily="34" charset="0"/>
              </a:rPr>
              <a:t>No se registran aún reducciones asociadas a nuevos negocios de energía</a:t>
            </a:r>
            <a:endParaRPr lang="es-CO" sz="1200" b="1" dirty="0">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419" sz="1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2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6). USD 150M en emprendimiento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prstClr val="black"/>
                </a:solidFill>
                <a:effectLst/>
                <a:uLnTx/>
                <a:uFillTx/>
                <a:latin typeface="+mn-lt"/>
                <a:ea typeface="+mn-ea"/>
                <a:cs typeface="+mn-cs"/>
              </a:rPr>
              <a:t>Este indicador mide la inversión que hace el grupo en el desarrollo de nuevos modelos de negocio. A la fecha hemos invertido USD 4.5 millones vs la meta volante de inversión para el 2022 de USD 45 millones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dirty="0">
                <a:solidFill>
                  <a:prstClr val="black"/>
                </a:solidFill>
                <a:latin typeface="+mn-lt"/>
              </a:rPr>
              <a:t>Proyectos destacados: </a:t>
            </a:r>
            <a:r>
              <a:rPr lang="es-MX" dirty="0" err="1">
                <a:solidFill>
                  <a:srgbClr val="FF0000"/>
                </a:solidFill>
                <a:latin typeface="+mn-lt"/>
              </a:rPr>
              <a:t>ECOREGISTRY</a:t>
            </a:r>
            <a:r>
              <a:rPr lang="es-MX" dirty="0">
                <a:solidFill>
                  <a:srgbClr val="FF0000"/>
                </a:solidFill>
                <a:latin typeface="+mn-lt"/>
              </a:rPr>
              <a:t>, BIOT, </a:t>
            </a:r>
            <a:r>
              <a:rPr lang="es-MX" dirty="0" err="1">
                <a:solidFill>
                  <a:srgbClr val="FF0000"/>
                </a:solidFill>
                <a:latin typeface="+mn-lt"/>
              </a:rPr>
              <a:t>THUNDER</a:t>
            </a:r>
            <a:endParaRPr kumimoji="0" lang="es-MX" sz="1800" b="0" i="0" u="none" strike="noStrike" kern="1200" cap="none" spc="0" normalizeH="0" baseline="0" noProof="0" dirty="0">
              <a:ln>
                <a:noFill/>
              </a:ln>
              <a:solidFill>
                <a:srgbClr val="FF0000"/>
              </a:solidFill>
              <a:effectLst/>
              <a:uLnTx/>
              <a:uFillTx/>
              <a:latin typeface="+mn-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prstClr val="black"/>
                </a:solidFill>
                <a:effectLst/>
                <a:uLnTx/>
                <a:uFillTx/>
                <a:latin typeface="+mn-lt"/>
                <a:ea typeface="+mn-ea"/>
                <a:cs typeface="+mn-cs"/>
              </a:rPr>
              <a:t>Los primeros años de  estrategia la gestión se enfocó en implementar un nuevo sistema de innovación en ISA, con logros significativos como:</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prstClr val="black"/>
                </a:solidFill>
                <a:effectLst/>
                <a:uLnTx/>
                <a:uFillTx/>
                <a:latin typeface="+mn-lt"/>
                <a:ea typeface="+mn-ea"/>
                <a:cs typeface="+mn-cs"/>
              </a:rPr>
              <a:t>USD 3,24 millones en ingresos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800" b="0" i="0" u="none" strike="noStrike" kern="1200" cap="none" spc="0" normalizeH="0" baseline="0" noProof="0" dirty="0">
                <a:ln>
                  <a:noFill/>
                </a:ln>
                <a:solidFill>
                  <a:prstClr val="black"/>
                </a:solidFill>
                <a:effectLst/>
                <a:uLnTx/>
                <a:uFillTx/>
                <a:latin typeface="+mn-lt"/>
                <a:ea typeface="+mn-ea"/>
                <a:cs typeface="+mn-cs"/>
              </a:rPr>
              <a:t>USD 2 millones en eficiencias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200" b="0" i="0" u="none" strike="noStrike" kern="1200" cap="none" spc="0" normalizeH="0" baseline="0" noProof="0" dirty="0">
                <a:ln>
                  <a:noFill/>
                </a:ln>
                <a:solidFill>
                  <a:prstClr val="black"/>
                </a:solidFill>
                <a:effectLst/>
                <a:uLnTx/>
                <a:uFillTx/>
                <a:latin typeface="+mn-lt"/>
                <a:ea typeface="+mn-ea"/>
                <a:cs typeface="+mn-cs"/>
              </a:rPr>
              <a:t>En este momento se encuentra en marcha un plan que busca acelerar el impacto de la innovación como pilar estratégico teniendo en cuenta los tres focos definidos en ISA 2030</a:t>
            </a:r>
            <a:br>
              <a:rPr kumimoji="0" lang="es-MX" sz="1200" b="0" i="0" u="none" strike="noStrike" kern="1200" cap="none" spc="0" normalizeH="0" baseline="0" noProof="0" dirty="0">
                <a:ln>
                  <a:noFill/>
                </a:ln>
                <a:solidFill>
                  <a:prstClr val="black"/>
                </a:solidFill>
                <a:effectLst/>
                <a:uLnTx/>
                <a:uFillTx/>
                <a:latin typeface="+mn-lt"/>
                <a:ea typeface="+mn-ea"/>
                <a:cs typeface="+mn-cs"/>
              </a:rPr>
            </a:br>
            <a:endParaRPr kumimoji="0" lang="es-419" sz="1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419" sz="1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2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7). USD 2,000M en nuevos negocios de energía</a:t>
            </a:r>
          </a:p>
          <a:p>
            <a:pPr marL="285750" indent="-285750">
              <a:buFont typeface="Arial" panose="020B0604020202020204" pitchFamily="34" charset="0"/>
              <a:buChar char="•"/>
            </a:pPr>
            <a:r>
              <a:rPr lang="es-MX" dirty="0">
                <a:solidFill>
                  <a:srgbClr val="4D4D4D"/>
                </a:solidFill>
              </a:rPr>
              <a:t>Entre el 2018 y 2021, se ha incluido tanto en ISA como en filiales un indicador en el cuadro de gestión integral y dos iniciativas estratégicas, una para cada servicio</a:t>
            </a:r>
          </a:p>
          <a:p>
            <a:pPr marL="285750" indent="-285750">
              <a:buFont typeface="Arial" panose="020B0604020202020204" pitchFamily="34" charset="0"/>
              <a:buChar char="•"/>
            </a:pPr>
            <a:r>
              <a:rPr lang="es-MX" dirty="0">
                <a:solidFill>
                  <a:srgbClr val="4D4D4D"/>
                </a:solidFill>
              </a:rPr>
              <a:t>El indicador ha estado orientado hacia el alistamiento de las compañías para la prestación de estos servicios y en la gestión regulatoria, en este sentido las metas han estado orientadas hacia la definición del modelo de negocio, propuesta de valor, estimación del mercado y formulación de mínimo producto viable</a:t>
            </a:r>
          </a:p>
          <a:p>
            <a:r>
              <a:rPr lang="es-MX" b="0" dirty="0">
                <a:solidFill>
                  <a:srgbClr val="4D4D4D"/>
                </a:solidFill>
              </a:rPr>
              <a:t>Avances almacenamiento:</a:t>
            </a:r>
          </a:p>
          <a:p>
            <a:pPr marL="285750" indent="-285750">
              <a:spcBef>
                <a:spcPts val="200"/>
              </a:spcBef>
              <a:buFont typeface="Arial" panose="020B0604020202020204" pitchFamily="34" charset="0"/>
              <a:buChar char="•"/>
            </a:pPr>
            <a:r>
              <a:rPr lang="es-MX" dirty="0">
                <a:solidFill>
                  <a:srgbClr val="4D4D4D"/>
                </a:solidFill>
              </a:rPr>
              <a:t>2019: Definición de esquema regulatorio en Colombia </a:t>
            </a:r>
            <a:endParaRPr lang="es-CO" dirty="0">
              <a:solidFill>
                <a:srgbClr val="4D4D4D"/>
              </a:solidFill>
            </a:endParaRPr>
          </a:p>
          <a:p>
            <a:pPr marL="285750" indent="-285750">
              <a:spcBef>
                <a:spcPts val="200"/>
              </a:spcBef>
              <a:buFont typeface="Arial" panose="020B0604020202020204" pitchFamily="34" charset="0"/>
              <a:buChar char="•"/>
            </a:pPr>
            <a:r>
              <a:rPr lang="es-MX" dirty="0">
                <a:solidFill>
                  <a:srgbClr val="4D4D4D"/>
                </a:solidFill>
              </a:rPr>
              <a:t>2020:</a:t>
            </a:r>
            <a:r>
              <a:rPr lang="es-CO" dirty="0">
                <a:solidFill>
                  <a:srgbClr val="4D4D4D"/>
                </a:solidFill>
              </a:rPr>
              <a:t> Propuesta regulatoria </a:t>
            </a:r>
            <a:r>
              <a:rPr lang="es-MX" dirty="0">
                <a:solidFill>
                  <a:srgbClr val="4D4D4D"/>
                </a:solidFill>
              </a:rPr>
              <a:t>Brasil y Perú </a:t>
            </a:r>
          </a:p>
          <a:p>
            <a:pPr marL="285750" indent="-285750">
              <a:spcBef>
                <a:spcPts val="200"/>
              </a:spcBef>
              <a:buFont typeface="Arial" panose="020B0604020202020204" pitchFamily="34" charset="0"/>
              <a:buChar char="•"/>
            </a:pPr>
            <a:r>
              <a:rPr lang="es-CO" dirty="0">
                <a:solidFill>
                  <a:srgbClr val="4D4D4D"/>
                </a:solidFill>
              </a:rPr>
              <a:t>2021: Presentada oferta de almacenamiento en </a:t>
            </a:r>
            <a:r>
              <a:rPr lang="es-CO" dirty="0">
                <a:solidFill>
                  <a:schemeClr val="tx1"/>
                </a:solidFill>
              </a:rPr>
              <a:t>Colombia (no ganada) que correspondía a US$30 millones.</a:t>
            </a:r>
            <a:r>
              <a:rPr lang="es-CO" dirty="0"/>
              <a:t> </a:t>
            </a:r>
            <a:r>
              <a:rPr lang="es-CO" dirty="0">
                <a:solidFill>
                  <a:schemeClr val="tx1"/>
                </a:solidFill>
              </a:rPr>
              <a:t>En Brasil se enviará una carta presentándole a </a:t>
            </a:r>
            <a:r>
              <a:rPr lang="es-CO" dirty="0" err="1">
                <a:solidFill>
                  <a:schemeClr val="tx1"/>
                </a:solidFill>
              </a:rPr>
              <a:t>ANEEL</a:t>
            </a:r>
            <a:r>
              <a:rPr lang="es-CO" dirty="0">
                <a:solidFill>
                  <a:schemeClr val="tx1"/>
                </a:solidFill>
              </a:rPr>
              <a:t> una propuesta para un proyecto de ampliación</a:t>
            </a:r>
            <a:endParaRPr lang="es-CO" dirty="0">
              <a:solidFill>
                <a:srgbClr val="FF0000"/>
              </a:solidFill>
            </a:endParaRPr>
          </a:p>
          <a:p>
            <a:r>
              <a:rPr lang="es-CO" b="0" dirty="0">
                <a:solidFill>
                  <a:schemeClr val="tx1"/>
                </a:solidFill>
              </a:rPr>
              <a:t>Avances Servicios Energéticos Distribuidos:</a:t>
            </a:r>
            <a:endParaRPr lang="es-CO" b="0" dirty="0"/>
          </a:p>
          <a:p>
            <a:pPr marL="285750" indent="-285750">
              <a:spcBef>
                <a:spcPts val="200"/>
              </a:spcBef>
              <a:buFont typeface="Arial" panose="020B0604020202020204" pitchFamily="34" charset="0"/>
              <a:buChar char="•"/>
            </a:pPr>
            <a:r>
              <a:rPr lang="es-MX" dirty="0">
                <a:solidFill>
                  <a:srgbClr val="4D4D4D"/>
                </a:solidFill>
              </a:rPr>
              <a:t>2019: 2 cartas de intención presentadas en Colombia</a:t>
            </a:r>
          </a:p>
          <a:p>
            <a:pPr marL="285750" indent="-285750">
              <a:spcBef>
                <a:spcPts val="200"/>
              </a:spcBef>
              <a:buFont typeface="Arial" panose="020B0604020202020204" pitchFamily="34" charset="0"/>
              <a:buChar char="•"/>
            </a:pPr>
            <a:r>
              <a:rPr lang="es-MX" dirty="0">
                <a:solidFill>
                  <a:srgbClr val="4D4D4D"/>
                </a:solidFill>
              </a:rPr>
              <a:t>2020: Mínimo producto viable presentado a 15 clientes</a:t>
            </a:r>
          </a:p>
          <a:p>
            <a:pPr marL="285750" indent="-285750">
              <a:spcBef>
                <a:spcPts val="200"/>
              </a:spcBef>
              <a:buFont typeface="Arial" panose="020B0604020202020204" pitchFamily="34" charset="0"/>
              <a:buChar char="•"/>
            </a:pPr>
            <a:r>
              <a:rPr lang="es-MX" dirty="0">
                <a:solidFill>
                  <a:srgbClr val="4D4D4D"/>
                </a:solidFill>
              </a:rPr>
              <a:t>2021:</a:t>
            </a:r>
            <a:r>
              <a:rPr lang="es-CO" dirty="0">
                <a:solidFill>
                  <a:srgbClr val="4D4D4D"/>
                </a:solidFill>
              </a:rPr>
              <a:t> De 3 ofertas comerciales que se tienen de meta, ya se hizo una oferta no compromisoria en Colombia y de 6 cartas de intención que se tenían de meta, ya se enviaron 3 cartas en Perú</a:t>
            </a:r>
            <a:endParaRPr lang="es-MX" dirty="0">
              <a:solidFill>
                <a:srgbClr val="4D4D4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419" sz="1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419" sz="1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2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8). 90% de empleados con desempeño superior</a:t>
            </a:r>
            <a:endParaRPr kumimoji="0" lang="es-CO" sz="12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r>
              <a:rPr lang="es-MX" b="0" dirty="0">
                <a:solidFill>
                  <a:schemeClr val="tx1"/>
                </a:solidFill>
              </a:rPr>
              <a:t>Logros al 2020</a:t>
            </a:r>
          </a:p>
          <a:p>
            <a:pPr marL="285750" indent="-285750">
              <a:buFont typeface="Arial" panose="020B0604020202020204" pitchFamily="34" charset="0"/>
              <a:buChar char="•"/>
            </a:pPr>
            <a:r>
              <a:rPr lang="es-MX" dirty="0">
                <a:solidFill>
                  <a:schemeClr val="tx1"/>
                </a:solidFill>
              </a:rPr>
              <a:t>Acciones de formación y desarrollo de 524 empleados durante el 2020 ubicados en la L de desempeño por mejorar</a:t>
            </a:r>
            <a:endParaRPr lang="es-CO" dirty="0">
              <a:solidFill>
                <a:schemeClr val="tx1"/>
              </a:solidFill>
              <a:highlight>
                <a:srgbClr val="FFFF00"/>
              </a:highlight>
            </a:endParaRPr>
          </a:p>
          <a:p>
            <a:pPr marL="285750" indent="-285750">
              <a:buFont typeface="Arial" panose="020B0604020202020204" pitchFamily="34" charset="0"/>
              <a:buChar char="•"/>
            </a:pPr>
            <a:r>
              <a:rPr lang="es-CO" dirty="0">
                <a:solidFill>
                  <a:schemeClr val="tx1"/>
                </a:solidFill>
              </a:rPr>
              <a:t>E</a:t>
            </a:r>
            <a:r>
              <a:rPr lang="es-MX" dirty="0" err="1">
                <a:solidFill>
                  <a:schemeClr val="tx1"/>
                </a:solidFill>
              </a:rPr>
              <a:t>mpleados</a:t>
            </a:r>
            <a:r>
              <a:rPr lang="es-MX" dirty="0">
                <a:solidFill>
                  <a:schemeClr val="tx1"/>
                </a:solidFill>
              </a:rPr>
              <a:t> ubicados en la L superior que durante el año 2020 cambiaron de cargo o fueron promovidos</a:t>
            </a:r>
          </a:p>
          <a:p>
            <a:endParaRPr lang="es-CO" b="1" dirty="0">
              <a:solidFill>
                <a:schemeClr val="tx1"/>
              </a:solidFill>
            </a:endParaRPr>
          </a:p>
          <a:p>
            <a:r>
              <a:rPr lang="es-CO" b="0" dirty="0">
                <a:solidFill>
                  <a:schemeClr val="tx1"/>
                </a:solidFill>
              </a:rPr>
              <a:t>Acciones 2021 y 2022</a:t>
            </a:r>
          </a:p>
          <a:p>
            <a:pPr marL="285750" indent="-285750">
              <a:buFont typeface="Arial" panose="020B0604020202020204" pitchFamily="34" charset="0"/>
              <a:buChar char="•"/>
            </a:pPr>
            <a:r>
              <a:rPr lang="es-CO" dirty="0">
                <a:solidFill>
                  <a:schemeClr val="tx1"/>
                </a:solidFill>
              </a:rPr>
              <a:t>Otras acciones que se estén ejecutando para mostrar los esfuerzos organizacionales para mejorar el desempeño: l</a:t>
            </a:r>
            <a:r>
              <a:rPr lang="es-MX" dirty="0" err="1">
                <a:solidFill>
                  <a:schemeClr val="tx1"/>
                </a:solidFill>
              </a:rPr>
              <a:t>inkedin</a:t>
            </a:r>
            <a:r>
              <a:rPr lang="es-MX" dirty="0">
                <a:solidFill>
                  <a:schemeClr val="tx1"/>
                </a:solidFill>
              </a:rPr>
              <a:t> </a:t>
            </a:r>
            <a:r>
              <a:rPr lang="es-MX" dirty="0" err="1">
                <a:solidFill>
                  <a:schemeClr val="tx1"/>
                </a:solidFill>
              </a:rPr>
              <a:t>learning</a:t>
            </a:r>
            <a:r>
              <a:rPr lang="es-MX" dirty="0">
                <a:solidFill>
                  <a:schemeClr val="tx1"/>
                </a:solidFill>
              </a:rPr>
              <a:t>, mentoría inversa, formación de mentores, metodología para construcción de objetivos de desarrollo, fortalecimiento en la toma de decisiones de los  líderes con empleados de bajo desempeño y visibilidad de los resultados de la gestión del desempeño en escenarios de comité de presidencia y juntas directivas</a:t>
            </a:r>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29E5A-6B4E-49A1-8BDE-4EE193EE3633}" type="slidenum">
              <a:rPr kumimoji="0" lang="es-C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s-C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8335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A3D906-84C6-1E4F-B175-8D59666C592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62D496DE-52F6-7947-9B0B-A41B885ECB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A6BE8849-0BDB-A849-98C1-0F5609C4E56D}"/>
              </a:ext>
            </a:extLst>
          </p:cNvPr>
          <p:cNvSpPr>
            <a:spLocks noGrp="1"/>
          </p:cNvSpPr>
          <p:nvPr>
            <p:ph type="dt" sz="half" idx="10"/>
          </p:nvPr>
        </p:nvSpPr>
        <p:spPr/>
        <p:txBody>
          <a:bodyPr/>
          <a:lstStyle/>
          <a:p>
            <a:fld id="{D36E1551-183B-4E63-85BC-9894CA77B3B1}" type="datetime1">
              <a:rPr lang="es-CO" smtClean="0"/>
              <a:t>14/07/2023</a:t>
            </a:fld>
            <a:endParaRPr lang="es-CO"/>
          </a:p>
        </p:txBody>
      </p:sp>
      <p:sp>
        <p:nvSpPr>
          <p:cNvPr id="5" name="Marcador de pie de página 4">
            <a:extLst>
              <a:ext uri="{FF2B5EF4-FFF2-40B4-BE49-F238E27FC236}">
                <a16:creationId xmlns:a16="http://schemas.microsoft.com/office/drawing/2014/main" id="{F068B973-80B2-F44C-8703-C77CF9BCAD3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AC4DDA33-84D6-424F-B47A-F8DBDFEC9F04}"/>
              </a:ext>
            </a:extLst>
          </p:cNvPr>
          <p:cNvSpPr>
            <a:spLocks noGrp="1"/>
          </p:cNvSpPr>
          <p:nvPr>
            <p:ph type="sldNum" sz="quarter" idx="12"/>
          </p:nvPr>
        </p:nvSpPr>
        <p:spPr/>
        <p:txBody>
          <a:bodyPr/>
          <a:lstStyle/>
          <a:p>
            <a:fld id="{A8CA4421-44AD-DE44-A829-A4FCFB7D6F23}" type="slidenum">
              <a:rPr lang="es-CO" smtClean="0"/>
              <a:t>‹Nº›</a:t>
            </a:fld>
            <a:endParaRPr lang="es-CO"/>
          </a:p>
        </p:txBody>
      </p:sp>
    </p:spTree>
    <p:extLst>
      <p:ext uri="{BB962C8B-B14F-4D97-AF65-F5344CB8AC3E}">
        <p14:creationId xmlns:p14="http://schemas.microsoft.com/office/powerpoint/2010/main" val="112330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6D512E-3AC4-BB4A-9A4E-3786347B86E9}"/>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619755FB-57AA-6C40-9388-312E6E4BFC0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6305065B-73D2-EB4C-A945-DF8A4DB220E3}"/>
              </a:ext>
            </a:extLst>
          </p:cNvPr>
          <p:cNvSpPr>
            <a:spLocks noGrp="1"/>
          </p:cNvSpPr>
          <p:nvPr>
            <p:ph type="dt" sz="half" idx="10"/>
          </p:nvPr>
        </p:nvSpPr>
        <p:spPr/>
        <p:txBody>
          <a:bodyPr/>
          <a:lstStyle/>
          <a:p>
            <a:fld id="{4D9AAA30-B880-480A-ABDA-E34D1DDAB786}" type="datetime1">
              <a:rPr lang="es-CO" smtClean="0"/>
              <a:t>14/07/2023</a:t>
            </a:fld>
            <a:endParaRPr lang="es-CO"/>
          </a:p>
        </p:txBody>
      </p:sp>
      <p:sp>
        <p:nvSpPr>
          <p:cNvPr id="5" name="Marcador de pie de página 4">
            <a:extLst>
              <a:ext uri="{FF2B5EF4-FFF2-40B4-BE49-F238E27FC236}">
                <a16:creationId xmlns:a16="http://schemas.microsoft.com/office/drawing/2014/main" id="{4FD87F2C-85DF-A44C-BE25-7EF02205398A}"/>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F8A26BA-F117-EC41-B5A0-712BB5535A9F}"/>
              </a:ext>
            </a:extLst>
          </p:cNvPr>
          <p:cNvSpPr>
            <a:spLocks noGrp="1"/>
          </p:cNvSpPr>
          <p:nvPr>
            <p:ph type="sldNum" sz="quarter" idx="12"/>
          </p:nvPr>
        </p:nvSpPr>
        <p:spPr/>
        <p:txBody>
          <a:bodyPr/>
          <a:lstStyle/>
          <a:p>
            <a:fld id="{A8CA4421-44AD-DE44-A829-A4FCFB7D6F23}" type="slidenum">
              <a:rPr lang="es-CO" smtClean="0"/>
              <a:t>‹Nº›</a:t>
            </a:fld>
            <a:endParaRPr lang="es-CO"/>
          </a:p>
        </p:txBody>
      </p:sp>
    </p:spTree>
    <p:extLst>
      <p:ext uri="{BB962C8B-B14F-4D97-AF65-F5344CB8AC3E}">
        <p14:creationId xmlns:p14="http://schemas.microsoft.com/office/powerpoint/2010/main" val="1560792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3C7FC6A-5EEE-D344-B5F3-04D9273B4D4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F2423D84-1856-2945-A740-A069F0836F3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E53846E-9D23-9849-8CF7-FC34B3939FD4}"/>
              </a:ext>
            </a:extLst>
          </p:cNvPr>
          <p:cNvSpPr>
            <a:spLocks noGrp="1"/>
          </p:cNvSpPr>
          <p:nvPr>
            <p:ph type="dt" sz="half" idx="10"/>
          </p:nvPr>
        </p:nvSpPr>
        <p:spPr/>
        <p:txBody>
          <a:bodyPr/>
          <a:lstStyle/>
          <a:p>
            <a:fld id="{97F16248-B09B-4DED-8E7D-50CD4D9B4796}" type="datetime1">
              <a:rPr lang="es-CO" smtClean="0"/>
              <a:t>14/07/2023</a:t>
            </a:fld>
            <a:endParaRPr lang="es-CO"/>
          </a:p>
        </p:txBody>
      </p:sp>
      <p:sp>
        <p:nvSpPr>
          <p:cNvPr id="5" name="Marcador de pie de página 4">
            <a:extLst>
              <a:ext uri="{FF2B5EF4-FFF2-40B4-BE49-F238E27FC236}">
                <a16:creationId xmlns:a16="http://schemas.microsoft.com/office/drawing/2014/main" id="{B9C3EE42-3879-644D-A257-3CE4DE3AA980}"/>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E5C7CD13-F5AE-E74B-9F13-02970830F588}"/>
              </a:ext>
            </a:extLst>
          </p:cNvPr>
          <p:cNvSpPr>
            <a:spLocks noGrp="1"/>
          </p:cNvSpPr>
          <p:nvPr>
            <p:ph type="sldNum" sz="quarter" idx="12"/>
          </p:nvPr>
        </p:nvSpPr>
        <p:spPr/>
        <p:txBody>
          <a:bodyPr/>
          <a:lstStyle/>
          <a:p>
            <a:fld id="{A8CA4421-44AD-DE44-A829-A4FCFB7D6F23}" type="slidenum">
              <a:rPr lang="es-CO" smtClean="0"/>
              <a:t>‹Nº›</a:t>
            </a:fld>
            <a:endParaRPr lang="es-CO"/>
          </a:p>
        </p:txBody>
      </p:sp>
    </p:spTree>
    <p:extLst>
      <p:ext uri="{BB962C8B-B14F-4D97-AF65-F5344CB8AC3E}">
        <p14:creationId xmlns:p14="http://schemas.microsoft.com/office/powerpoint/2010/main" val="1761726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ítulo y objeto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35D5B2-5B57-2E49-A745-22021742AE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086350"/>
            <a:ext cx="12192000" cy="1771650"/>
          </a:xfrm>
          <a:prstGeom prst="rect">
            <a:avLst/>
          </a:prstGeom>
        </p:spPr>
      </p:pic>
      <p:sp>
        <p:nvSpPr>
          <p:cNvPr id="2" name="Title 1">
            <a:extLst>
              <a:ext uri="{FF2B5EF4-FFF2-40B4-BE49-F238E27FC236}">
                <a16:creationId xmlns:a16="http://schemas.microsoft.com/office/drawing/2014/main" id="{778CFE11-1AE5-0144-963A-2ECA1474DE6C}"/>
              </a:ext>
            </a:extLst>
          </p:cNvPr>
          <p:cNvSpPr>
            <a:spLocks noGrp="1"/>
          </p:cNvSpPr>
          <p:nvPr>
            <p:ph type="title" hasCustomPrompt="1"/>
          </p:nvPr>
        </p:nvSpPr>
        <p:spPr>
          <a:xfrm>
            <a:off x="1384131" y="734884"/>
            <a:ext cx="9423739" cy="963520"/>
          </a:xfrm>
          <a:prstGeom prst="rect">
            <a:avLst/>
          </a:prstGeom>
        </p:spPr>
        <p:txBody>
          <a:bodyPr/>
          <a:lstStyle/>
          <a:p>
            <a:r>
              <a:rPr lang="en-US" dirty="0"/>
              <a:t>CLICK TO EDIT MASTER TITLE STYLE</a:t>
            </a:r>
          </a:p>
        </p:txBody>
      </p:sp>
      <p:sp>
        <p:nvSpPr>
          <p:cNvPr id="4" name="Content Placeholder 3">
            <a:extLst>
              <a:ext uri="{FF2B5EF4-FFF2-40B4-BE49-F238E27FC236}">
                <a16:creationId xmlns:a16="http://schemas.microsoft.com/office/drawing/2014/main" id="{688FCE05-0926-5E4D-889C-5C228C249870}"/>
              </a:ext>
            </a:extLst>
          </p:cNvPr>
          <p:cNvSpPr>
            <a:spLocks noGrp="1"/>
          </p:cNvSpPr>
          <p:nvPr>
            <p:ph sz="half" idx="2"/>
          </p:nvPr>
        </p:nvSpPr>
        <p:spPr>
          <a:xfrm>
            <a:off x="1384131" y="1957072"/>
            <a:ext cx="9423739" cy="323436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9497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95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ítulo y objeto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B97FA8-7FFD-FE4B-BCD0-A0DE94D173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pic>
        <p:nvPicPr>
          <p:cNvPr id="10" name="Picture 9">
            <a:extLst>
              <a:ext uri="{FF2B5EF4-FFF2-40B4-BE49-F238E27FC236}">
                <a16:creationId xmlns:a16="http://schemas.microsoft.com/office/drawing/2014/main" id="{C9B5D293-12A3-494D-B476-F232DC1CE14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3533" y="6562800"/>
            <a:ext cx="3713480" cy="106680"/>
          </a:xfrm>
          <a:prstGeom prst="rect">
            <a:avLst/>
          </a:prstGeom>
        </p:spPr>
      </p:pic>
      <p:sp>
        <p:nvSpPr>
          <p:cNvPr id="6" name="Text Placeholder 2">
            <a:extLst>
              <a:ext uri="{FF2B5EF4-FFF2-40B4-BE49-F238E27FC236}">
                <a16:creationId xmlns:a16="http://schemas.microsoft.com/office/drawing/2014/main" id="{ED1C505D-1D74-D842-A4D3-C251FDB8F3F8}"/>
              </a:ext>
            </a:extLst>
          </p:cNvPr>
          <p:cNvSpPr>
            <a:spLocks noGrp="1"/>
          </p:cNvSpPr>
          <p:nvPr>
            <p:ph type="body" idx="1" hasCustomPrompt="1"/>
          </p:nvPr>
        </p:nvSpPr>
        <p:spPr>
          <a:xfrm>
            <a:off x="396000" y="398353"/>
            <a:ext cx="8280000" cy="881241"/>
          </a:xfrm>
          <a:prstGeom prst="rect">
            <a:avLst/>
          </a:prstGeom>
        </p:spPr>
        <p:txBody>
          <a:bodyPr anchor="ctr" anchorCtr="0"/>
          <a:lstStyle>
            <a:lvl1pPr marL="0" indent="0">
              <a:buNone/>
              <a:defRPr sz="3200" b="1">
                <a:solidFill>
                  <a:srgbClr val="03308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9">
            <a:extLst>
              <a:ext uri="{FF2B5EF4-FFF2-40B4-BE49-F238E27FC236}">
                <a16:creationId xmlns:a16="http://schemas.microsoft.com/office/drawing/2014/main" id="{889888EF-F4ED-BF4D-A9B3-77BEF396E9D9}"/>
              </a:ext>
            </a:extLst>
          </p:cNvPr>
          <p:cNvSpPr>
            <a:spLocks noGrp="1"/>
          </p:cNvSpPr>
          <p:nvPr>
            <p:ph sz="quarter" idx="15"/>
          </p:nvPr>
        </p:nvSpPr>
        <p:spPr>
          <a:xfrm>
            <a:off x="395999" y="1648484"/>
            <a:ext cx="11412000" cy="4201598"/>
          </a:xfrm>
          <a:prstGeom prst="rect">
            <a:avLst/>
          </a:prstGeom>
        </p:spPr>
        <p:txBody>
          <a:bodyPr/>
          <a:lstStyle>
            <a:lvl1pPr marL="0" indent="0">
              <a:buFontTx/>
              <a:buNone/>
              <a:defRPr sz="1400">
                <a:solidFill>
                  <a:srgbClr val="033085"/>
                </a:solidFill>
              </a:defRPr>
            </a:lvl1pPr>
            <a:lvl2pPr marL="457200" indent="0">
              <a:buFontTx/>
              <a:buNone/>
              <a:defRPr sz="1400">
                <a:solidFill>
                  <a:srgbClr val="033085"/>
                </a:solidFill>
              </a:defRPr>
            </a:lvl2pPr>
            <a:lvl3pPr marL="914400" indent="0">
              <a:buFontTx/>
              <a:buNone/>
              <a:defRPr sz="1400">
                <a:solidFill>
                  <a:srgbClr val="033085"/>
                </a:solidFill>
              </a:defRPr>
            </a:lvl3pPr>
            <a:lvl4pPr marL="1371600" indent="0">
              <a:buFontTx/>
              <a:buNone/>
              <a:defRPr sz="1400">
                <a:solidFill>
                  <a:srgbClr val="033085"/>
                </a:solidFill>
              </a:defRPr>
            </a:lvl4pPr>
            <a:lvl5pPr marL="1828800" indent="0">
              <a:buFontTx/>
              <a:buNone/>
              <a:defRPr sz="1400">
                <a:solidFill>
                  <a:srgbClr val="03308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B5CBD93A-6FC1-7945-ABB1-994386BECC28}"/>
              </a:ext>
            </a:extLst>
          </p:cNvPr>
          <p:cNvSpPr>
            <a:spLocks noGrp="1"/>
          </p:cNvSpPr>
          <p:nvPr>
            <p:ph type="sldNum" sz="quarter" idx="4"/>
          </p:nvPr>
        </p:nvSpPr>
        <p:spPr>
          <a:xfrm>
            <a:off x="11415461" y="6356350"/>
            <a:ext cx="542727" cy="365125"/>
          </a:xfrm>
          <a:prstGeom prst="rect">
            <a:avLst/>
          </a:prstGeom>
        </p:spPr>
        <p:txBody>
          <a:bodyPr/>
          <a:lstStyle>
            <a:lvl1pPr algn="r">
              <a:defRPr>
                <a:solidFill>
                  <a:srgbClr val="033085"/>
                </a:solidFill>
                <a:latin typeface="Tahoma" panose="020B0604030504040204" pitchFamily="34" charset="0"/>
                <a:ea typeface="Tahoma" panose="020B0604030504040204" pitchFamily="34" charset="0"/>
                <a:cs typeface="Tahoma" panose="020B0604030504040204" pitchFamily="34" charset="0"/>
              </a:defRPr>
            </a:lvl1pPr>
          </a:lstStyle>
          <a:p>
            <a:fld id="{BEF51303-8DBA-4547-8DCC-488F17BA83D1}" type="slidenum">
              <a:rPr lang="en-US" smtClean="0"/>
              <a:pPr/>
              <a:t>‹Nº›</a:t>
            </a:fld>
            <a:endParaRPr lang="en-US"/>
          </a:p>
        </p:txBody>
      </p:sp>
    </p:spTree>
    <p:extLst>
      <p:ext uri="{BB962C8B-B14F-4D97-AF65-F5344CB8AC3E}">
        <p14:creationId xmlns:p14="http://schemas.microsoft.com/office/powerpoint/2010/main" val="1736514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Slide Esquema">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0A48D00-DD02-4703-8107-0AA983DFD62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ctángulo 7">
            <a:extLst>
              <a:ext uri="{FF2B5EF4-FFF2-40B4-BE49-F238E27FC236}">
                <a16:creationId xmlns:a16="http://schemas.microsoft.com/office/drawing/2014/main" id="{CB43536B-6C34-4DD3-AD62-77075F094DB3}"/>
              </a:ext>
            </a:extLst>
          </p:cNvPr>
          <p:cNvSpPr/>
          <p:nvPr userDrawn="1"/>
        </p:nvSpPr>
        <p:spPr>
          <a:xfrm>
            <a:off x="0" y="0"/>
            <a:ext cx="12192000" cy="6858000"/>
          </a:xfrm>
          <a:prstGeom prst="rect">
            <a:avLst/>
          </a:prstGeom>
          <a:gradFill flip="none" rotWithShape="1">
            <a:gsLst>
              <a:gs pos="0">
                <a:srgbClr val="001F60">
                  <a:alpha val="0"/>
                </a:srgbClr>
              </a:gs>
              <a:gs pos="99000">
                <a:srgbClr val="000B25">
                  <a:alpha val="77137"/>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ítulo 1">
            <a:extLst>
              <a:ext uri="{FF2B5EF4-FFF2-40B4-BE49-F238E27FC236}">
                <a16:creationId xmlns:a16="http://schemas.microsoft.com/office/drawing/2014/main" id="{FBAC669B-0DEE-3641-1B92-174543CF20CF}"/>
              </a:ext>
            </a:extLst>
          </p:cNvPr>
          <p:cNvSpPr>
            <a:spLocks noGrp="1"/>
          </p:cNvSpPr>
          <p:nvPr>
            <p:ph type="title"/>
          </p:nvPr>
        </p:nvSpPr>
        <p:spPr>
          <a:xfrm>
            <a:off x="1055688" y="368300"/>
            <a:ext cx="10080626" cy="1081088"/>
          </a:xfrm>
        </p:spPr>
        <p:txBody>
          <a:bodyPr anchor="t"/>
          <a:lstStyle>
            <a:lvl1pPr algn="ctr">
              <a:defRPr sz="3200" b="1" i="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s-ES" dirty="0"/>
              <a:t>Haga clic para modificar el estilo</a:t>
            </a:r>
            <a:endParaRPr lang="es-CO" dirty="0"/>
          </a:p>
        </p:txBody>
      </p:sp>
      <p:sp>
        <p:nvSpPr>
          <p:cNvPr id="4" name="Marcador de texto 3">
            <a:extLst>
              <a:ext uri="{FF2B5EF4-FFF2-40B4-BE49-F238E27FC236}">
                <a16:creationId xmlns:a16="http://schemas.microsoft.com/office/drawing/2014/main" id="{7817F979-C3C3-4E41-841E-96CCE2E362C6}"/>
              </a:ext>
            </a:extLst>
          </p:cNvPr>
          <p:cNvSpPr>
            <a:spLocks noGrp="1"/>
          </p:cNvSpPr>
          <p:nvPr>
            <p:ph type="body" sz="quarter" idx="10"/>
          </p:nvPr>
        </p:nvSpPr>
        <p:spPr>
          <a:xfrm>
            <a:off x="1055688" y="2114550"/>
            <a:ext cx="10080625" cy="3743325"/>
          </a:xfrm>
        </p:spPr>
        <p:txBody>
          <a:bodyPr/>
          <a:lstStyle>
            <a:lvl1pPr marL="533400" indent="-533400">
              <a:lnSpc>
                <a:spcPct val="100000"/>
              </a:lnSpc>
              <a:spcBef>
                <a:spcPts val="0"/>
              </a:spcBef>
              <a:spcAft>
                <a:spcPts val="600"/>
              </a:spcAft>
              <a:buFont typeface="Courier New" panose="02070309020205020404" pitchFamily="49" charset="0"/>
              <a:buChar char="o"/>
              <a:defRPr sz="2800">
                <a:solidFill>
                  <a:schemeClr val="bg1"/>
                </a:solidFill>
              </a:defRPr>
            </a:lvl1pPr>
            <a:lvl2pPr marL="990600" indent="-533400">
              <a:lnSpc>
                <a:spcPct val="100000"/>
              </a:lnSpc>
              <a:spcBef>
                <a:spcPts val="0"/>
              </a:spcBef>
              <a:spcAft>
                <a:spcPts val="600"/>
              </a:spcAft>
              <a:buFont typeface="Tahoma" panose="020B0604030504040204" pitchFamily="34" charset="0"/>
              <a:buChar char="●"/>
              <a:defRPr>
                <a:solidFill>
                  <a:schemeClr val="bg1"/>
                </a:solidFill>
              </a:defRPr>
            </a:lvl2pPr>
            <a:lvl3pPr marL="1257300" indent="-342900">
              <a:lnSpc>
                <a:spcPct val="100000"/>
              </a:lnSpc>
              <a:spcBef>
                <a:spcPts val="0"/>
              </a:spcBef>
              <a:spcAft>
                <a:spcPts val="600"/>
              </a:spcAft>
              <a:buFont typeface="Tahoma" panose="020B0604030504040204" pitchFamily="34" charset="0"/>
              <a:buChar char="⁻"/>
              <a:defRPr>
                <a:solidFill>
                  <a:schemeClr val="bg1"/>
                </a:solidFill>
              </a:defRPr>
            </a:lvl3pPr>
            <a:lvl4pPr>
              <a:lnSpc>
                <a:spcPct val="100000"/>
              </a:lnSpc>
              <a:spcBef>
                <a:spcPts val="0"/>
              </a:spcBef>
              <a:spcAft>
                <a:spcPts val="600"/>
              </a:spcAft>
              <a:defRPr>
                <a:solidFill>
                  <a:schemeClr val="bg1"/>
                </a:solidFill>
              </a:defRPr>
            </a:lvl4pPr>
            <a:lvl5pPr>
              <a:lnSpc>
                <a:spcPct val="100000"/>
              </a:lnSpc>
              <a:spcBef>
                <a:spcPts val="0"/>
              </a:spcBef>
              <a:spcAft>
                <a:spcPts val="600"/>
              </a:spcAft>
              <a:defRPr>
                <a:solidFill>
                  <a:schemeClr val="bg1"/>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10" name="CuadroTexto 9">
            <a:extLst>
              <a:ext uri="{FF2B5EF4-FFF2-40B4-BE49-F238E27FC236}">
                <a16:creationId xmlns:a16="http://schemas.microsoft.com/office/drawing/2014/main" id="{10E4D037-8459-431D-859A-CA76497E3DAF}"/>
              </a:ext>
            </a:extLst>
          </p:cNvPr>
          <p:cNvSpPr txBox="1"/>
          <p:nvPr userDrawn="1"/>
        </p:nvSpPr>
        <p:spPr>
          <a:xfrm>
            <a:off x="10954316" y="6393787"/>
            <a:ext cx="1126837" cy="369332"/>
          </a:xfrm>
          <a:prstGeom prst="rect">
            <a:avLst/>
          </a:prstGeom>
          <a:noFill/>
        </p:spPr>
        <p:txBody>
          <a:bodyPr wrap="square" rtlCol="0">
            <a:spAutoFit/>
          </a:bodyPr>
          <a:lstStyle/>
          <a:p>
            <a:pPr algn="r"/>
            <a:fld id="{AA96CECC-8A05-4AF6-83D2-9E6053262FF3}" type="slidenum">
              <a:rPr lang="es-MX" smtClean="0">
                <a:solidFill>
                  <a:schemeClr val="bg1"/>
                </a:solidFill>
              </a:rPr>
              <a:pPr algn="r"/>
              <a:t>‹Nº›</a:t>
            </a:fld>
            <a:endParaRPr lang="es-CO" dirty="0">
              <a:solidFill>
                <a:schemeClr val="bg1"/>
              </a:solidFill>
            </a:endParaRPr>
          </a:p>
        </p:txBody>
      </p:sp>
    </p:spTree>
    <p:extLst>
      <p:ext uri="{BB962C8B-B14F-4D97-AF65-F5344CB8AC3E}">
        <p14:creationId xmlns:p14="http://schemas.microsoft.com/office/powerpoint/2010/main" val="1150820721"/>
      </p:ext>
    </p:extLst>
  </p:cSld>
  <p:clrMapOvr>
    <a:masterClrMapping/>
  </p:clrMapOvr>
  <p:extLst>
    <p:ext uri="{DCECCB84-F9BA-43D5-87BE-67443E8EF086}">
      <p15:sldGuideLst xmlns:p15="http://schemas.microsoft.com/office/powerpoint/2012/main">
        <p15:guide id="1" pos="3840">
          <p15:clr>
            <a:srgbClr val="FBAE40"/>
          </p15:clr>
        </p15:guide>
        <p15:guide id="2" orient="horz" pos="232">
          <p15:clr>
            <a:srgbClr val="FBAE40"/>
          </p15:clr>
        </p15:guide>
        <p15:guide id="3" orient="horz" pos="913">
          <p15:clr>
            <a:srgbClr val="FBAE40"/>
          </p15:clr>
        </p15:guide>
        <p15:guide id="4" pos="665">
          <p15:clr>
            <a:srgbClr val="FBAE40"/>
          </p15:clr>
        </p15:guide>
        <p15:guide id="5" pos="701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ortada 2">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B7D086B-93D5-4245-AD46-69628E9C74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Subtítulo">
            <a:extLst>
              <a:ext uri="{FF2B5EF4-FFF2-40B4-BE49-F238E27FC236}">
                <a16:creationId xmlns:a16="http://schemas.microsoft.com/office/drawing/2014/main" id="{268F3850-2CEE-6831-CB97-C0FD2886B7C8}"/>
              </a:ext>
            </a:extLst>
          </p:cNvPr>
          <p:cNvSpPr>
            <a:spLocks noGrp="1"/>
          </p:cNvSpPr>
          <p:nvPr>
            <p:ph type="subTitle" idx="1"/>
          </p:nvPr>
        </p:nvSpPr>
        <p:spPr>
          <a:xfrm>
            <a:off x="1206500" y="4757174"/>
            <a:ext cx="5727701" cy="83126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s-CO" dirty="0"/>
          </a:p>
        </p:txBody>
      </p:sp>
      <p:sp>
        <p:nvSpPr>
          <p:cNvPr id="16" name="Título">
            <a:extLst>
              <a:ext uri="{FF2B5EF4-FFF2-40B4-BE49-F238E27FC236}">
                <a16:creationId xmlns:a16="http://schemas.microsoft.com/office/drawing/2014/main" id="{86DEF3AD-AF5D-2888-004B-57BD5C5BB663}"/>
              </a:ext>
            </a:extLst>
          </p:cNvPr>
          <p:cNvSpPr>
            <a:spLocks noGrp="1"/>
          </p:cNvSpPr>
          <p:nvPr>
            <p:ph type="title"/>
          </p:nvPr>
        </p:nvSpPr>
        <p:spPr>
          <a:xfrm>
            <a:off x="1206499" y="2447026"/>
            <a:ext cx="5727701" cy="2179074"/>
          </a:xfrm>
        </p:spPr>
        <p:txBody>
          <a:bodyPr/>
          <a:lstStyle>
            <a:lvl1pPr algn="l">
              <a:defRPr b="1">
                <a:solidFill>
                  <a:schemeClr val="bg1"/>
                </a:solidFill>
              </a:defRPr>
            </a:lvl1pPr>
          </a:lstStyle>
          <a:p>
            <a:r>
              <a:rPr lang="es-ES" dirty="0"/>
              <a:t>Haga clic para modificar el estilo de título del patrón</a:t>
            </a:r>
            <a:endParaRPr lang="es-CO" dirty="0"/>
          </a:p>
        </p:txBody>
      </p:sp>
      <p:pic>
        <p:nvPicPr>
          <p:cNvPr id="9" name="Logo">
            <a:extLst>
              <a:ext uri="{FF2B5EF4-FFF2-40B4-BE49-F238E27FC236}">
                <a16:creationId xmlns:a16="http://schemas.microsoft.com/office/drawing/2014/main" id="{DFB94DB3-22E1-4865-AE3D-EC3C624CDA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10406" y="4157421"/>
            <a:ext cx="2942951" cy="937358"/>
          </a:xfrm>
          <a:prstGeom prst="rect">
            <a:avLst/>
          </a:prstGeom>
        </p:spPr>
      </p:pic>
      <p:pic>
        <p:nvPicPr>
          <p:cNvPr id="10" name="Imagen 9">
            <a:extLst>
              <a:ext uri="{FF2B5EF4-FFF2-40B4-BE49-F238E27FC236}">
                <a16:creationId xmlns:a16="http://schemas.microsoft.com/office/drawing/2014/main" id="{B6E10C76-EB1B-4FBD-9912-D170B00C98C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10800000">
            <a:off x="7034867" y="3409291"/>
            <a:ext cx="154044" cy="2433617"/>
          </a:xfrm>
          <a:prstGeom prst="rect">
            <a:avLst/>
          </a:prstGeom>
        </p:spPr>
      </p:pic>
    </p:spTree>
    <p:extLst>
      <p:ext uri="{BB962C8B-B14F-4D97-AF65-F5344CB8AC3E}">
        <p14:creationId xmlns:p14="http://schemas.microsoft.com/office/powerpoint/2010/main" val="103416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Slide Mapa3">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45075EA4-AFEC-F06B-0E33-0DAB974A0A0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8" name="Rectángulo 7">
            <a:extLst>
              <a:ext uri="{FF2B5EF4-FFF2-40B4-BE49-F238E27FC236}">
                <a16:creationId xmlns:a16="http://schemas.microsoft.com/office/drawing/2014/main" id="{68ECACD6-CEDC-5147-B502-A40C9A8877B9}"/>
              </a:ext>
            </a:extLst>
          </p:cNvPr>
          <p:cNvSpPr/>
          <p:nvPr userDrawn="1"/>
        </p:nvSpPr>
        <p:spPr>
          <a:xfrm>
            <a:off x="0" y="0"/>
            <a:ext cx="12192000" cy="6858000"/>
          </a:xfrm>
          <a:prstGeom prst="rect">
            <a:avLst/>
          </a:prstGeom>
          <a:gradFill flip="none" rotWithShape="1">
            <a:gsLst>
              <a:gs pos="0">
                <a:srgbClr val="001F60">
                  <a:alpha val="0"/>
                </a:srgbClr>
              </a:gs>
              <a:gs pos="99000">
                <a:srgbClr val="000B25">
                  <a:alpha val="77137"/>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Título 1">
            <a:extLst>
              <a:ext uri="{FF2B5EF4-FFF2-40B4-BE49-F238E27FC236}">
                <a16:creationId xmlns:a16="http://schemas.microsoft.com/office/drawing/2014/main" id="{58D4014E-281A-8F13-629F-DF9B9A703294}"/>
              </a:ext>
            </a:extLst>
          </p:cNvPr>
          <p:cNvSpPr>
            <a:spLocks noGrp="1"/>
          </p:cNvSpPr>
          <p:nvPr>
            <p:ph type="title"/>
          </p:nvPr>
        </p:nvSpPr>
        <p:spPr>
          <a:xfrm>
            <a:off x="839789" y="874644"/>
            <a:ext cx="4328560" cy="1553426"/>
          </a:xfrm>
        </p:spPr>
        <p:txBody>
          <a:bodyPr anchor="b"/>
          <a:lstStyle>
            <a:lvl1pPr>
              <a:defRPr sz="3200" b="1" i="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s-ES"/>
              <a:t>Haga clic para modificar el estilo de título del patrón</a:t>
            </a:r>
            <a:endParaRPr lang="es-CO" dirty="0"/>
          </a:p>
        </p:txBody>
      </p:sp>
    </p:spTree>
    <p:extLst>
      <p:ext uri="{BB962C8B-B14F-4D97-AF65-F5344CB8AC3E}">
        <p14:creationId xmlns:p14="http://schemas.microsoft.com/office/powerpoint/2010/main" val="4101356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2333A0-ED60-DA44-A4EC-1F6FEE20755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4E83B7D6-7C50-F545-BF80-5E9BD8C31C3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E6B3EDD4-0A95-904B-AF10-B8D87736F445}"/>
              </a:ext>
            </a:extLst>
          </p:cNvPr>
          <p:cNvSpPr>
            <a:spLocks noGrp="1"/>
          </p:cNvSpPr>
          <p:nvPr>
            <p:ph type="dt" sz="half" idx="10"/>
          </p:nvPr>
        </p:nvSpPr>
        <p:spPr/>
        <p:txBody>
          <a:bodyPr/>
          <a:lstStyle/>
          <a:p>
            <a:fld id="{5270CFD0-1531-4545-96EA-10E9C539B0C4}" type="datetime1">
              <a:rPr lang="es-CO" smtClean="0"/>
              <a:t>14/07/2023</a:t>
            </a:fld>
            <a:endParaRPr lang="es-CO"/>
          </a:p>
        </p:txBody>
      </p:sp>
      <p:sp>
        <p:nvSpPr>
          <p:cNvPr id="5" name="Marcador de pie de página 4">
            <a:extLst>
              <a:ext uri="{FF2B5EF4-FFF2-40B4-BE49-F238E27FC236}">
                <a16:creationId xmlns:a16="http://schemas.microsoft.com/office/drawing/2014/main" id="{B6541B10-0EC7-E449-8C1F-92D07F8EE65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1A934F53-9EC1-2E45-84CB-2C55ADDEB51C}"/>
              </a:ext>
            </a:extLst>
          </p:cNvPr>
          <p:cNvSpPr>
            <a:spLocks noGrp="1"/>
          </p:cNvSpPr>
          <p:nvPr>
            <p:ph type="sldNum" sz="quarter" idx="12"/>
          </p:nvPr>
        </p:nvSpPr>
        <p:spPr/>
        <p:txBody>
          <a:bodyPr/>
          <a:lstStyle/>
          <a:p>
            <a:fld id="{A8CA4421-44AD-DE44-A829-A4FCFB7D6F23}" type="slidenum">
              <a:rPr lang="es-CO" smtClean="0"/>
              <a:t>‹Nº›</a:t>
            </a:fld>
            <a:endParaRPr lang="es-CO"/>
          </a:p>
        </p:txBody>
      </p:sp>
    </p:spTree>
    <p:extLst>
      <p:ext uri="{BB962C8B-B14F-4D97-AF65-F5344CB8AC3E}">
        <p14:creationId xmlns:p14="http://schemas.microsoft.com/office/powerpoint/2010/main" val="2050195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FE440F-8099-D84A-ACA5-08EA91C3E7D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A55CCE7F-C792-0C46-AA3B-25BC86AEB4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DE43E29-0DC9-2941-AE8B-F3A5F6804AC4}"/>
              </a:ext>
            </a:extLst>
          </p:cNvPr>
          <p:cNvSpPr>
            <a:spLocks noGrp="1"/>
          </p:cNvSpPr>
          <p:nvPr>
            <p:ph type="dt" sz="half" idx="10"/>
          </p:nvPr>
        </p:nvSpPr>
        <p:spPr/>
        <p:txBody>
          <a:bodyPr/>
          <a:lstStyle/>
          <a:p>
            <a:fld id="{1C361440-8E66-4B8E-B3A5-8F417AB2EB13}" type="datetime1">
              <a:rPr lang="es-CO" smtClean="0"/>
              <a:t>14/07/2023</a:t>
            </a:fld>
            <a:endParaRPr lang="es-CO"/>
          </a:p>
        </p:txBody>
      </p:sp>
      <p:sp>
        <p:nvSpPr>
          <p:cNvPr id="5" name="Marcador de pie de página 4">
            <a:extLst>
              <a:ext uri="{FF2B5EF4-FFF2-40B4-BE49-F238E27FC236}">
                <a16:creationId xmlns:a16="http://schemas.microsoft.com/office/drawing/2014/main" id="{2236E225-7D54-7E40-A8FA-AAAEA7D26E92}"/>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E08FCE5D-EEFA-A24B-92CF-1B83F95F459F}"/>
              </a:ext>
            </a:extLst>
          </p:cNvPr>
          <p:cNvSpPr>
            <a:spLocks noGrp="1"/>
          </p:cNvSpPr>
          <p:nvPr>
            <p:ph type="sldNum" sz="quarter" idx="12"/>
          </p:nvPr>
        </p:nvSpPr>
        <p:spPr/>
        <p:txBody>
          <a:bodyPr/>
          <a:lstStyle/>
          <a:p>
            <a:fld id="{A8CA4421-44AD-DE44-A829-A4FCFB7D6F23}" type="slidenum">
              <a:rPr lang="es-CO" smtClean="0"/>
              <a:t>‹Nº›</a:t>
            </a:fld>
            <a:endParaRPr lang="es-CO"/>
          </a:p>
        </p:txBody>
      </p:sp>
    </p:spTree>
    <p:extLst>
      <p:ext uri="{BB962C8B-B14F-4D97-AF65-F5344CB8AC3E}">
        <p14:creationId xmlns:p14="http://schemas.microsoft.com/office/powerpoint/2010/main" val="2823711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2E0C1B-D237-614C-94E5-09F95BBA7DCF}"/>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1695486A-02C7-7A4A-9C85-C5401CDF9CF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1F33E881-A0D4-0442-A4C1-79DE37F5A24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6E4FC73B-52EE-934A-A2A8-67A4533DBB61}"/>
              </a:ext>
            </a:extLst>
          </p:cNvPr>
          <p:cNvSpPr>
            <a:spLocks noGrp="1"/>
          </p:cNvSpPr>
          <p:nvPr>
            <p:ph type="dt" sz="half" idx="10"/>
          </p:nvPr>
        </p:nvSpPr>
        <p:spPr/>
        <p:txBody>
          <a:bodyPr/>
          <a:lstStyle/>
          <a:p>
            <a:fld id="{3160B915-8FA1-4B9C-93AD-8356216611C6}" type="datetime1">
              <a:rPr lang="es-CO" smtClean="0"/>
              <a:t>14/07/2023</a:t>
            </a:fld>
            <a:endParaRPr lang="es-CO"/>
          </a:p>
        </p:txBody>
      </p:sp>
      <p:sp>
        <p:nvSpPr>
          <p:cNvPr id="6" name="Marcador de pie de página 5">
            <a:extLst>
              <a:ext uri="{FF2B5EF4-FFF2-40B4-BE49-F238E27FC236}">
                <a16:creationId xmlns:a16="http://schemas.microsoft.com/office/drawing/2014/main" id="{B78D2930-BF4E-F745-8587-441EB8A267A9}"/>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BEF785BD-3F32-0048-A8C4-DA558AAF7C30}"/>
              </a:ext>
            </a:extLst>
          </p:cNvPr>
          <p:cNvSpPr>
            <a:spLocks noGrp="1"/>
          </p:cNvSpPr>
          <p:nvPr>
            <p:ph type="sldNum" sz="quarter" idx="12"/>
          </p:nvPr>
        </p:nvSpPr>
        <p:spPr/>
        <p:txBody>
          <a:bodyPr/>
          <a:lstStyle/>
          <a:p>
            <a:fld id="{A8CA4421-44AD-DE44-A829-A4FCFB7D6F23}" type="slidenum">
              <a:rPr lang="es-CO" smtClean="0"/>
              <a:t>‹Nº›</a:t>
            </a:fld>
            <a:endParaRPr lang="es-CO"/>
          </a:p>
        </p:txBody>
      </p:sp>
    </p:spTree>
    <p:extLst>
      <p:ext uri="{BB962C8B-B14F-4D97-AF65-F5344CB8AC3E}">
        <p14:creationId xmlns:p14="http://schemas.microsoft.com/office/powerpoint/2010/main" val="3868579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5BBCDE-5A91-6649-A6BE-89B3E2CBA540}"/>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3420ABB9-F8E2-CB47-8F7B-8B4A772F85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96734E7-CF8E-2C40-A02D-773BAF5913D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C17D750D-ADA9-FB4F-94AD-7180B61A7E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A324B40-4198-564E-BAA4-B6A530FD2AB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32C459CD-2F51-BB42-8539-20B495FE3CBA}"/>
              </a:ext>
            </a:extLst>
          </p:cNvPr>
          <p:cNvSpPr>
            <a:spLocks noGrp="1"/>
          </p:cNvSpPr>
          <p:nvPr>
            <p:ph type="dt" sz="half" idx="10"/>
          </p:nvPr>
        </p:nvSpPr>
        <p:spPr/>
        <p:txBody>
          <a:bodyPr/>
          <a:lstStyle/>
          <a:p>
            <a:fld id="{45843C70-B92A-4D46-ADB1-4154C8C67B9B}" type="datetime1">
              <a:rPr lang="es-CO" smtClean="0"/>
              <a:t>14/07/2023</a:t>
            </a:fld>
            <a:endParaRPr lang="es-CO"/>
          </a:p>
        </p:txBody>
      </p:sp>
      <p:sp>
        <p:nvSpPr>
          <p:cNvPr id="8" name="Marcador de pie de página 7">
            <a:extLst>
              <a:ext uri="{FF2B5EF4-FFF2-40B4-BE49-F238E27FC236}">
                <a16:creationId xmlns:a16="http://schemas.microsoft.com/office/drawing/2014/main" id="{7FC02561-287B-2243-8F9B-F1BDDAEA8192}"/>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C56E574A-E472-D344-AF06-1C3C80026043}"/>
              </a:ext>
            </a:extLst>
          </p:cNvPr>
          <p:cNvSpPr>
            <a:spLocks noGrp="1"/>
          </p:cNvSpPr>
          <p:nvPr>
            <p:ph type="sldNum" sz="quarter" idx="12"/>
          </p:nvPr>
        </p:nvSpPr>
        <p:spPr/>
        <p:txBody>
          <a:bodyPr/>
          <a:lstStyle/>
          <a:p>
            <a:fld id="{A8CA4421-44AD-DE44-A829-A4FCFB7D6F23}" type="slidenum">
              <a:rPr lang="es-CO" smtClean="0"/>
              <a:t>‹Nº›</a:t>
            </a:fld>
            <a:endParaRPr lang="es-CO"/>
          </a:p>
        </p:txBody>
      </p:sp>
    </p:spTree>
    <p:extLst>
      <p:ext uri="{BB962C8B-B14F-4D97-AF65-F5344CB8AC3E}">
        <p14:creationId xmlns:p14="http://schemas.microsoft.com/office/powerpoint/2010/main" val="1729210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A3DEAD-9E68-7B4A-90F3-062EA0C6316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BF6361A7-2372-054F-B6B4-ED058D14EF2E}"/>
              </a:ext>
            </a:extLst>
          </p:cNvPr>
          <p:cNvSpPr>
            <a:spLocks noGrp="1"/>
          </p:cNvSpPr>
          <p:nvPr>
            <p:ph type="dt" sz="half" idx="10"/>
          </p:nvPr>
        </p:nvSpPr>
        <p:spPr/>
        <p:txBody>
          <a:bodyPr/>
          <a:lstStyle/>
          <a:p>
            <a:fld id="{8FB4BA8A-B5E4-47F6-8829-2272161C03D7}" type="datetime1">
              <a:rPr lang="es-CO" smtClean="0"/>
              <a:t>14/07/2023</a:t>
            </a:fld>
            <a:endParaRPr lang="es-CO"/>
          </a:p>
        </p:txBody>
      </p:sp>
      <p:sp>
        <p:nvSpPr>
          <p:cNvPr id="4" name="Marcador de pie de página 3">
            <a:extLst>
              <a:ext uri="{FF2B5EF4-FFF2-40B4-BE49-F238E27FC236}">
                <a16:creationId xmlns:a16="http://schemas.microsoft.com/office/drawing/2014/main" id="{0223C7BB-B95A-D84D-B4CD-BE62A388007F}"/>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7F4B5D13-7061-D94B-8C3E-263B622FAB30}"/>
              </a:ext>
            </a:extLst>
          </p:cNvPr>
          <p:cNvSpPr>
            <a:spLocks noGrp="1"/>
          </p:cNvSpPr>
          <p:nvPr>
            <p:ph type="sldNum" sz="quarter" idx="12"/>
          </p:nvPr>
        </p:nvSpPr>
        <p:spPr/>
        <p:txBody>
          <a:bodyPr/>
          <a:lstStyle/>
          <a:p>
            <a:fld id="{A8CA4421-44AD-DE44-A829-A4FCFB7D6F23}" type="slidenum">
              <a:rPr lang="es-CO" smtClean="0"/>
              <a:t>‹Nº›</a:t>
            </a:fld>
            <a:endParaRPr lang="es-CO"/>
          </a:p>
        </p:txBody>
      </p:sp>
    </p:spTree>
    <p:extLst>
      <p:ext uri="{BB962C8B-B14F-4D97-AF65-F5344CB8AC3E}">
        <p14:creationId xmlns:p14="http://schemas.microsoft.com/office/powerpoint/2010/main" val="3564921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5D8FD6D-E115-8346-B658-E66EB3AC1748}"/>
              </a:ext>
            </a:extLst>
          </p:cNvPr>
          <p:cNvSpPr>
            <a:spLocks noGrp="1"/>
          </p:cNvSpPr>
          <p:nvPr>
            <p:ph type="dt" sz="half" idx="10"/>
          </p:nvPr>
        </p:nvSpPr>
        <p:spPr/>
        <p:txBody>
          <a:bodyPr/>
          <a:lstStyle/>
          <a:p>
            <a:fld id="{098C5A0E-B028-4F17-B4BD-6E0B35AF1D93}" type="datetime1">
              <a:rPr lang="es-CO" smtClean="0"/>
              <a:t>14/07/2023</a:t>
            </a:fld>
            <a:endParaRPr lang="es-CO"/>
          </a:p>
        </p:txBody>
      </p:sp>
      <p:sp>
        <p:nvSpPr>
          <p:cNvPr id="3" name="Marcador de pie de página 2">
            <a:extLst>
              <a:ext uri="{FF2B5EF4-FFF2-40B4-BE49-F238E27FC236}">
                <a16:creationId xmlns:a16="http://schemas.microsoft.com/office/drawing/2014/main" id="{5478C13E-281E-6B4B-BE74-42D798FD8C5D}"/>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31A743BC-8E02-7342-A0E3-F37F471C9452}"/>
              </a:ext>
            </a:extLst>
          </p:cNvPr>
          <p:cNvSpPr>
            <a:spLocks noGrp="1"/>
          </p:cNvSpPr>
          <p:nvPr>
            <p:ph type="sldNum" sz="quarter" idx="12"/>
          </p:nvPr>
        </p:nvSpPr>
        <p:spPr/>
        <p:txBody>
          <a:bodyPr/>
          <a:lstStyle/>
          <a:p>
            <a:fld id="{A8CA4421-44AD-DE44-A829-A4FCFB7D6F23}" type="slidenum">
              <a:rPr lang="es-CO" smtClean="0"/>
              <a:t>‹Nº›</a:t>
            </a:fld>
            <a:endParaRPr lang="es-CO"/>
          </a:p>
        </p:txBody>
      </p:sp>
    </p:spTree>
    <p:extLst>
      <p:ext uri="{BB962C8B-B14F-4D97-AF65-F5344CB8AC3E}">
        <p14:creationId xmlns:p14="http://schemas.microsoft.com/office/powerpoint/2010/main" val="41107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5B9AB6-FE26-3C40-838D-67D3BE1CD64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A660362A-AFC2-B047-8CEB-0E14AC1D0D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2A7FE71C-6C84-D442-8548-90225D5C58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A45DFD7-11AF-4549-A29B-440249861055}"/>
              </a:ext>
            </a:extLst>
          </p:cNvPr>
          <p:cNvSpPr>
            <a:spLocks noGrp="1"/>
          </p:cNvSpPr>
          <p:nvPr>
            <p:ph type="dt" sz="half" idx="10"/>
          </p:nvPr>
        </p:nvSpPr>
        <p:spPr/>
        <p:txBody>
          <a:bodyPr/>
          <a:lstStyle/>
          <a:p>
            <a:fld id="{3228CA8B-BC69-430B-BCC9-7B6EA8872023}" type="datetime1">
              <a:rPr lang="es-CO" smtClean="0"/>
              <a:t>14/07/2023</a:t>
            </a:fld>
            <a:endParaRPr lang="es-CO"/>
          </a:p>
        </p:txBody>
      </p:sp>
      <p:sp>
        <p:nvSpPr>
          <p:cNvPr id="6" name="Marcador de pie de página 5">
            <a:extLst>
              <a:ext uri="{FF2B5EF4-FFF2-40B4-BE49-F238E27FC236}">
                <a16:creationId xmlns:a16="http://schemas.microsoft.com/office/drawing/2014/main" id="{AC11A4B5-7198-F740-9963-A40B661992FF}"/>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9A8386DB-BCD7-1E41-B8BF-ACECA91DC0EF}"/>
              </a:ext>
            </a:extLst>
          </p:cNvPr>
          <p:cNvSpPr>
            <a:spLocks noGrp="1"/>
          </p:cNvSpPr>
          <p:nvPr>
            <p:ph type="sldNum" sz="quarter" idx="12"/>
          </p:nvPr>
        </p:nvSpPr>
        <p:spPr/>
        <p:txBody>
          <a:bodyPr/>
          <a:lstStyle/>
          <a:p>
            <a:fld id="{A8CA4421-44AD-DE44-A829-A4FCFB7D6F23}" type="slidenum">
              <a:rPr lang="es-CO" smtClean="0"/>
              <a:t>‹Nº›</a:t>
            </a:fld>
            <a:endParaRPr lang="es-CO"/>
          </a:p>
        </p:txBody>
      </p:sp>
    </p:spTree>
    <p:extLst>
      <p:ext uri="{BB962C8B-B14F-4D97-AF65-F5344CB8AC3E}">
        <p14:creationId xmlns:p14="http://schemas.microsoft.com/office/powerpoint/2010/main" val="2835615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3428ED-A54F-944C-A8DB-037E961C90B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F9ED1BB9-8753-F24D-BB90-6D6ED5A8F8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2A9E9D8B-19B8-EA40-A0C9-4C1A82311D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E9A93C0-3924-DF4C-8166-C2CC72D0C22E}"/>
              </a:ext>
            </a:extLst>
          </p:cNvPr>
          <p:cNvSpPr>
            <a:spLocks noGrp="1"/>
          </p:cNvSpPr>
          <p:nvPr>
            <p:ph type="dt" sz="half" idx="10"/>
          </p:nvPr>
        </p:nvSpPr>
        <p:spPr/>
        <p:txBody>
          <a:bodyPr/>
          <a:lstStyle/>
          <a:p>
            <a:fld id="{902B5C56-8E18-45B8-B894-ACCE37592F9F}" type="datetime1">
              <a:rPr lang="es-CO" smtClean="0"/>
              <a:t>14/07/2023</a:t>
            </a:fld>
            <a:endParaRPr lang="es-CO"/>
          </a:p>
        </p:txBody>
      </p:sp>
      <p:sp>
        <p:nvSpPr>
          <p:cNvPr id="6" name="Marcador de pie de página 5">
            <a:extLst>
              <a:ext uri="{FF2B5EF4-FFF2-40B4-BE49-F238E27FC236}">
                <a16:creationId xmlns:a16="http://schemas.microsoft.com/office/drawing/2014/main" id="{4AC8737F-0183-544B-B8C3-85375129365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01DFBFCF-3FE0-514D-862C-801C2EDCB27E}"/>
              </a:ext>
            </a:extLst>
          </p:cNvPr>
          <p:cNvSpPr>
            <a:spLocks noGrp="1"/>
          </p:cNvSpPr>
          <p:nvPr>
            <p:ph type="sldNum" sz="quarter" idx="12"/>
          </p:nvPr>
        </p:nvSpPr>
        <p:spPr/>
        <p:txBody>
          <a:bodyPr/>
          <a:lstStyle/>
          <a:p>
            <a:fld id="{A8CA4421-44AD-DE44-A829-A4FCFB7D6F23}" type="slidenum">
              <a:rPr lang="es-CO" smtClean="0"/>
              <a:t>‹Nº›</a:t>
            </a:fld>
            <a:endParaRPr lang="es-CO"/>
          </a:p>
        </p:txBody>
      </p:sp>
    </p:spTree>
    <p:extLst>
      <p:ext uri="{BB962C8B-B14F-4D97-AF65-F5344CB8AC3E}">
        <p14:creationId xmlns:p14="http://schemas.microsoft.com/office/powerpoint/2010/main" val="2230123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1690EBB-DA0A-314C-9FF9-E037E70015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69C6DDE3-707A-1F45-B2F8-E03BEB2180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C7A23F5A-84B9-2848-A251-F16B156D5F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B29BB3-073A-4D3A-BBFA-2B67748481F0}" type="datetime1">
              <a:rPr lang="es-CO" smtClean="0"/>
              <a:t>14/07/2023</a:t>
            </a:fld>
            <a:endParaRPr lang="es-CO"/>
          </a:p>
        </p:txBody>
      </p:sp>
      <p:sp>
        <p:nvSpPr>
          <p:cNvPr id="5" name="Marcador de pie de página 4">
            <a:extLst>
              <a:ext uri="{FF2B5EF4-FFF2-40B4-BE49-F238E27FC236}">
                <a16:creationId xmlns:a16="http://schemas.microsoft.com/office/drawing/2014/main" id="{978E7459-2821-724E-9212-02BCBFE09F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5C6F708E-961C-EB4B-B69A-2F34CE429D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CA4421-44AD-DE44-A829-A4FCFB7D6F23}" type="slidenum">
              <a:rPr lang="es-CO" smtClean="0"/>
              <a:t>‹Nº›</a:t>
            </a:fld>
            <a:endParaRPr lang="es-CO"/>
          </a:p>
        </p:txBody>
      </p:sp>
    </p:spTree>
    <p:extLst>
      <p:ext uri="{BB962C8B-B14F-4D97-AF65-F5344CB8AC3E}">
        <p14:creationId xmlns:p14="http://schemas.microsoft.com/office/powerpoint/2010/main" val="4078223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5" r:id="rId15"/>
    <p:sldLayoutId id="2147483666" r:id="rId16"/>
    <p:sldLayoutId id="2147483667"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5.png"/><Relationship Id="rId3" Type="http://schemas.openxmlformats.org/officeDocument/2006/relationships/tags" Target="../tags/tag27.xml"/><Relationship Id="rId7" Type="http://schemas.openxmlformats.org/officeDocument/2006/relationships/image" Target="../media/image130.png"/><Relationship Id="rId12" Type="http://schemas.openxmlformats.org/officeDocument/2006/relationships/image" Target="../media/image134.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129.png"/><Relationship Id="rId11" Type="http://schemas.openxmlformats.org/officeDocument/2006/relationships/image" Target="../media/image133.png"/><Relationship Id="rId5" Type="http://schemas.openxmlformats.org/officeDocument/2006/relationships/image" Target="../media/image128.png"/><Relationship Id="rId15" Type="http://schemas.openxmlformats.org/officeDocument/2006/relationships/image" Target="../media/image137.png"/><Relationship Id="rId10" Type="http://schemas.openxmlformats.org/officeDocument/2006/relationships/image" Target="../media/image121.png"/><Relationship Id="rId4" Type="http://schemas.openxmlformats.org/officeDocument/2006/relationships/slideLayout" Target="../slideLayouts/slideLayout15.xml"/><Relationship Id="rId9" Type="http://schemas.openxmlformats.org/officeDocument/2006/relationships/image" Target="../media/image132.png"/><Relationship Id="rId14" Type="http://schemas.openxmlformats.org/officeDocument/2006/relationships/image" Target="../media/image136.png"/></Relationships>
</file>

<file path=ppt/slides/_rels/slide11.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tags" Target="../tags/tag30.xml"/><Relationship Id="rId7" Type="http://schemas.microsoft.com/office/2007/relationships/hdphoto" Target="../media/hdphoto3.wdp"/><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138.png"/><Relationship Id="rId5" Type="http://schemas.openxmlformats.org/officeDocument/2006/relationships/slideLayout" Target="../slideLayouts/slideLayout7.xml"/><Relationship Id="rId10" Type="http://schemas.openxmlformats.org/officeDocument/2006/relationships/image" Target="../media/image139.emf"/><Relationship Id="rId4" Type="http://schemas.openxmlformats.org/officeDocument/2006/relationships/tags" Target="../tags/tag31.xml"/><Relationship Id="rId9" Type="http://schemas.openxmlformats.org/officeDocument/2006/relationships/chart" Target="../charts/chart2.xml"/></Relationships>
</file>

<file path=ppt/slides/_rels/slide12.xml.rels><?xml version="1.0" encoding="UTF-8" standalone="yes"?>
<Relationships xmlns="http://schemas.openxmlformats.org/package/2006/relationships"><Relationship Id="rId13" Type="http://schemas.openxmlformats.org/officeDocument/2006/relationships/tags" Target="../tags/tag44.xml"/><Relationship Id="rId18" Type="http://schemas.openxmlformats.org/officeDocument/2006/relationships/tags" Target="../tags/tag49.xml"/><Relationship Id="rId26" Type="http://schemas.openxmlformats.org/officeDocument/2006/relationships/image" Target="../media/image145.png"/><Relationship Id="rId3" Type="http://schemas.openxmlformats.org/officeDocument/2006/relationships/tags" Target="../tags/tag34.xml"/><Relationship Id="rId21" Type="http://schemas.openxmlformats.org/officeDocument/2006/relationships/notesSlide" Target="../notesSlides/notesSlide5.xml"/><Relationship Id="rId34" Type="http://schemas.openxmlformats.org/officeDocument/2006/relationships/chart" Target="../charts/chart5.xml"/><Relationship Id="rId7" Type="http://schemas.openxmlformats.org/officeDocument/2006/relationships/tags" Target="../tags/tag38.xml"/><Relationship Id="rId12" Type="http://schemas.openxmlformats.org/officeDocument/2006/relationships/tags" Target="../tags/tag43.xml"/><Relationship Id="rId17" Type="http://schemas.openxmlformats.org/officeDocument/2006/relationships/tags" Target="../tags/tag48.xml"/><Relationship Id="rId25" Type="http://schemas.microsoft.com/office/2007/relationships/hdphoto" Target="../media/hdphoto4.wdp"/><Relationship Id="rId33" Type="http://schemas.openxmlformats.org/officeDocument/2006/relationships/image" Target="../media/image150.png"/><Relationship Id="rId2" Type="http://schemas.openxmlformats.org/officeDocument/2006/relationships/tags" Target="../tags/tag33.xml"/><Relationship Id="rId16" Type="http://schemas.openxmlformats.org/officeDocument/2006/relationships/tags" Target="../tags/tag47.xml"/><Relationship Id="rId20" Type="http://schemas.openxmlformats.org/officeDocument/2006/relationships/slideLayout" Target="../slideLayouts/slideLayout7.xml"/><Relationship Id="rId29" Type="http://schemas.microsoft.com/office/2007/relationships/hdphoto" Target="../media/hdphoto6.wdp"/><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tags" Target="../tags/tag42.xml"/><Relationship Id="rId24" Type="http://schemas.openxmlformats.org/officeDocument/2006/relationships/image" Target="../media/image144.png"/><Relationship Id="rId32" Type="http://schemas.openxmlformats.org/officeDocument/2006/relationships/image" Target="../media/image149.png"/><Relationship Id="rId5" Type="http://schemas.openxmlformats.org/officeDocument/2006/relationships/tags" Target="../tags/tag36.xml"/><Relationship Id="rId15" Type="http://schemas.openxmlformats.org/officeDocument/2006/relationships/tags" Target="../tags/tag46.xml"/><Relationship Id="rId23" Type="http://schemas.openxmlformats.org/officeDocument/2006/relationships/chart" Target="../charts/chart4.xml"/><Relationship Id="rId28" Type="http://schemas.openxmlformats.org/officeDocument/2006/relationships/image" Target="../media/image146.png"/><Relationship Id="rId36" Type="http://schemas.openxmlformats.org/officeDocument/2006/relationships/chart" Target="../charts/chart7.xml"/><Relationship Id="rId10" Type="http://schemas.openxmlformats.org/officeDocument/2006/relationships/tags" Target="../tags/tag41.xml"/><Relationship Id="rId19" Type="http://schemas.openxmlformats.org/officeDocument/2006/relationships/tags" Target="../tags/tag50.xml"/><Relationship Id="rId31" Type="http://schemas.openxmlformats.org/officeDocument/2006/relationships/image" Target="../media/image148.png"/><Relationship Id="rId4" Type="http://schemas.openxmlformats.org/officeDocument/2006/relationships/tags" Target="../tags/tag35.xml"/><Relationship Id="rId9" Type="http://schemas.openxmlformats.org/officeDocument/2006/relationships/tags" Target="../tags/tag40.xml"/><Relationship Id="rId14" Type="http://schemas.openxmlformats.org/officeDocument/2006/relationships/tags" Target="../tags/tag45.xml"/><Relationship Id="rId22" Type="http://schemas.openxmlformats.org/officeDocument/2006/relationships/chart" Target="../charts/chart3.xml"/><Relationship Id="rId27" Type="http://schemas.microsoft.com/office/2007/relationships/hdphoto" Target="../media/hdphoto5.wdp"/><Relationship Id="rId30" Type="http://schemas.openxmlformats.org/officeDocument/2006/relationships/image" Target="../media/image147.png"/><Relationship Id="rId35" Type="http://schemas.openxmlformats.org/officeDocument/2006/relationships/chart" Target="../charts/chart6.xml"/><Relationship Id="rId8" Type="http://schemas.openxmlformats.org/officeDocument/2006/relationships/tags" Target="../tags/tag39.xml"/></Relationships>
</file>

<file path=ppt/slides/_rels/slide13.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chart" Target="../charts/chart9.xml"/><Relationship Id="rId3" Type="http://schemas.openxmlformats.org/officeDocument/2006/relationships/tags" Target="../tags/tag53.xml"/><Relationship Id="rId7" Type="http://schemas.openxmlformats.org/officeDocument/2006/relationships/slideLayout" Target="../slideLayouts/slideLayout7.xml"/><Relationship Id="rId12" Type="http://schemas.openxmlformats.org/officeDocument/2006/relationships/image" Target="../media/image153.pn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tags" Target="../tags/tag56.xml"/><Relationship Id="rId11" Type="http://schemas.openxmlformats.org/officeDocument/2006/relationships/chart" Target="../charts/chart8.xml"/><Relationship Id="rId5" Type="http://schemas.openxmlformats.org/officeDocument/2006/relationships/tags" Target="../tags/tag55.xml"/><Relationship Id="rId10" Type="http://schemas.openxmlformats.org/officeDocument/2006/relationships/image" Target="../media/image152.png"/><Relationship Id="rId4" Type="http://schemas.openxmlformats.org/officeDocument/2006/relationships/tags" Target="../tags/tag54.xml"/><Relationship Id="rId9" Type="http://schemas.microsoft.com/office/2007/relationships/hdphoto" Target="../media/hdphoto7.wdp"/></Relationships>
</file>

<file path=ppt/slides/_rels/slide1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tags" Target="../tags/tag59.xml"/><Relationship Id="rId7" Type="http://schemas.openxmlformats.org/officeDocument/2006/relationships/image" Target="../media/image154.pn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slideLayout" Target="../slideLayouts/slideLayout7.xml"/><Relationship Id="rId11" Type="http://schemas.openxmlformats.org/officeDocument/2006/relationships/chart" Target="../charts/chart11.xml"/><Relationship Id="rId5" Type="http://schemas.openxmlformats.org/officeDocument/2006/relationships/tags" Target="../tags/tag61.xml"/><Relationship Id="rId10" Type="http://schemas.openxmlformats.org/officeDocument/2006/relationships/chart" Target="../charts/chart10.xml"/><Relationship Id="rId4" Type="http://schemas.openxmlformats.org/officeDocument/2006/relationships/tags" Target="../tags/tag60.xml"/><Relationship Id="rId9" Type="http://schemas.openxmlformats.org/officeDocument/2006/relationships/image" Target="../media/image155.png"/></Relationships>
</file>

<file path=ppt/slides/_rels/slide15.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chart" Target="../charts/chart15.xml"/><Relationship Id="rId3" Type="http://schemas.openxmlformats.org/officeDocument/2006/relationships/tags" Target="../tags/tag64.xml"/><Relationship Id="rId7" Type="http://schemas.openxmlformats.org/officeDocument/2006/relationships/image" Target="../media/image157.png"/><Relationship Id="rId12" Type="http://schemas.openxmlformats.org/officeDocument/2006/relationships/chart" Target="../charts/chart14.xml"/><Relationship Id="rId2" Type="http://schemas.openxmlformats.org/officeDocument/2006/relationships/tags" Target="../tags/tag63.xml"/><Relationship Id="rId1" Type="http://schemas.openxmlformats.org/officeDocument/2006/relationships/tags" Target="../tags/tag62.xml"/><Relationship Id="rId6" Type="http://schemas.microsoft.com/office/2007/relationships/hdphoto" Target="../media/hdphoto9.wdp"/><Relationship Id="rId11" Type="http://schemas.openxmlformats.org/officeDocument/2006/relationships/chart" Target="../charts/chart13.xml"/><Relationship Id="rId5" Type="http://schemas.openxmlformats.org/officeDocument/2006/relationships/image" Target="../media/image156.png"/><Relationship Id="rId10" Type="http://schemas.openxmlformats.org/officeDocument/2006/relationships/chart" Target="../charts/chart12.xml"/><Relationship Id="rId4" Type="http://schemas.openxmlformats.org/officeDocument/2006/relationships/slideLayout" Target="../slideLayouts/slideLayout7.xml"/><Relationship Id="rId9" Type="http://schemas.openxmlformats.org/officeDocument/2006/relationships/image" Target="../media/image15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chart" Target="../charts/chart16.xml"/><Relationship Id="rId5" Type="http://schemas.microsoft.com/office/2007/relationships/hdphoto" Target="../media/hdphoto2.wdp"/><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162.png"/><Relationship Id="rId3" Type="http://schemas.openxmlformats.org/officeDocument/2006/relationships/tags" Target="../tags/tag69.xml"/><Relationship Id="rId7" Type="http://schemas.openxmlformats.org/officeDocument/2006/relationships/image" Target="../media/image159.png"/><Relationship Id="rId12" Type="http://schemas.openxmlformats.org/officeDocument/2006/relationships/image" Target="../media/image161.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slideLayout" Target="../slideLayouts/slideLayout7.xml"/><Relationship Id="rId11" Type="http://schemas.openxmlformats.org/officeDocument/2006/relationships/image" Target="../media/image155.png"/><Relationship Id="rId5" Type="http://schemas.openxmlformats.org/officeDocument/2006/relationships/tags" Target="../tags/tag71.xml"/><Relationship Id="rId15" Type="http://schemas.openxmlformats.org/officeDocument/2006/relationships/image" Target="../media/image164.png"/><Relationship Id="rId10" Type="http://schemas.openxmlformats.org/officeDocument/2006/relationships/chart" Target="../charts/chart17.xml"/><Relationship Id="rId4" Type="http://schemas.openxmlformats.org/officeDocument/2006/relationships/tags" Target="../tags/tag70.xml"/><Relationship Id="rId9" Type="http://schemas.microsoft.com/office/2007/relationships/hdphoto" Target="../media/hdphoto10.wdp"/><Relationship Id="rId14" Type="http://schemas.openxmlformats.org/officeDocument/2006/relationships/image" Target="../media/image163.png"/></Relationships>
</file>

<file path=ppt/slides/_rels/slide18.xml.rels><?xml version="1.0" encoding="UTF-8" standalone="yes"?>
<Relationships xmlns="http://schemas.openxmlformats.org/package/2006/relationships"><Relationship Id="rId8" Type="http://schemas.openxmlformats.org/officeDocument/2006/relationships/image" Target="../media/image166.emf"/><Relationship Id="rId13" Type="http://schemas.openxmlformats.org/officeDocument/2006/relationships/image" Target="../media/image171.jpeg"/><Relationship Id="rId3" Type="http://schemas.openxmlformats.org/officeDocument/2006/relationships/tags" Target="../tags/tag74.xml"/><Relationship Id="rId7" Type="http://schemas.openxmlformats.org/officeDocument/2006/relationships/image" Target="../media/image165.png"/><Relationship Id="rId12" Type="http://schemas.openxmlformats.org/officeDocument/2006/relationships/image" Target="../media/image170.png"/><Relationship Id="rId2" Type="http://schemas.openxmlformats.org/officeDocument/2006/relationships/tags" Target="../tags/tag73.xml"/><Relationship Id="rId1" Type="http://schemas.openxmlformats.org/officeDocument/2006/relationships/tags" Target="../tags/tag72.xml"/><Relationship Id="rId6" Type="http://schemas.microsoft.com/office/2007/relationships/hdphoto" Target="../media/hdphoto9.wdp"/><Relationship Id="rId11" Type="http://schemas.openxmlformats.org/officeDocument/2006/relationships/image" Target="../media/image169.png"/><Relationship Id="rId5" Type="http://schemas.openxmlformats.org/officeDocument/2006/relationships/image" Target="../media/image156.png"/><Relationship Id="rId10" Type="http://schemas.openxmlformats.org/officeDocument/2006/relationships/image" Target="../media/image168.png"/><Relationship Id="rId4" Type="http://schemas.openxmlformats.org/officeDocument/2006/relationships/slideLayout" Target="../slideLayouts/slideLayout7.xml"/><Relationship Id="rId9" Type="http://schemas.openxmlformats.org/officeDocument/2006/relationships/image" Target="../media/image167.emf"/></Relationships>
</file>

<file path=ppt/slides/_rels/slide19.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77.png"/><Relationship Id="rId3" Type="http://schemas.openxmlformats.org/officeDocument/2006/relationships/tags" Target="../tags/tag77.xml"/><Relationship Id="rId7" Type="http://schemas.microsoft.com/office/2007/relationships/hdphoto" Target="../media/hdphoto9.wdp"/><Relationship Id="rId12" Type="http://schemas.openxmlformats.org/officeDocument/2006/relationships/image" Target="../media/image176.pn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156.png"/><Relationship Id="rId11" Type="http://schemas.openxmlformats.org/officeDocument/2006/relationships/image" Target="../media/image175.png"/><Relationship Id="rId5" Type="http://schemas.openxmlformats.org/officeDocument/2006/relationships/notesSlide" Target="../notesSlides/notesSlide6.xml"/><Relationship Id="rId15" Type="http://schemas.openxmlformats.org/officeDocument/2006/relationships/image" Target="../media/image179.png"/><Relationship Id="rId10" Type="http://schemas.openxmlformats.org/officeDocument/2006/relationships/image" Target="../media/image174.png"/><Relationship Id="rId4" Type="http://schemas.openxmlformats.org/officeDocument/2006/relationships/slideLayout" Target="../slideLayouts/slideLayout7.xml"/><Relationship Id="rId9" Type="http://schemas.openxmlformats.org/officeDocument/2006/relationships/image" Target="../media/image173.emf"/><Relationship Id="rId14" Type="http://schemas.openxmlformats.org/officeDocument/2006/relationships/image" Target="../media/image178.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xml"/><Relationship Id="rId7" Type="http://schemas.openxmlformats.org/officeDocument/2006/relationships/image" Target="../media/image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11" Type="http://schemas.openxmlformats.org/officeDocument/2006/relationships/image" Target="../media/image12.emf"/><Relationship Id="rId5" Type="http://schemas.openxmlformats.org/officeDocument/2006/relationships/slideLayout" Target="../slideLayouts/slideLayout7.xml"/><Relationship Id="rId10" Type="http://schemas.microsoft.com/office/2007/relationships/hdphoto" Target="../media/hdphoto1.wdp"/><Relationship Id="rId4" Type="http://schemas.openxmlformats.org/officeDocument/2006/relationships/tags" Target="../tags/tag4.xml"/><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186.jpeg"/><Relationship Id="rId13" Type="http://schemas.openxmlformats.org/officeDocument/2006/relationships/image" Target="../media/image191.png"/><Relationship Id="rId3" Type="http://schemas.openxmlformats.org/officeDocument/2006/relationships/image" Target="../media/image181.jpeg"/><Relationship Id="rId7" Type="http://schemas.openxmlformats.org/officeDocument/2006/relationships/image" Target="../media/image185.jpeg"/><Relationship Id="rId12" Type="http://schemas.openxmlformats.org/officeDocument/2006/relationships/image" Target="../media/image190.png"/><Relationship Id="rId2" Type="http://schemas.openxmlformats.org/officeDocument/2006/relationships/image" Target="../media/image180.png"/><Relationship Id="rId1" Type="http://schemas.openxmlformats.org/officeDocument/2006/relationships/slideLayout" Target="../slideLayouts/slideLayout15.xml"/><Relationship Id="rId6" Type="http://schemas.openxmlformats.org/officeDocument/2006/relationships/image" Target="../media/image184.jpeg"/><Relationship Id="rId11" Type="http://schemas.openxmlformats.org/officeDocument/2006/relationships/image" Target="../media/image189.png"/><Relationship Id="rId5" Type="http://schemas.openxmlformats.org/officeDocument/2006/relationships/image" Target="../media/image183.png"/><Relationship Id="rId10" Type="http://schemas.openxmlformats.org/officeDocument/2006/relationships/image" Target="../media/image188.png"/><Relationship Id="rId4" Type="http://schemas.openxmlformats.org/officeDocument/2006/relationships/image" Target="../media/image182.png"/><Relationship Id="rId9" Type="http://schemas.openxmlformats.org/officeDocument/2006/relationships/image" Target="../media/image187.png"/><Relationship Id="rId14" Type="http://schemas.microsoft.com/office/2007/relationships/hdphoto" Target="../media/hdphoto11.wdp"/></Relationships>
</file>

<file path=ppt/slides/_rels/slide21.xml.rels><?xml version="1.0" encoding="UTF-8" standalone="yes"?>
<Relationships xmlns="http://schemas.openxmlformats.org/package/2006/relationships"><Relationship Id="rId8" Type="http://schemas.openxmlformats.org/officeDocument/2006/relationships/hyperlink" Target="https://www.isa.co/es/inversionistas/informacion-financiera/" TargetMode="External"/><Relationship Id="rId13" Type="http://schemas.openxmlformats.org/officeDocument/2006/relationships/image" Target="../media/image195.jpeg"/><Relationship Id="rId3" Type="http://schemas.openxmlformats.org/officeDocument/2006/relationships/image" Target="../media/image144.png"/><Relationship Id="rId7" Type="http://schemas.openxmlformats.org/officeDocument/2006/relationships/image" Target="../media/image192.png"/><Relationship Id="rId12" Type="http://schemas.openxmlformats.org/officeDocument/2006/relationships/image" Target="../media/image194.jpeg"/><Relationship Id="rId2" Type="http://schemas.openxmlformats.org/officeDocument/2006/relationships/slideLayout" Target="../slideLayouts/slideLayout13.xml"/><Relationship Id="rId1" Type="http://schemas.openxmlformats.org/officeDocument/2006/relationships/tags" Target="../tags/tag78.xml"/><Relationship Id="rId6" Type="http://schemas.microsoft.com/office/2007/relationships/hdphoto" Target="../media/hdphoto5.wdp"/><Relationship Id="rId11" Type="http://schemas.openxmlformats.org/officeDocument/2006/relationships/image" Target="../media/image193.jpeg"/><Relationship Id="rId5" Type="http://schemas.openxmlformats.org/officeDocument/2006/relationships/image" Target="../media/image145.png"/><Relationship Id="rId10" Type="http://schemas.openxmlformats.org/officeDocument/2006/relationships/hyperlink" Target="mailto:dmcardona@isa.com.co" TargetMode="External"/><Relationship Id="rId4" Type="http://schemas.microsoft.com/office/2007/relationships/hdphoto" Target="../media/hdphoto4.wdp"/><Relationship Id="rId9" Type="http://schemas.openxmlformats.org/officeDocument/2006/relationships/hyperlink" Target="mailto:jjaramillo@isa.com.co" TargetMode="External"/><Relationship Id="rId14" Type="http://schemas.openxmlformats.org/officeDocument/2006/relationships/hyperlink" Target="mailto:mochoa@isa.com.co"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97.png"/></Relationships>
</file>

<file path=ppt/slides/_rels/slide2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microsoft.com/office/2007/relationships/hdphoto" Target="../media/hdphoto12.wdp"/></Relationships>
</file>

<file path=ppt/slides/_rels/slide3.xml.rels><?xml version="1.0" encoding="UTF-8" standalone="yes"?>
<Relationships xmlns="http://schemas.openxmlformats.org/package/2006/relationships"><Relationship Id="rId8" Type="http://schemas.openxmlformats.org/officeDocument/2006/relationships/image" Target="../media/image18.emf"/><Relationship Id="rId13" Type="http://schemas.openxmlformats.org/officeDocument/2006/relationships/image" Target="../media/image23.emf"/><Relationship Id="rId3" Type="http://schemas.openxmlformats.org/officeDocument/2006/relationships/image" Target="../media/image13.jpeg"/><Relationship Id="rId7" Type="http://schemas.openxmlformats.org/officeDocument/2006/relationships/image" Target="../media/image17.png"/><Relationship Id="rId12" Type="http://schemas.openxmlformats.org/officeDocument/2006/relationships/image" Target="../media/image22.emf"/><Relationship Id="rId17" Type="http://schemas.openxmlformats.org/officeDocument/2006/relationships/image" Target="../media/image27.emf"/><Relationship Id="rId2" Type="http://schemas.openxmlformats.org/officeDocument/2006/relationships/slideLayout" Target="../slideLayouts/slideLayout1.xml"/><Relationship Id="rId16" Type="http://schemas.openxmlformats.org/officeDocument/2006/relationships/image" Target="../media/image26.emf"/><Relationship Id="rId1" Type="http://schemas.openxmlformats.org/officeDocument/2006/relationships/tags" Target="../tags/tag5.xml"/><Relationship Id="rId6" Type="http://schemas.openxmlformats.org/officeDocument/2006/relationships/image" Target="../media/image16.png"/><Relationship Id="rId11" Type="http://schemas.openxmlformats.org/officeDocument/2006/relationships/image" Target="../media/image21.emf"/><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emf"/><Relationship Id="rId4" Type="http://schemas.openxmlformats.org/officeDocument/2006/relationships/image" Target="../media/image14.png"/><Relationship Id="rId9" Type="http://schemas.openxmlformats.org/officeDocument/2006/relationships/image" Target="../media/image19.emf"/><Relationship Id="rId14" Type="http://schemas.openxmlformats.org/officeDocument/2006/relationships/image" Target="../media/image24.emf"/></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jpeg"/><Relationship Id="rId3" Type="http://schemas.openxmlformats.org/officeDocument/2006/relationships/slideLayout" Target="../slideLayouts/slideLayout7.xml"/><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tags" Target="../tags/tag7.xml"/><Relationship Id="rId16" Type="http://schemas.openxmlformats.org/officeDocument/2006/relationships/image" Target="../media/image37.png"/><Relationship Id="rId1" Type="http://schemas.openxmlformats.org/officeDocument/2006/relationships/tags" Target="../tags/tag6.xml"/><Relationship Id="rId6" Type="http://schemas.microsoft.com/office/2007/relationships/hdphoto" Target="../media/hdphoto1.wdp"/><Relationship Id="rId11" Type="http://schemas.openxmlformats.org/officeDocument/2006/relationships/image" Target="../media/image32.png"/><Relationship Id="rId5" Type="http://schemas.openxmlformats.org/officeDocument/2006/relationships/image" Target="../media/image11.png"/><Relationship Id="rId15" Type="http://schemas.openxmlformats.org/officeDocument/2006/relationships/image" Target="../media/image36.png"/><Relationship Id="rId10" Type="http://schemas.openxmlformats.org/officeDocument/2006/relationships/image" Target="../media/image31.jpeg"/><Relationship Id="rId4" Type="http://schemas.openxmlformats.org/officeDocument/2006/relationships/notesSlide" Target="../notesSlides/notesSlide2.xml"/><Relationship Id="rId9" Type="http://schemas.openxmlformats.org/officeDocument/2006/relationships/image" Target="../media/image30.png"/><Relationship Id="rId1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 Id="rId5" Type="http://schemas.microsoft.com/office/2007/relationships/hdphoto" Target="../media/hdphoto1.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tags" Target="../tags/tag10.xml"/><Relationship Id="rId7" Type="http://schemas.microsoft.com/office/2007/relationships/hdphoto" Target="../media/hdphoto2.wdp"/><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42.png"/><Relationship Id="rId5" Type="http://schemas.openxmlformats.org/officeDocument/2006/relationships/notesSlide" Target="../notesSlides/notesSlide3.xml"/><Relationship Id="rId10" Type="http://schemas.openxmlformats.org/officeDocument/2006/relationships/image" Target="../media/image45.jpeg"/><Relationship Id="rId4" Type="http://schemas.openxmlformats.org/officeDocument/2006/relationships/slideLayout" Target="../slideLayouts/slideLayout7.xml"/><Relationship Id="rId9" Type="http://schemas.openxmlformats.org/officeDocument/2006/relationships/image" Target="../media/image44.jpeg"/></Relationships>
</file>

<file path=ppt/slides/_rels/slide7.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image" Target="../media/image46.jpeg"/><Relationship Id="rId3" Type="http://schemas.openxmlformats.org/officeDocument/2006/relationships/tags" Target="../tags/tag13.xml"/><Relationship Id="rId7" Type="http://schemas.openxmlformats.org/officeDocument/2006/relationships/tags" Target="../tags/tag17.xml"/><Relationship Id="rId12" Type="http://schemas.openxmlformats.org/officeDocument/2006/relationships/notesSlide" Target="../notesSlides/notesSlide4.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slideLayout" Target="../slideLayouts/slideLayout7.xml"/><Relationship Id="rId5" Type="http://schemas.openxmlformats.org/officeDocument/2006/relationships/tags" Target="../tags/tag15.xml"/><Relationship Id="rId10" Type="http://schemas.openxmlformats.org/officeDocument/2006/relationships/tags" Target="../tags/tag20.xml"/><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image" Target="../media/image47.png"/></Relationships>
</file>

<file path=ppt/slides/_rels/slide8.xml.rels><?xml version="1.0" encoding="UTF-8" standalone="yes"?>
<Relationships xmlns="http://schemas.openxmlformats.org/package/2006/relationships"><Relationship Id="rId26" Type="http://schemas.openxmlformats.org/officeDocument/2006/relationships/image" Target="../media/image70.png"/><Relationship Id="rId21" Type="http://schemas.openxmlformats.org/officeDocument/2006/relationships/image" Target="../media/image65.svg"/><Relationship Id="rId42" Type="http://schemas.openxmlformats.org/officeDocument/2006/relationships/image" Target="../media/image86.png"/><Relationship Id="rId47" Type="http://schemas.openxmlformats.org/officeDocument/2006/relationships/image" Target="../media/image91.svg"/><Relationship Id="rId63" Type="http://schemas.openxmlformats.org/officeDocument/2006/relationships/image" Target="../media/image107.svg"/><Relationship Id="rId68" Type="http://schemas.openxmlformats.org/officeDocument/2006/relationships/image" Target="../media/image112.png"/><Relationship Id="rId2" Type="http://schemas.openxmlformats.org/officeDocument/2006/relationships/tags" Target="../tags/tag22.xml"/><Relationship Id="rId16" Type="http://schemas.openxmlformats.org/officeDocument/2006/relationships/image" Target="../media/image60.png"/><Relationship Id="rId29" Type="http://schemas.openxmlformats.org/officeDocument/2006/relationships/image" Target="../media/image73.svg"/><Relationship Id="rId11" Type="http://schemas.openxmlformats.org/officeDocument/2006/relationships/image" Target="../media/image55.svg"/><Relationship Id="rId24" Type="http://schemas.openxmlformats.org/officeDocument/2006/relationships/image" Target="../media/image68.png"/><Relationship Id="rId32" Type="http://schemas.openxmlformats.org/officeDocument/2006/relationships/image" Target="../media/image76.png"/><Relationship Id="rId37" Type="http://schemas.openxmlformats.org/officeDocument/2006/relationships/image" Target="../media/image81.svg"/><Relationship Id="rId40" Type="http://schemas.openxmlformats.org/officeDocument/2006/relationships/image" Target="../media/image84.png"/><Relationship Id="rId45" Type="http://schemas.openxmlformats.org/officeDocument/2006/relationships/image" Target="../media/image89.svg"/><Relationship Id="rId53" Type="http://schemas.openxmlformats.org/officeDocument/2006/relationships/image" Target="../media/image97.svg"/><Relationship Id="rId58" Type="http://schemas.openxmlformats.org/officeDocument/2006/relationships/image" Target="../media/image102.png"/><Relationship Id="rId66" Type="http://schemas.openxmlformats.org/officeDocument/2006/relationships/image" Target="../media/image110.png"/><Relationship Id="rId74" Type="http://schemas.openxmlformats.org/officeDocument/2006/relationships/image" Target="../media/image118.png"/><Relationship Id="rId5" Type="http://schemas.openxmlformats.org/officeDocument/2006/relationships/image" Target="../media/image49.svg"/><Relationship Id="rId61" Type="http://schemas.openxmlformats.org/officeDocument/2006/relationships/image" Target="../media/image105.svg"/><Relationship Id="rId19" Type="http://schemas.openxmlformats.org/officeDocument/2006/relationships/image" Target="../media/image63.svg"/><Relationship Id="rId14" Type="http://schemas.openxmlformats.org/officeDocument/2006/relationships/image" Target="../media/image58.png"/><Relationship Id="rId22" Type="http://schemas.openxmlformats.org/officeDocument/2006/relationships/image" Target="../media/image66.png"/><Relationship Id="rId27" Type="http://schemas.openxmlformats.org/officeDocument/2006/relationships/image" Target="../media/image71.svg"/><Relationship Id="rId30" Type="http://schemas.openxmlformats.org/officeDocument/2006/relationships/image" Target="../media/image74.png"/><Relationship Id="rId35" Type="http://schemas.openxmlformats.org/officeDocument/2006/relationships/image" Target="../media/image79.svg"/><Relationship Id="rId43" Type="http://schemas.openxmlformats.org/officeDocument/2006/relationships/image" Target="../media/image87.svg"/><Relationship Id="rId48" Type="http://schemas.openxmlformats.org/officeDocument/2006/relationships/image" Target="../media/image92.png"/><Relationship Id="rId56" Type="http://schemas.openxmlformats.org/officeDocument/2006/relationships/image" Target="../media/image100.png"/><Relationship Id="rId64" Type="http://schemas.openxmlformats.org/officeDocument/2006/relationships/image" Target="../media/image108.png"/><Relationship Id="rId69" Type="http://schemas.openxmlformats.org/officeDocument/2006/relationships/image" Target="../media/image113.svg"/><Relationship Id="rId8" Type="http://schemas.openxmlformats.org/officeDocument/2006/relationships/image" Target="../media/image52.png"/><Relationship Id="rId51" Type="http://schemas.openxmlformats.org/officeDocument/2006/relationships/image" Target="../media/image95.svg"/><Relationship Id="rId72" Type="http://schemas.openxmlformats.org/officeDocument/2006/relationships/image" Target="../media/image116.png"/><Relationship Id="rId3" Type="http://schemas.openxmlformats.org/officeDocument/2006/relationships/slideLayout" Target="../slideLayouts/slideLayout17.xml"/><Relationship Id="rId12" Type="http://schemas.openxmlformats.org/officeDocument/2006/relationships/image" Target="../media/image56.png"/><Relationship Id="rId17" Type="http://schemas.openxmlformats.org/officeDocument/2006/relationships/image" Target="../media/image61.svg"/><Relationship Id="rId25" Type="http://schemas.openxmlformats.org/officeDocument/2006/relationships/image" Target="../media/image69.svg"/><Relationship Id="rId33" Type="http://schemas.openxmlformats.org/officeDocument/2006/relationships/image" Target="../media/image77.svg"/><Relationship Id="rId38" Type="http://schemas.openxmlformats.org/officeDocument/2006/relationships/image" Target="../media/image82.png"/><Relationship Id="rId46" Type="http://schemas.openxmlformats.org/officeDocument/2006/relationships/image" Target="../media/image90.png"/><Relationship Id="rId59" Type="http://schemas.openxmlformats.org/officeDocument/2006/relationships/image" Target="../media/image103.svg"/><Relationship Id="rId67" Type="http://schemas.openxmlformats.org/officeDocument/2006/relationships/image" Target="../media/image111.svg"/><Relationship Id="rId20" Type="http://schemas.openxmlformats.org/officeDocument/2006/relationships/image" Target="../media/image64.png"/><Relationship Id="rId41" Type="http://schemas.openxmlformats.org/officeDocument/2006/relationships/image" Target="../media/image85.svg"/><Relationship Id="rId54" Type="http://schemas.openxmlformats.org/officeDocument/2006/relationships/image" Target="../media/image98.png"/><Relationship Id="rId62" Type="http://schemas.openxmlformats.org/officeDocument/2006/relationships/image" Target="../media/image106.png"/><Relationship Id="rId70" Type="http://schemas.openxmlformats.org/officeDocument/2006/relationships/image" Target="../media/image114.png"/><Relationship Id="rId75" Type="http://schemas.openxmlformats.org/officeDocument/2006/relationships/image" Target="../media/image119.png"/><Relationship Id="rId1" Type="http://schemas.openxmlformats.org/officeDocument/2006/relationships/tags" Target="../tags/tag21.xml"/><Relationship Id="rId6" Type="http://schemas.openxmlformats.org/officeDocument/2006/relationships/image" Target="../media/image50.png"/><Relationship Id="rId15" Type="http://schemas.openxmlformats.org/officeDocument/2006/relationships/image" Target="../media/image59.svg"/><Relationship Id="rId23" Type="http://schemas.openxmlformats.org/officeDocument/2006/relationships/image" Target="../media/image67.svg"/><Relationship Id="rId28" Type="http://schemas.openxmlformats.org/officeDocument/2006/relationships/image" Target="../media/image72.png"/><Relationship Id="rId36" Type="http://schemas.openxmlformats.org/officeDocument/2006/relationships/image" Target="../media/image80.png"/><Relationship Id="rId49" Type="http://schemas.openxmlformats.org/officeDocument/2006/relationships/image" Target="../media/image93.svg"/><Relationship Id="rId57" Type="http://schemas.openxmlformats.org/officeDocument/2006/relationships/image" Target="../media/image101.svg"/><Relationship Id="rId10" Type="http://schemas.openxmlformats.org/officeDocument/2006/relationships/image" Target="../media/image54.png"/><Relationship Id="rId31" Type="http://schemas.openxmlformats.org/officeDocument/2006/relationships/image" Target="../media/image75.svg"/><Relationship Id="rId44" Type="http://schemas.openxmlformats.org/officeDocument/2006/relationships/image" Target="../media/image88.png"/><Relationship Id="rId52" Type="http://schemas.openxmlformats.org/officeDocument/2006/relationships/image" Target="../media/image96.png"/><Relationship Id="rId60" Type="http://schemas.openxmlformats.org/officeDocument/2006/relationships/image" Target="../media/image104.png"/><Relationship Id="rId65" Type="http://schemas.openxmlformats.org/officeDocument/2006/relationships/image" Target="../media/image109.svg"/><Relationship Id="rId73" Type="http://schemas.openxmlformats.org/officeDocument/2006/relationships/image" Target="../media/image117.svg"/><Relationship Id="rId4" Type="http://schemas.openxmlformats.org/officeDocument/2006/relationships/image" Target="../media/image48.png"/><Relationship Id="rId9" Type="http://schemas.openxmlformats.org/officeDocument/2006/relationships/image" Target="../media/image53.svg"/><Relationship Id="rId13" Type="http://schemas.openxmlformats.org/officeDocument/2006/relationships/image" Target="../media/image57.svg"/><Relationship Id="rId18" Type="http://schemas.openxmlformats.org/officeDocument/2006/relationships/image" Target="../media/image62.png"/><Relationship Id="rId39" Type="http://schemas.openxmlformats.org/officeDocument/2006/relationships/image" Target="../media/image83.svg"/><Relationship Id="rId34" Type="http://schemas.openxmlformats.org/officeDocument/2006/relationships/image" Target="../media/image78.png"/><Relationship Id="rId50" Type="http://schemas.openxmlformats.org/officeDocument/2006/relationships/image" Target="../media/image94.png"/><Relationship Id="rId55" Type="http://schemas.openxmlformats.org/officeDocument/2006/relationships/image" Target="../media/image99.svg"/><Relationship Id="rId7" Type="http://schemas.openxmlformats.org/officeDocument/2006/relationships/image" Target="../media/image51.svg"/><Relationship Id="rId71" Type="http://schemas.openxmlformats.org/officeDocument/2006/relationships/image" Target="../media/image115.svg"/></Relationships>
</file>

<file path=ppt/slides/_rels/slide9.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4.png"/><Relationship Id="rId3" Type="http://schemas.openxmlformats.org/officeDocument/2006/relationships/slideLayout" Target="../slideLayouts/slideLayout17.xml"/><Relationship Id="rId7" Type="http://schemas.openxmlformats.org/officeDocument/2006/relationships/image" Target="../media/image118.png"/><Relationship Id="rId12" Type="http://schemas.openxmlformats.org/officeDocument/2006/relationships/image" Target="../media/image51.svg"/><Relationship Id="rId2" Type="http://schemas.openxmlformats.org/officeDocument/2006/relationships/tags" Target="../tags/tag24.xml"/><Relationship Id="rId16" Type="http://schemas.openxmlformats.org/officeDocument/2006/relationships/image" Target="../media/image127.png"/><Relationship Id="rId1" Type="http://schemas.openxmlformats.org/officeDocument/2006/relationships/tags" Target="../tags/tag23.xml"/><Relationship Id="rId6" Type="http://schemas.openxmlformats.org/officeDocument/2006/relationships/image" Target="../media/image122.png"/><Relationship Id="rId11" Type="http://schemas.openxmlformats.org/officeDocument/2006/relationships/image" Target="../media/image50.png"/><Relationship Id="rId5" Type="http://schemas.openxmlformats.org/officeDocument/2006/relationships/image" Target="../media/image121.png"/><Relationship Id="rId15" Type="http://schemas.openxmlformats.org/officeDocument/2006/relationships/image" Target="../media/image126.png"/><Relationship Id="rId10" Type="http://schemas.openxmlformats.org/officeDocument/2006/relationships/image" Target="../media/image49.svg"/><Relationship Id="rId4" Type="http://schemas.openxmlformats.org/officeDocument/2006/relationships/image" Target="../media/image120.png"/><Relationship Id="rId9" Type="http://schemas.openxmlformats.org/officeDocument/2006/relationships/image" Target="../media/image48.png"/><Relationship Id="rId14" Type="http://schemas.openxmlformats.org/officeDocument/2006/relationships/image" Target="../media/image1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3">
            <a:extLst>
              <a:ext uri="{FF2B5EF4-FFF2-40B4-BE49-F238E27FC236}">
                <a16:creationId xmlns:a16="http://schemas.microsoft.com/office/drawing/2014/main" id="{379B2F7A-97B1-48C1-9BD6-5FF9D2EFF11D}"/>
              </a:ext>
            </a:extLst>
          </p:cNvPr>
          <p:cNvSpPr txBox="1">
            <a:spLocks/>
          </p:cNvSpPr>
          <p:nvPr/>
        </p:nvSpPr>
        <p:spPr>
          <a:xfrm>
            <a:off x="-304800" y="3429000"/>
            <a:ext cx="8163183" cy="17210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s-ES_tradnl" b="1" dirty="0">
                <a:solidFill>
                  <a:schemeClr val="bg1"/>
                </a:solidFill>
                <a:latin typeface="72 Black" panose="020B0A04030603020204" pitchFamily="34" charset="0"/>
                <a:ea typeface="+mn-ea"/>
                <a:cs typeface="72 Black" panose="020B0A04030603020204" pitchFamily="34" charset="0"/>
              </a:rPr>
              <a:t>ISA: UNA INVERSIÓN </a:t>
            </a:r>
          </a:p>
          <a:p>
            <a:pPr algn="ctr">
              <a:lnSpc>
                <a:spcPct val="100000"/>
              </a:lnSpc>
            </a:pPr>
            <a:r>
              <a:rPr lang="es-ES_tradnl" b="1" dirty="0">
                <a:solidFill>
                  <a:schemeClr val="bg1"/>
                </a:solidFill>
                <a:latin typeface="72 Black" panose="020B0A04030603020204" pitchFamily="34" charset="0"/>
                <a:ea typeface="+mn-ea"/>
                <a:cs typeface="72 Black" panose="020B0A04030603020204" pitchFamily="34" charset="0"/>
              </a:rPr>
              <a:t>QUE GENERA </a:t>
            </a:r>
            <a:r>
              <a:rPr lang="es-ES_tradnl" b="1" dirty="0">
                <a:solidFill>
                  <a:schemeClr val="bg1"/>
                </a:solidFill>
                <a:latin typeface="72 Black" panose="020B0A04030603020204" pitchFamily="34" charset="0"/>
                <a:cs typeface="72 Black" panose="020B0A04030603020204" pitchFamily="34" charset="0"/>
              </a:rPr>
              <a:t>VALOR </a:t>
            </a:r>
            <a:r>
              <a:rPr lang="es-ES_tradnl" b="1" dirty="0">
                <a:solidFill>
                  <a:srgbClr val="FFC000"/>
                </a:solidFill>
                <a:effectLst>
                  <a:outerShdw blurRad="38100" dist="38100" dir="2700000" algn="tl">
                    <a:srgbClr val="000000">
                      <a:alpha val="43137"/>
                    </a:srgbClr>
                  </a:outerShdw>
                </a:effectLst>
                <a:latin typeface="72 Black" panose="020B0A04030603020204" pitchFamily="34" charset="0"/>
                <a:cs typeface="72 Black" panose="020B0A04030603020204" pitchFamily="34" charset="0"/>
              </a:rPr>
              <a:t>SOSTENIBLE</a:t>
            </a:r>
            <a:endParaRPr lang="es-ES_tradnl" b="1" dirty="0">
              <a:solidFill>
                <a:schemeClr val="bg1"/>
              </a:solidFill>
              <a:latin typeface="72 Black" panose="020B0A04030603020204" pitchFamily="34" charset="0"/>
              <a:ea typeface="+mn-ea"/>
              <a:cs typeface="72 Black" panose="020B0A04030603020204" pitchFamily="34" charset="0"/>
            </a:endParaRPr>
          </a:p>
        </p:txBody>
      </p:sp>
    </p:spTree>
    <p:extLst>
      <p:ext uri="{BB962C8B-B14F-4D97-AF65-F5344CB8AC3E}">
        <p14:creationId xmlns:p14="http://schemas.microsoft.com/office/powerpoint/2010/main" val="381713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Imagen 129">
            <a:extLst>
              <a:ext uri="{FF2B5EF4-FFF2-40B4-BE49-F238E27FC236}">
                <a16:creationId xmlns:a16="http://schemas.microsoft.com/office/drawing/2014/main" id="{77EB49C6-3E78-B1AE-431F-C7A198CFE37F}"/>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3686999" y="-2961956"/>
            <a:ext cx="7631170" cy="9910003"/>
          </a:xfrm>
          <a:prstGeom prst="rect">
            <a:avLst/>
          </a:prstGeom>
        </p:spPr>
      </p:pic>
      <p:pic>
        <p:nvPicPr>
          <p:cNvPr id="132" name="Imagen 131">
            <a:extLst>
              <a:ext uri="{FF2B5EF4-FFF2-40B4-BE49-F238E27FC236}">
                <a16:creationId xmlns:a16="http://schemas.microsoft.com/office/drawing/2014/main" id="{B1957EFE-8217-6D03-D9C0-6D7BAC7F216A}"/>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3686999" y="-2961956"/>
            <a:ext cx="7631170" cy="9910003"/>
          </a:xfrm>
          <a:prstGeom prst="rect">
            <a:avLst/>
          </a:prstGeom>
        </p:spPr>
      </p:pic>
      <p:pic>
        <p:nvPicPr>
          <p:cNvPr id="134" name="Imagen 133">
            <a:extLst>
              <a:ext uri="{FF2B5EF4-FFF2-40B4-BE49-F238E27FC236}">
                <a16:creationId xmlns:a16="http://schemas.microsoft.com/office/drawing/2014/main" id="{556FDBB9-6F15-CBDB-FCC5-092D16849B90}"/>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3686999" y="-2961956"/>
            <a:ext cx="7631169" cy="9910003"/>
          </a:xfrm>
          <a:prstGeom prst="rect">
            <a:avLst/>
          </a:prstGeom>
        </p:spPr>
      </p:pic>
      <p:pic>
        <p:nvPicPr>
          <p:cNvPr id="136" name="Imagen 135">
            <a:extLst>
              <a:ext uri="{FF2B5EF4-FFF2-40B4-BE49-F238E27FC236}">
                <a16:creationId xmlns:a16="http://schemas.microsoft.com/office/drawing/2014/main" id="{FDE4ADD1-5F02-9C1C-E1CA-8C52BF3C6440}"/>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3686999" y="-2958165"/>
            <a:ext cx="7631169" cy="9902421"/>
          </a:xfrm>
          <a:prstGeom prst="rect">
            <a:avLst/>
          </a:prstGeom>
        </p:spPr>
      </p:pic>
      <p:pic>
        <p:nvPicPr>
          <p:cNvPr id="138" name="Imagen 137">
            <a:extLst>
              <a:ext uri="{FF2B5EF4-FFF2-40B4-BE49-F238E27FC236}">
                <a16:creationId xmlns:a16="http://schemas.microsoft.com/office/drawing/2014/main" id="{57EEF784-D058-A6BC-3025-EBD21F6E6C25}"/>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3686999" y="-2961956"/>
            <a:ext cx="7631170" cy="9910003"/>
          </a:xfrm>
          <a:prstGeom prst="rect">
            <a:avLst/>
          </a:prstGeom>
        </p:spPr>
      </p:pic>
      <p:pic>
        <p:nvPicPr>
          <p:cNvPr id="140" name="Imagen 139">
            <a:extLst>
              <a:ext uri="{FF2B5EF4-FFF2-40B4-BE49-F238E27FC236}">
                <a16:creationId xmlns:a16="http://schemas.microsoft.com/office/drawing/2014/main" id="{C1EF5C5F-55A0-4707-1CA6-8F214B234E8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685307" y="-2961956"/>
            <a:ext cx="7634468" cy="9910800"/>
          </a:xfrm>
          <a:prstGeom prst="rect">
            <a:avLst/>
          </a:prstGeom>
        </p:spPr>
      </p:pic>
      <p:pic>
        <p:nvPicPr>
          <p:cNvPr id="150" name="Imagen 149">
            <a:extLst>
              <a:ext uri="{FF2B5EF4-FFF2-40B4-BE49-F238E27FC236}">
                <a16:creationId xmlns:a16="http://schemas.microsoft.com/office/drawing/2014/main" id="{70AC8A90-D93B-9990-3756-D222B4BF8C8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685307" y="-2961956"/>
            <a:ext cx="7631783" cy="9910800"/>
          </a:xfrm>
          <a:prstGeom prst="rect">
            <a:avLst/>
          </a:prstGeom>
        </p:spPr>
      </p:pic>
      <p:pic>
        <p:nvPicPr>
          <p:cNvPr id="142" name="Imagen 141">
            <a:extLst>
              <a:ext uri="{FF2B5EF4-FFF2-40B4-BE49-F238E27FC236}">
                <a16:creationId xmlns:a16="http://schemas.microsoft.com/office/drawing/2014/main" id="{F720CA83-180D-D3C0-F2E3-0ED00D87F6F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706967" y="-2961956"/>
            <a:ext cx="7631783" cy="9910800"/>
          </a:xfrm>
          <a:prstGeom prst="rect">
            <a:avLst/>
          </a:prstGeom>
        </p:spPr>
      </p:pic>
      <p:pic>
        <p:nvPicPr>
          <p:cNvPr id="25" name="Imagen 24" descr="Dibujo en blanco y negro&#10;&#10;Descripción generada automáticamente con confianza baja">
            <a:extLst>
              <a:ext uri="{FF2B5EF4-FFF2-40B4-BE49-F238E27FC236}">
                <a16:creationId xmlns:a16="http://schemas.microsoft.com/office/drawing/2014/main" id="{183092EF-D8CB-423F-9445-E08B7FC2EDF4}"/>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rot="19357986">
            <a:off x="133157" y="2651350"/>
            <a:ext cx="2563350" cy="2592728"/>
          </a:xfrm>
          <a:prstGeom prst="rect">
            <a:avLst/>
          </a:prstGeom>
        </p:spPr>
      </p:pic>
      <p:grpSp>
        <p:nvGrpSpPr>
          <p:cNvPr id="31" name="Grupo 30">
            <a:extLst>
              <a:ext uri="{FF2B5EF4-FFF2-40B4-BE49-F238E27FC236}">
                <a16:creationId xmlns:a16="http://schemas.microsoft.com/office/drawing/2014/main" id="{F33D7168-6663-49E2-8A4A-4E7C91D7803B}"/>
              </a:ext>
            </a:extLst>
          </p:cNvPr>
          <p:cNvGrpSpPr/>
          <p:nvPr/>
        </p:nvGrpSpPr>
        <p:grpSpPr>
          <a:xfrm>
            <a:off x="202244" y="3064579"/>
            <a:ext cx="2325360" cy="1579626"/>
            <a:chOff x="9280919" y="1610935"/>
            <a:chExt cx="2325360" cy="1579626"/>
          </a:xfrm>
        </p:grpSpPr>
        <p:sp>
          <p:nvSpPr>
            <p:cNvPr id="32" name="Rectángulo 31">
              <a:extLst>
                <a:ext uri="{FF2B5EF4-FFF2-40B4-BE49-F238E27FC236}">
                  <a16:creationId xmlns:a16="http://schemas.microsoft.com/office/drawing/2014/main" id="{D5B3F531-54BD-438B-B3D3-1FC86BC4F87E}"/>
                </a:ext>
              </a:extLst>
            </p:cNvPr>
            <p:cNvSpPr/>
            <p:nvPr/>
          </p:nvSpPr>
          <p:spPr>
            <a:xfrm>
              <a:off x="9280919" y="1610935"/>
              <a:ext cx="2325360" cy="830997"/>
            </a:xfrm>
            <a:prstGeom prst="rect">
              <a:avLst/>
            </a:prstGeom>
          </p:spPr>
          <p:txBody>
            <a:bodyPr wrap="square">
              <a:spAutoFit/>
            </a:bodyPr>
            <a:lstStyle/>
            <a:p>
              <a:pPr algn="ctr">
                <a:tabLst>
                  <a:tab pos="98198" algn="l"/>
                </a:tabLst>
              </a:pPr>
              <a:r>
                <a:rPr lang="es-ES_tradnl" sz="2400" b="1" dirty="0">
                  <a:solidFill>
                    <a:schemeClr val="bg1"/>
                  </a:solidFill>
                  <a:latin typeface="Tahoma" panose="020B0604030504040204" pitchFamily="34" charset="0"/>
                  <a:ea typeface="Tahoma" panose="020B0604030504040204" pitchFamily="34" charset="0"/>
                  <a:cs typeface="Tahoma" panose="020B0604030504040204" pitchFamily="34" charset="0"/>
                </a:rPr>
                <a:t>Nuevos Negocios</a:t>
              </a:r>
              <a:endParaRPr lang="es-CO"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ángulo 32">
              <a:extLst>
                <a:ext uri="{FF2B5EF4-FFF2-40B4-BE49-F238E27FC236}">
                  <a16:creationId xmlns:a16="http://schemas.microsoft.com/office/drawing/2014/main" id="{B4BA482B-DE7E-4DA0-87FF-031C169B9D6D}"/>
                </a:ext>
              </a:extLst>
            </p:cNvPr>
            <p:cNvSpPr/>
            <p:nvPr/>
          </p:nvSpPr>
          <p:spPr>
            <a:xfrm>
              <a:off x="9657559" y="2421120"/>
              <a:ext cx="1572080" cy="769441"/>
            </a:xfrm>
            <a:prstGeom prst="rect">
              <a:avLst/>
            </a:prstGeom>
          </p:spPr>
          <p:txBody>
            <a:bodyPr wrap="square">
              <a:spAutoFit/>
            </a:bodyPr>
            <a:lstStyle/>
            <a:p>
              <a:pPr algn="ctr">
                <a:tabLst>
                  <a:tab pos="98198" algn="l"/>
                </a:tabLst>
              </a:pPr>
              <a:r>
                <a:rPr lang="es-ES_tradnl" sz="2400" b="1" dirty="0">
                  <a:solidFill>
                    <a:srgbClr val="009AFF"/>
                  </a:solidFill>
                  <a:latin typeface="Tahoma" panose="020B0604030504040204" pitchFamily="34" charset="0"/>
                  <a:ea typeface="Tahoma" panose="020B0604030504040204" pitchFamily="34" charset="0"/>
                  <a:cs typeface="Tahoma" panose="020B0604030504040204" pitchFamily="34" charset="0"/>
                </a:rPr>
                <a:t>USD 21 </a:t>
              </a:r>
              <a:r>
                <a:rPr lang="es-ES_tradnl" sz="2000" dirty="0">
                  <a:solidFill>
                    <a:srgbClr val="009AFF"/>
                  </a:solidFill>
                  <a:latin typeface="Tahoma" panose="020B0604030504040204" pitchFamily="34" charset="0"/>
                  <a:ea typeface="Tahoma" panose="020B0604030504040204" pitchFamily="34" charset="0"/>
                  <a:cs typeface="Tahoma" panose="020B0604030504040204" pitchFamily="34" charset="0"/>
                </a:rPr>
                <a:t>billones*</a:t>
              </a:r>
              <a:endParaRPr lang="es-CO" sz="2400" dirty="0">
                <a:solidFill>
                  <a:srgbClr val="009AFF"/>
                </a:solidFill>
                <a:latin typeface="Tahoma" panose="020B0604030504040204" pitchFamily="34" charset="0"/>
                <a:ea typeface="Tahoma" panose="020B0604030504040204" pitchFamily="34" charset="0"/>
                <a:cs typeface="Tahoma" panose="020B0604030504040204" pitchFamily="34" charset="0"/>
              </a:endParaRPr>
            </a:p>
          </p:txBody>
        </p:sp>
      </p:grpSp>
      <p:sp>
        <p:nvSpPr>
          <p:cNvPr id="34" name="Rectángulo 33">
            <a:extLst>
              <a:ext uri="{FF2B5EF4-FFF2-40B4-BE49-F238E27FC236}">
                <a16:creationId xmlns:a16="http://schemas.microsoft.com/office/drawing/2014/main" id="{1C6430D9-0B98-4510-A30E-58AA18D021FE}"/>
              </a:ext>
            </a:extLst>
          </p:cNvPr>
          <p:cNvSpPr/>
          <p:nvPr/>
        </p:nvSpPr>
        <p:spPr>
          <a:xfrm>
            <a:off x="9116720" y="2270979"/>
            <a:ext cx="1567532" cy="1200329"/>
          </a:xfrm>
          <a:prstGeom prst="rect">
            <a:avLst/>
          </a:prstGeom>
          <a:noFill/>
        </p:spPr>
        <p:txBody>
          <a:bodyPr wrap="square">
            <a:spAutoFit/>
          </a:bodyPr>
          <a:lstStyle/>
          <a:p>
            <a:pPr algn="ctr">
              <a:tabLst>
                <a:tab pos="98200" algn="l"/>
              </a:tabLst>
            </a:pPr>
            <a:r>
              <a:rPr lang="es-CO" b="1" dirty="0">
                <a:solidFill>
                  <a:schemeClr val="bg1"/>
                </a:solidFill>
                <a:latin typeface="Tahoma" panose="020B0604030504040204" pitchFamily="34" charset="0"/>
                <a:ea typeface="Tahoma" panose="020B0604030504040204" pitchFamily="34" charset="0"/>
                <a:cs typeface="Tahoma" panose="020B0604030504040204" pitchFamily="34" charset="0"/>
              </a:rPr>
              <a:t>Brasil</a:t>
            </a:r>
            <a:r>
              <a:rPr lang="es-CO" b="1" dirty="0">
                <a:latin typeface="Tahoma" panose="020B0604030504040204" pitchFamily="34" charset="0"/>
                <a:ea typeface="Tahoma" panose="020B0604030504040204" pitchFamily="34" charset="0"/>
                <a:cs typeface="Tahoma" panose="020B0604030504040204" pitchFamily="34" charset="0"/>
              </a:rPr>
              <a:t> </a:t>
            </a:r>
          </a:p>
          <a:p>
            <a:pPr algn="ctr">
              <a:tabLst>
                <a:tab pos="98200" algn="l"/>
              </a:tabLst>
            </a:pPr>
            <a:r>
              <a:rPr lang="es-CO" b="1" dirty="0">
                <a:solidFill>
                  <a:schemeClr val="bg1"/>
                </a:solidFill>
                <a:latin typeface="Tahoma" panose="020B0604030504040204" pitchFamily="34" charset="0"/>
                <a:ea typeface="Tahoma" panose="020B0604030504040204" pitchFamily="34" charset="0"/>
                <a:cs typeface="Tahoma" panose="020B0604030504040204" pitchFamily="34" charset="0"/>
              </a:rPr>
              <a:t>USD 10,8 </a:t>
            </a:r>
            <a:r>
              <a:rPr lang="es-CO" b="1" dirty="0" err="1">
                <a:solidFill>
                  <a:schemeClr val="bg1"/>
                </a:solidFill>
                <a:latin typeface="Tahoma" panose="020B0604030504040204" pitchFamily="34" charset="0"/>
                <a:ea typeface="Tahoma" panose="020B0604030504040204" pitchFamily="34" charset="0"/>
                <a:cs typeface="Tahoma" panose="020B0604030504040204" pitchFamily="34" charset="0"/>
              </a:rPr>
              <a:t>bi</a:t>
            </a:r>
            <a:endParaRPr lang="es-CO"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tabLst>
                <a:tab pos="98200" algn="l"/>
              </a:tabLst>
            </a:pPr>
            <a:r>
              <a:rPr lang="es-CO" b="1" dirty="0">
                <a:solidFill>
                  <a:schemeClr val="bg1"/>
                </a:solidFill>
                <a:latin typeface="Tahoma" panose="020B0604030504040204" pitchFamily="34" charset="0"/>
                <a:ea typeface="Tahoma" panose="020B0604030504040204" pitchFamily="34" charset="0"/>
                <a:cs typeface="Tahoma" panose="020B0604030504040204" pitchFamily="34" charset="0"/>
              </a:rPr>
              <a:t>51%</a:t>
            </a:r>
          </a:p>
          <a:p>
            <a:pPr algn="ctr">
              <a:tabLst>
                <a:tab pos="98200" algn="l"/>
              </a:tabLst>
            </a:pPr>
            <a:endParaRPr lang="es-CO" b="1" dirty="0">
              <a:solidFill>
                <a:srgbClr val="009AFF"/>
              </a:solidFill>
              <a:latin typeface="Tahoma" panose="020B0604030504040204" pitchFamily="34" charset="0"/>
              <a:ea typeface="Tahoma" panose="020B0604030504040204" pitchFamily="34" charset="0"/>
              <a:cs typeface="Tahoma" panose="020B0604030504040204" pitchFamily="34" charset="0"/>
            </a:endParaRPr>
          </a:p>
        </p:txBody>
      </p:sp>
      <p:pic>
        <p:nvPicPr>
          <p:cNvPr id="35" name="Imagen 34" descr="Dibujo en blanco y negro&#10;&#10;Descripción generada automáticamente con confianza baja">
            <a:extLst>
              <a:ext uri="{FF2B5EF4-FFF2-40B4-BE49-F238E27FC236}">
                <a16:creationId xmlns:a16="http://schemas.microsoft.com/office/drawing/2014/main" id="{87EABF68-7C85-43DC-9ABF-B24F76B27342}"/>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rot="19357986">
            <a:off x="3540967" y="1792720"/>
            <a:ext cx="2021579" cy="2113618"/>
          </a:xfrm>
          <a:prstGeom prst="rect">
            <a:avLst/>
          </a:prstGeom>
        </p:spPr>
      </p:pic>
      <p:grpSp>
        <p:nvGrpSpPr>
          <p:cNvPr id="36" name="Grupo 35">
            <a:extLst>
              <a:ext uri="{FF2B5EF4-FFF2-40B4-BE49-F238E27FC236}">
                <a16:creationId xmlns:a16="http://schemas.microsoft.com/office/drawing/2014/main" id="{C08DDD47-F6B3-4DB8-865B-3F1479B709F2}"/>
              </a:ext>
            </a:extLst>
          </p:cNvPr>
          <p:cNvGrpSpPr/>
          <p:nvPr/>
        </p:nvGrpSpPr>
        <p:grpSpPr>
          <a:xfrm>
            <a:off x="3572422" y="2053421"/>
            <a:ext cx="1833888" cy="1388631"/>
            <a:chOff x="9280920" y="1507826"/>
            <a:chExt cx="2325360" cy="1703403"/>
          </a:xfrm>
        </p:grpSpPr>
        <p:sp>
          <p:nvSpPr>
            <p:cNvPr id="37" name="Rectángulo 36">
              <a:extLst>
                <a:ext uri="{FF2B5EF4-FFF2-40B4-BE49-F238E27FC236}">
                  <a16:creationId xmlns:a16="http://schemas.microsoft.com/office/drawing/2014/main" id="{723360A0-12BE-4D6A-8A42-89C0A4F85238}"/>
                </a:ext>
              </a:extLst>
            </p:cNvPr>
            <p:cNvSpPr/>
            <p:nvPr/>
          </p:nvSpPr>
          <p:spPr>
            <a:xfrm>
              <a:off x="9280920" y="1507826"/>
              <a:ext cx="2325360" cy="868348"/>
            </a:xfrm>
            <a:prstGeom prst="rect">
              <a:avLst/>
            </a:prstGeom>
          </p:spPr>
          <p:txBody>
            <a:bodyPr wrap="square">
              <a:spAutoFit/>
            </a:bodyPr>
            <a:lstStyle/>
            <a:p>
              <a:pPr algn="ctr">
                <a:tabLst>
                  <a:tab pos="98198" algn="l"/>
                </a:tabLst>
              </a:pPr>
              <a:r>
                <a:rPr lang="es-ES_tradnl" sz="2000" b="1" dirty="0">
                  <a:solidFill>
                    <a:schemeClr val="bg1"/>
                  </a:solidFill>
                  <a:latin typeface="Tahoma" panose="020B0604030504040204" pitchFamily="34" charset="0"/>
                  <a:ea typeface="Tahoma" panose="020B0604030504040204" pitchFamily="34" charset="0"/>
                  <a:cs typeface="Tahoma" panose="020B0604030504040204" pitchFamily="34" charset="0"/>
                </a:rPr>
                <a:t>Transmisión </a:t>
              </a:r>
            </a:p>
            <a:p>
              <a:pPr algn="ctr">
                <a:tabLst>
                  <a:tab pos="98198" algn="l"/>
                </a:tabLst>
              </a:pPr>
              <a:r>
                <a:rPr lang="es-ES_tradnl" sz="2000" b="1" dirty="0">
                  <a:solidFill>
                    <a:schemeClr val="bg1"/>
                  </a:solidFill>
                  <a:latin typeface="Tahoma" panose="020B0604030504040204" pitchFamily="34" charset="0"/>
                  <a:ea typeface="Tahoma" panose="020B0604030504040204" pitchFamily="34" charset="0"/>
                  <a:cs typeface="Tahoma" panose="020B0604030504040204" pitchFamily="34" charset="0"/>
                </a:rPr>
                <a:t>Energía</a:t>
              </a:r>
              <a:endPar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8" name="Rectángulo 37">
              <a:extLst>
                <a:ext uri="{FF2B5EF4-FFF2-40B4-BE49-F238E27FC236}">
                  <a16:creationId xmlns:a16="http://schemas.microsoft.com/office/drawing/2014/main" id="{01BD87DD-66D0-46AC-9FF8-745A25199205}"/>
                </a:ext>
              </a:extLst>
            </p:cNvPr>
            <p:cNvSpPr/>
            <p:nvPr/>
          </p:nvSpPr>
          <p:spPr>
            <a:xfrm>
              <a:off x="9620419" y="2380636"/>
              <a:ext cx="1783613" cy="830593"/>
            </a:xfrm>
            <a:prstGeom prst="rect">
              <a:avLst/>
            </a:prstGeom>
          </p:spPr>
          <p:txBody>
            <a:bodyPr wrap="square">
              <a:spAutoFit/>
            </a:bodyPr>
            <a:lstStyle/>
            <a:p>
              <a:pPr algn="ctr">
                <a:tabLst>
                  <a:tab pos="98198" algn="l"/>
                </a:tabLst>
              </a:pPr>
              <a:r>
                <a:rPr lang="es-ES_tradnl" sz="2000" b="1" dirty="0">
                  <a:solidFill>
                    <a:srgbClr val="009AFF"/>
                  </a:solidFill>
                  <a:latin typeface="Tahoma" panose="020B0604030504040204" pitchFamily="34" charset="0"/>
                  <a:ea typeface="Tahoma" panose="020B0604030504040204" pitchFamily="34" charset="0"/>
                  <a:cs typeface="Tahoma" panose="020B0604030504040204" pitchFamily="34" charset="0"/>
                </a:rPr>
                <a:t>USD 15,5 </a:t>
              </a:r>
              <a:r>
                <a:rPr lang="es-ES_tradnl" dirty="0">
                  <a:solidFill>
                    <a:srgbClr val="009AFF"/>
                  </a:solidFill>
                  <a:latin typeface="Tahoma" panose="020B0604030504040204" pitchFamily="34" charset="0"/>
                  <a:ea typeface="Tahoma" panose="020B0604030504040204" pitchFamily="34" charset="0"/>
                  <a:cs typeface="Tahoma" panose="020B0604030504040204" pitchFamily="34" charset="0"/>
                </a:rPr>
                <a:t>billones</a:t>
              </a:r>
              <a:endParaRPr lang="es-CO" sz="2000" dirty="0">
                <a:solidFill>
                  <a:srgbClr val="009AFF"/>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39" name="Grupo 38">
            <a:extLst>
              <a:ext uri="{FF2B5EF4-FFF2-40B4-BE49-F238E27FC236}">
                <a16:creationId xmlns:a16="http://schemas.microsoft.com/office/drawing/2014/main" id="{CBCD3B5F-EA41-45FB-AFDA-2E432715DA3A}"/>
              </a:ext>
            </a:extLst>
          </p:cNvPr>
          <p:cNvGrpSpPr/>
          <p:nvPr/>
        </p:nvGrpSpPr>
        <p:grpSpPr>
          <a:xfrm>
            <a:off x="2829378" y="4170741"/>
            <a:ext cx="2021579" cy="2113618"/>
            <a:chOff x="706317" y="1876034"/>
            <a:chExt cx="2563350" cy="2592728"/>
          </a:xfrm>
        </p:grpSpPr>
        <p:pic>
          <p:nvPicPr>
            <p:cNvPr id="40" name="Imagen 39" descr="Dibujo en blanco y negro&#10;&#10;Descripción generada automáticamente con confianza baja">
              <a:extLst>
                <a:ext uri="{FF2B5EF4-FFF2-40B4-BE49-F238E27FC236}">
                  <a16:creationId xmlns:a16="http://schemas.microsoft.com/office/drawing/2014/main" id="{69C77532-3CFD-4D80-9DC7-921DA4EBED1A}"/>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rot="19357986">
              <a:off x="706317" y="1876034"/>
              <a:ext cx="2563350" cy="2592728"/>
            </a:xfrm>
            <a:prstGeom prst="rect">
              <a:avLst/>
            </a:prstGeom>
          </p:spPr>
        </p:pic>
        <p:grpSp>
          <p:nvGrpSpPr>
            <p:cNvPr id="41" name="Grupo 40">
              <a:extLst>
                <a:ext uri="{FF2B5EF4-FFF2-40B4-BE49-F238E27FC236}">
                  <a16:creationId xmlns:a16="http://schemas.microsoft.com/office/drawing/2014/main" id="{64C969D3-B5AC-41F0-B7C7-21A49FA16A88}"/>
                </a:ext>
              </a:extLst>
            </p:cNvPr>
            <p:cNvGrpSpPr/>
            <p:nvPr/>
          </p:nvGrpSpPr>
          <p:grpSpPr>
            <a:xfrm>
              <a:off x="753284" y="2291454"/>
              <a:ext cx="2325360" cy="1586345"/>
              <a:chOff x="9241227" y="1762052"/>
              <a:chExt cx="2325360" cy="1586345"/>
            </a:xfrm>
          </p:grpSpPr>
          <p:sp>
            <p:nvSpPr>
              <p:cNvPr id="42" name="Rectángulo 41">
                <a:extLst>
                  <a:ext uri="{FF2B5EF4-FFF2-40B4-BE49-F238E27FC236}">
                    <a16:creationId xmlns:a16="http://schemas.microsoft.com/office/drawing/2014/main" id="{AD49CDA9-A7D0-4DDB-89D8-E2EA0A59DA37}"/>
                  </a:ext>
                </a:extLst>
              </p:cNvPr>
              <p:cNvSpPr/>
              <p:nvPr/>
            </p:nvSpPr>
            <p:spPr>
              <a:xfrm>
                <a:off x="9241227" y="1762052"/>
                <a:ext cx="2325360" cy="490806"/>
              </a:xfrm>
              <a:prstGeom prst="rect">
                <a:avLst/>
              </a:prstGeom>
            </p:spPr>
            <p:txBody>
              <a:bodyPr wrap="square">
                <a:spAutoFit/>
              </a:bodyPr>
              <a:lstStyle/>
              <a:p>
                <a:pPr algn="ctr">
                  <a:tabLst>
                    <a:tab pos="98198" algn="l"/>
                  </a:tabLst>
                </a:pPr>
                <a:r>
                  <a:rPr lang="es-ES_tradnl" sz="2000" b="1" dirty="0">
                    <a:solidFill>
                      <a:schemeClr val="bg1"/>
                    </a:solidFill>
                    <a:latin typeface="Tahoma" panose="020B0604030504040204" pitchFamily="34" charset="0"/>
                    <a:ea typeface="Tahoma" panose="020B0604030504040204" pitchFamily="34" charset="0"/>
                    <a:cs typeface="Tahoma" panose="020B0604030504040204" pitchFamily="34" charset="0"/>
                  </a:rPr>
                  <a:t>Vías</a:t>
                </a:r>
                <a:endPar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3" name="Rectángulo 42">
                <a:extLst>
                  <a:ext uri="{FF2B5EF4-FFF2-40B4-BE49-F238E27FC236}">
                    <a16:creationId xmlns:a16="http://schemas.microsoft.com/office/drawing/2014/main" id="{1FAF2E15-A1A1-4E1B-8687-84E521F314D1}"/>
                  </a:ext>
                </a:extLst>
              </p:cNvPr>
              <p:cNvSpPr/>
              <p:nvPr/>
            </p:nvSpPr>
            <p:spPr>
              <a:xfrm>
                <a:off x="9662418" y="2480049"/>
                <a:ext cx="1572080" cy="868348"/>
              </a:xfrm>
              <a:prstGeom prst="rect">
                <a:avLst/>
              </a:prstGeom>
            </p:spPr>
            <p:txBody>
              <a:bodyPr wrap="square">
                <a:spAutoFit/>
              </a:bodyPr>
              <a:lstStyle/>
              <a:p>
                <a:pPr algn="ctr">
                  <a:tabLst>
                    <a:tab pos="98198" algn="l"/>
                  </a:tabLst>
                </a:pPr>
                <a:r>
                  <a:rPr lang="es-ES_tradnl" sz="2000" b="1" dirty="0">
                    <a:solidFill>
                      <a:srgbClr val="009AFF"/>
                    </a:solidFill>
                    <a:latin typeface="Tahoma" panose="020B0604030504040204" pitchFamily="34" charset="0"/>
                    <a:ea typeface="Tahoma" panose="020B0604030504040204" pitchFamily="34" charset="0"/>
                    <a:cs typeface="Tahoma" panose="020B0604030504040204" pitchFamily="34" charset="0"/>
                  </a:rPr>
                  <a:t>USD 5,5 </a:t>
                </a:r>
                <a:r>
                  <a:rPr lang="es-ES_tradnl" sz="2000" dirty="0">
                    <a:solidFill>
                      <a:srgbClr val="009AFF"/>
                    </a:solidFill>
                    <a:latin typeface="Tahoma" panose="020B0604030504040204" pitchFamily="34" charset="0"/>
                    <a:ea typeface="Tahoma" panose="020B0604030504040204" pitchFamily="34" charset="0"/>
                    <a:cs typeface="Tahoma" panose="020B0604030504040204" pitchFamily="34" charset="0"/>
                  </a:rPr>
                  <a:t>billones</a:t>
                </a:r>
                <a:endParaRPr lang="es-CO" sz="2000" dirty="0">
                  <a:solidFill>
                    <a:srgbClr val="009AFF"/>
                  </a:solidFill>
                  <a:latin typeface="Tahoma" panose="020B0604030504040204" pitchFamily="34" charset="0"/>
                  <a:ea typeface="Tahoma" panose="020B0604030504040204" pitchFamily="34" charset="0"/>
                  <a:cs typeface="Tahoma" panose="020B0604030504040204" pitchFamily="34" charset="0"/>
                </a:endParaRPr>
              </a:p>
            </p:txBody>
          </p:sp>
        </p:grpSp>
      </p:grpSp>
      <p:sp>
        <p:nvSpPr>
          <p:cNvPr id="45" name="Rectángulo 44">
            <a:extLst>
              <a:ext uri="{FF2B5EF4-FFF2-40B4-BE49-F238E27FC236}">
                <a16:creationId xmlns:a16="http://schemas.microsoft.com/office/drawing/2014/main" id="{111F82A2-CE3A-46AE-8074-E050ADD3DCA9}"/>
              </a:ext>
            </a:extLst>
          </p:cNvPr>
          <p:cNvSpPr/>
          <p:nvPr/>
        </p:nvSpPr>
        <p:spPr>
          <a:xfrm>
            <a:off x="6321264" y="2457904"/>
            <a:ext cx="1567532" cy="923330"/>
          </a:xfrm>
          <a:prstGeom prst="rect">
            <a:avLst/>
          </a:prstGeom>
        </p:spPr>
        <p:txBody>
          <a:bodyPr wrap="square">
            <a:spAutoFit/>
          </a:bodyPr>
          <a:lstStyle/>
          <a:p>
            <a:pPr algn="ctr">
              <a:tabLst>
                <a:tab pos="98200" algn="l"/>
              </a:tabLst>
            </a:pPr>
            <a:r>
              <a:rPr lang="es-CO" b="1" dirty="0">
                <a:solidFill>
                  <a:schemeClr val="bg1"/>
                </a:solidFill>
                <a:latin typeface="Tahoma" panose="020B0604030504040204" pitchFamily="34" charset="0"/>
                <a:ea typeface="Tahoma" panose="020B0604030504040204" pitchFamily="34" charset="0"/>
                <a:cs typeface="Tahoma" panose="020B0604030504040204" pitchFamily="34" charset="0"/>
              </a:rPr>
              <a:t>Perú</a:t>
            </a:r>
          </a:p>
          <a:p>
            <a:pPr algn="ctr">
              <a:tabLst>
                <a:tab pos="98200" algn="l"/>
              </a:tabLst>
            </a:pPr>
            <a:r>
              <a:rPr lang="es-CO" b="1" dirty="0">
                <a:solidFill>
                  <a:srgbClr val="009AFF"/>
                </a:solidFill>
                <a:latin typeface="Tahoma" panose="020B0604030504040204" pitchFamily="34" charset="0"/>
                <a:ea typeface="Tahoma" panose="020B0604030504040204" pitchFamily="34" charset="0"/>
                <a:cs typeface="Tahoma" panose="020B0604030504040204" pitchFamily="34" charset="0"/>
              </a:rPr>
              <a:t>USD</a:t>
            </a:r>
            <a:r>
              <a:rPr lang="es-CO"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CO" b="1" dirty="0">
                <a:solidFill>
                  <a:srgbClr val="009AFF"/>
                </a:solidFill>
                <a:latin typeface="Tahoma" panose="020B0604030504040204" pitchFamily="34" charset="0"/>
                <a:ea typeface="Tahoma" panose="020B0604030504040204" pitchFamily="34" charset="0"/>
                <a:cs typeface="Tahoma" panose="020B0604030504040204" pitchFamily="34" charset="0"/>
              </a:rPr>
              <a:t>1,1 </a:t>
            </a:r>
            <a:r>
              <a:rPr lang="es-CO" b="1" dirty="0" err="1">
                <a:solidFill>
                  <a:srgbClr val="009AFF"/>
                </a:solidFill>
                <a:latin typeface="Tahoma" panose="020B0604030504040204" pitchFamily="34" charset="0"/>
                <a:ea typeface="Tahoma" panose="020B0604030504040204" pitchFamily="34" charset="0"/>
                <a:cs typeface="Tahoma" panose="020B0604030504040204" pitchFamily="34" charset="0"/>
              </a:rPr>
              <a:t>bi</a:t>
            </a:r>
            <a:endParaRPr lang="es-CO" b="1" dirty="0">
              <a:solidFill>
                <a:srgbClr val="009AFF"/>
              </a:solidFill>
              <a:latin typeface="Tahoma" panose="020B0604030504040204" pitchFamily="34" charset="0"/>
              <a:ea typeface="Tahoma" panose="020B0604030504040204" pitchFamily="34" charset="0"/>
              <a:cs typeface="Tahoma" panose="020B0604030504040204" pitchFamily="34" charset="0"/>
            </a:endParaRPr>
          </a:p>
          <a:p>
            <a:pPr algn="ctr">
              <a:tabLst>
                <a:tab pos="98200" algn="l"/>
              </a:tabLst>
            </a:pPr>
            <a:r>
              <a:rPr lang="es-CO" b="1" dirty="0">
                <a:solidFill>
                  <a:srgbClr val="FE5000"/>
                </a:solidFill>
                <a:latin typeface="Tahoma" panose="020B0604030504040204" pitchFamily="34" charset="0"/>
                <a:ea typeface="Tahoma" panose="020B0604030504040204" pitchFamily="34" charset="0"/>
                <a:cs typeface="Tahoma" panose="020B0604030504040204" pitchFamily="34" charset="0"/>
              </a:rPr>
              <a:t>5%</a:t>
            </a:r>
          </a:p>
        </p:txBody>
      </p:sp>
      <p:sp>
        <p:nvSpPr>
          <p:cNvPr id="46" name="Rectángulo 45">
            <a:extLst>
              <a:ext uri="{FF2B5EF4-FFF2-40B4-BE49-F238E27FC236}">
                <a16:creationId xmlns:a16="http://schemas.microsoft.com/office/drawing/2014/main" id="{943DD343-FD43-4934-8D59-E6693BE4898B}"/>
              </a:ext>
            </a:extLst>
          </p:cNvPr>
          <p:cNvSpPr/>
          <p:nvPr/>
        </p:nvSpPr>
        <p:spPr>
          <a:xfrm>
            <a:off x="5984599" y="1017551"/>
            <a:ext cx="1567532" cy="923330"/>
          </a:xfrm>
          <a:prstGeom prst="rect">
            <a:avLst/>
          </a:prstGeom>
        </p:spPr>
        <p:txBody>
          <a:bodyPr wrap="square">
            <a:spAutoFit/>
          </a:bodyPr>
          <a:lstStyle/>
          <a:p>
            <a:pPr algn="ctr">
              <a:tabLst>
                <a:tab pos="98200" algn="l"/>
              </a:tabLst>
            </a:pPr>
            <a:r>
              <a:rPr lang="es-CO" b="1" dirty="0">
                <a:solidFill>
                  <a:schemeClr val="bg1"/>
                </a:solidFill>
                <a:latin typeface="Tahoma" panose="020B0604030504040204" pitchFamily="34" charset="0"/>
                <a:ea typeface="Tahoma" panose="020B0604030504040204" pitchFamily="34" charset="0"/>
                <a:cs typeface="Tahoma" panose="020B0604030504040204" pitchFamily="34" charset="0"/>
              </a:rPr>
              <a:t>Colombia</a:t>
            </a:r>
          </a:p>
          <a:p>
            <a:pPr algn="ctr">
              <a:tabLst>
                <a:tab pos="98200" algn="l"/>
              </a:tabLst>
            </a:pPr>
            <a:r>
              <a:rPr lang="es-CO" b="1" dirty="0">
                <a:solidFill>
                  <a:srgbClr val="009AFF"/>
                </a:solidFill>
                <a:latin typeface="Tahoma" panose="020B0604030504040204" pitchFamily="34" charset="0"/>
                <a:ea typeface="Tahoma" panose="020B0604030504040204" pitchFamily="34" charset="0"/>
                <a:cs typeface="Tahoma" panose="020B0604030504040204" pitchFamily="34" charset="0"/>
              </a:rPr>
              <a:t>USD 3,2 </a:t>
            </a:r>
            <a:r>
              <a:rPr lang="es-CO" b="1" dirty="0" err="1">
                <a:solidFill>
                  <a:srgbClr val="009AFF"/>
                </a:solidFill>
                <a:latin typeface="Tahoma" panose="020B0604030504040204" pitchFamily="34" charset="0"/>
                <a:ea typeface="Tahoma" panose="020B0604030504040204" pitchFamily="34" charset="0"/>
                <a:cs typeface="Tahoma" panose="020B0604030504040204" pitchFamily="34" charset="0"/>
              </a:rPr>
              <a:t>bi</a:t>
            </a:r>
            <a:endParaRPr lang="es-CO" b="1" dirty="0">
              <a:solidFill>
                <a:srgbClr val="009AFF"/>
              </a:solidFill>
              <a:latin typeface="Tahoma" panose="020B0604030504040204" pitchFamily="34" charset="0"/>
              <a:ea typeface="Tahoma" panose="020B0604030504040204" pitchFamily="34" charset="0"/>
              <a:cs typeface="Tahoma" panose="020B0604030504040204" pitchFamily="34" charset="0"/>
            </a:endParaRPr>
          </a:p>
          <a:p>
            <a:pPr algn="ctr">
              <a:tabLst>
                <a:tab pos="98200" algn="l"/>
              </a:tabLst>
            </a:pPr>
            <a:r>
              <a:rPr lang="es-CO" b="1" dirty="0">
                <a:solidFill>
                  <a:srgbClr val="FE5000"/>
                </a:solidFill>
                <a:latin typeface="Tahoma" panose="020B0604030504040204" pitchFamily="34" charset="0"/>
                <a:ea typeface="Tahoma" panose="020B0604030504040204" pitchFamily="34" charset="0"/>
                <a:cs typeface="Tahoma" panose="020B0604030504040204" pitchFamily="34" charset="0"/>
              </a:rPr>
              <a:t>15%</a:t>
            </a:r>
          </a:p>
        </p:txBody>
      </p:sp>
      <p:sp>
        <p:nvSpPr>
          <p:cNvPr id="47" name="Rectángulo 46">
            <a:extLst>
              <a:ext uri="{FF2B5EF4-FFF2-40B4-BE49-F238E27FC236}">
                <a16:creationId xmlns:a16="http://schemas.microsoft.com/office/drawing/2014/main" id="{413CEFA2-4771-49B6-A049-9F85F8E29D1C}"/>
              </a:ext>
            </a:extLst>
          </p:cNvPr>
          <p:cNvSpPr/>
          <p:nvPr/>
        </p:nvSpPr>
        <p:spPr>
          <a:xfrm>
            <a:off x="6660990" y="3729690"/>
            <a:ext cx="1567532" cy="923330"/>
          </a:xfrm>
          <a:prstGeom prst="rect">
            <a:avLst/>
          </a:prstGeom>
        </p:spPr>
        <p:txBody>
          <a:bodyPr wrap="square">
            <a:spAutoFit/>
          </a:bodyPr>
          <a:lstStyle/>
          <a:p>
            <a:pPr algn="ctr">
              <a:tabLst>
                <a:tab pos="98200" algn="l"/>
              </a:tabLst>
            </a:pPr>
            <a:r>
              <a:rPr lang="es-CO" b="1" dirty="0">
                <a:solidFill>
                  <a:schemeClr val="bg1"/>
                </a:solidFill>
                <a:latin typeface="Tahoma" panose="020B0604030504040204" pitchFamily="34" charset="0"/>
                <a:ea typeface="Tahoma" panose="020B0604030504040204" pitchFamily="34" charset="0"/>
                <a:cs typeface="Tahoma" panose="020B0604030504040204" pitchFamily="34" charset="0"/>
              </a:rPr>
              <a:t>Chile</a:t>
            </a:r>
          </a:p>
          <a:p>
            <a:pPr algn="ctr">
              <a:tabLst>
                <a:tab pos="98200" algn="l"/>
              </a:tabLst>
            </a:pPr>
            <a:r>
              <a:rPr lang="es-CO" b="1" dirty="0">
                <a:solidFill>
                  <a:srgbClr val="009AFF"/>
                </a:solidFill>
                <a:latin typeface="Tahoma" panose="020B0604030504040204" pitchFamily="34" charset="0"/>
                <a:ea typeface="Tahoma" panose="020B0604030504040204" pitchFamily="34" charset="0"/>
                <a:cs typeface="Tahoma" panose="020B0604030504040204" pitchFamily="34" charset="0"/>
              </a:rPr>
              <a:t>USD 5,1</a:t>
            </a:r>
          </a:p>
          <a:p>
            <a:pPr algn="ctr">
              <a:tabLst>
                <a:tab pos="98200" algn="l"/>
              </a:tabLst>
            </a:pPr>
            <a:r>
              <a:rPr lang="es-CO" b="1" dirty="0">
                <a:solidFill>
                  <a:srgbClr val="FE5000"/>
                </a:solidFill>
                <a:latin typeface="Tahoma" panose="020B0604030504040204" pitchFamily="34" charset="0"/>
                <a:ea typeface="Tahoma" panose="020B0604030504040204" pitchFamily="34" charset="0"/>
                <a:cs typeface="Tahoma" panose="020B0604030504040204" pitchFamily="34" charset="0"/>
              </a:rPr>
              <a:t>24%</a:t>
            </a:r>
          </a:p>
        </p:txBody>
      </p:sp>
      <p:sp>
        <p:nvSpPr>
          <p:cNvPr id="48" name="Rectángulo 47">
            <a:extLst>
              <a:ext uri="{FF2B5EF4-FFF2-40B4-BE49-F238E27FC236}">
                <a16:creationId xmlns:a16="http://schemas.microsoft.com/office/drawing/2014/main" id="{FCD95A95-C240-4C3F-A6BB-5ECB51907B3D}"/>
              </a:ext>
            </a:extLst>
          </p:cNvPr>
          <p:cNvSpPr/>
          <p:nvPr/>
        </p:nvSpPr>
        <p:spPr>
          <a:xfrm>
            <a:off x="7256906" y="138493"/>
            <a:ext cx="2458002" cy="584775"/>
          </a:xfrm>
          <a:prstGeom prst="rect">
            <a:avLst/>
          </a:prstGeom>
          <a:noFill/>
        </p:spPr>
        <p:txBody>
          <a:bodyPr wrap="square">
            <a:spAutoFit/>
          </a:bodyPr>
          <a:lstStyle/>
          <a:p>
            <a:pPr>
              <a:tabLst>
                <a:tab pos="98200" algn="l"/>
              </a:tabLst>
            </a:pPr>
            <a:r>
              <a:rPr lang="es-CO" sz="1600" b="1" dirty="0">
                <a:solidFill>
                  <a:schemeClr val="bg1"/>
                </a:solidFill>
                <a:latin typeface="Tahoma" panose="020B0604030504040204" pitchFamily="34" charset="0"/>
                <a:ea typeface="Tahoma" panose="020B0604030504040204" pitchFamily="34" charset="0"/>
                <a:cs typeface="Tahoma" panose="020B0604030504040204" pitchFamily="34" charset="0"/>
              </a:rPr>
              <a:t>Panamá</a:t>
            </a:r>
            <a:r>
              <a:rPr lang="es-CO" sz="1600" b="1" dirty="0">
                <a:latin typeface="Tahoma" panose="020B0604030504040204" pitchFamily="34" charset="0"/>
                <a:ea typeface="Tahoma" panose="020B0604030504040204" pitchFamily="34" charset="0"/>
                <a:cs typeface="Tahoma" panose="020B0604030504040204" pitchFamily="34" charset="0"/>
              </a:rPr>
              <a:t> </a:t>
            </a:r>
          </a:p>
          <a:p>
            <a:pPr>
              <a:tabLst>
                <a:tab pos="98200" algn="l"/>
              </a:tabLst>
            </a:pPr>
            <a:r>
              <a:rPr lang="es-CO" sz="1600" b="1" dirty="0">
                <a:solidFill>
                  <a:srgbClr val="009AFF"/>
                </a:solidFill>
                <a:latin typeface="Tahoma" panose="020B0604030504040204" pitchFamily="34" charset="0"/>
                <a:ea typeface="Tahoma" panose="020B0604030504040204" pitchFamily="34" charset="0"/>
                <a:cs typeface="Tahoma" panose="020B0604030504040204" pitchFamily="34" charset="0"/>
              </a:rPr>
              <a:t>USD 0,9 </a:t>
            </a:r>
            <a:r>
              <a:rPr lang="es-CO" sz="1600" b="1" dirty="0" err="1">
                <a:solidFill>
                  <a:srgbClr val="009AFF"/>
                </a:solidFill>
                <a:latin typeface="Tahoma" panose="020B0604030504040204" pitchFamily="34" charset="0"/>
                <a:ea typeface="Tahoma" panose="020B0604030504040204" pitchFamily="34" charset="0"/>
                <a:cs typeface="Tahoma" panose="020B0604030504040204" pitchFamily="34" charset="0"/>
              </a:rPr>
              <a:t>bi</a:t>
            </a:r>
            <a:r>
              <a:rPr lang="es-CO" sz="1600" b="1" dirty="0">
                <a:solidFill>
                  <a:srgbClr val="009AFF"/>
                </a:solidFill>
                <a:latin typeface="Tahoma" panose="020B0604030504040204" pitchFamily="34" charset="0"/>
                <a:ea typeface="Tahoma" panose="020B0604030504040204" pitchFamily="34" charset="0"/>
                <a:cs typeface="Tahoma" panose="020B0604030504040204" pitchFamily="34" charset="0"/>
              </a:rPr>
              <a:t>, </a:t>
            </a:r>
            <a:r>
              <a:rPr lang="es-CO" sz="1600" b="1" dirty="0">
                <a:solidFill>
                  <a:srgbClr val="FE5000"/>
                </a:solidFill>
                <a:latin typeface="Tahoma" panose="020B0604030504040204" pitchFamily="34" charset="0"/>
                <a:ea typeface="Tahoma" panose="020B0604030504040204" pitchFamily="34" charset="0"/>
                <a:cs typeface="Tahoma" panose="020B0604030504040204" pitchFamily="34" charset="0"/>
              </a:rPr>
              <a:t>4%</a:t>
            </a:r>
            <a:endParaRPr lang="es-CO" sz="1600" b="1" dirty="0">
              <a:solidFill>
                <a:srgbClr val="009AFF"/>
              </a:solidFill>
              <a:latin typeface="Tahoma" panose="020B0604030504040204" pitchFamily="34" charset="0"/>
              <a:ea typeface="Tahoma" panose="020B0604030504040204" pitchFamily="34" charset="0"/>
              <a:cs typeface="Tahoma" panose="020B0604030504040204" pitchFamily="34" charset="0"/>
            </a:endParaRPr>
          </a:p>
        </p:txBody>
      </p:sp>
      <p:pic>
        <p:nvPicPr>
          <p:cNvPr id="3" name="Imagen 2">
            <a:extLst>
              <a:ext uri="{FF2B5EF4-FFF2-40B4-BE49-F238E27FC236}">
                <a16:creationId xmlns:a16="http://schemas.microsoft.com/office/drawing/2014/main" id="{173AAC7E-9FF5-4B59-BCFF-34A1428909B5}"/>
              </a:ext>
            </a:extLst>
          </p:cNvPr>
          <p:cNvPicPr>
            <a:picLocks noChangeAspect="1"/>
          </p:cNvPicPr>
          <p:nvPr/>
        </p:nvPicPr>
        <p:blipFill>
          <a:blip r:embed="rId15"/>
          <a:stretch>
            <a:fillRect/>
          </a:stretch>
        </p:blipFill>
        <p:spPr>
          <a:xfrm>
            <a:off x="5886450" y="3262312"/>
            <a:ext cx="419100" cy="333375"/>
          </a:xfrm>
          <a:prstGeom prst="rect">
            <a:avLst/>
          </a:prstGeom>
        </p:spPr>
      </p:pic>
      <p:sp>
        <p:nvSpPr>
          <p:cNvPr id="30" name="CuadroTexto 29">
            <a:extLst>
              <a:ext uri="{FF2B5EF4-FFF2-40B4-BE49-F238E27FC236}">
                <a16:creationId xmlns:a16="http://schemas.microsoft.com/office/drawing/2014/main" id="{56DB8301-1354-4B12-98E8-0408E4354753}"/>
              </a:ext>
            </a:extLst>
          </p:cNvPr>
          <p:cNvSpPr txBox="1"/>
          <p:nvPr/>
        </p:nvSpPr>
        <p:spPr>
          <a:xfrm>
            <a:off x="-1" y="6396969"/>
            <a:ext cx="3296093" cy="369332"/>
          </a:xfrm>
          <a:prstGeom prst="rect">
            <a:avLst/>
          </a:prstGeom>
          <a:noFill/>
        </p:spPr>
        <p:txBody>
          <a:bodyPr wrap="square" rtlCol="0">
            <a:spAutoFit/>
          </a:bodyPr>
          <a:lstStyle/>
          <a:p>
            <a:r>
              <a:rPr lang="es-CO" dirty="0">
                <a:solidFill>
                  <a:schemeClr val="bg1"/>
                </a:solidFill>
              </a:rPr>
              <a:t>*1 billón en USD equivale 10 </a:t>
            </a:r>
            <a:r>
              <a:rPr lang="es-CO" baseline="30000" dirty="0">
                <a:solidFill>
                  <a:schemeClr val="bg1"/>
                </a:solidFill>
              </a:rPr>
              <a:t>9</a:t>
            </a:r>
          </a:p>
        </p:txBody>
      </p:sp>
      <p:sp>
        <p:nvSpPr>
          <p:cNvPr id="6" name="Main Heading">
            <a:extLst>
              <a:ext uri="{FF2B5EF4-FFF2-40B4-BE49-F238E27FC236}">
                <a16:creationId xmlns:a16="http://schemas.microsoft.com/office/drawing/2014/main" id="{D156AAF4-E017-16D1-6FCA-65DC485C46A1}"/>
              </a:ext>
            </a:extLst>
          </p:cNvPr>
          <p:cNvSpPr>
            <a:spLocks noChangeArrowheads="1"/>
          </p:cNvSpPr>
          <p:nvPr>
            <p:custDataLst>
              <p:tags r:id="rId1"/>
            </p:custDataLst>
          </p:nvPr>
        </p:nvSpPr>
        <p:spPr bwMode="gray">
          <a:xfrm>
            <a:off x="260207" y="222798"/>
            <a:ext cx="7772400" cy="700577"/>
          </a:xfrm>
          <a:prstGeom prst="rect">
            <a:avLst/>
          </a:prstGeom>
          <a:noFill/>
          <a:ln w="12700">
            <a:noFill/>
            <a:prstDash val="dash"/>
            <a:miter lim="800000"/>
            <a:headEnd/>
            <a:tailEnd/>
          </a:ln>
          <a:effectLst/>
        </p:spPr>
        <p:txBody>
          <a:bodyPr lIns="0" tIns="0" rIns="0" bIns="0"/>
          <a:lstStyle/>
          <a:p>
            <a:pPr eaLnBrk="1" hangingPunct="1">
              <a:lnSpc>
                <a:spcPts val="2100"/>
              </a:lnSpc>
            </a:pPr>
            <a:r>
              <a:rPr lang="es-MX" sz="2800" b="1" dirty="0">
                <a:solidFill>
                  <a:schemeClr val="bg1"/>
                </a:solidFill>
                <a:latin typeface="72 Black" panose="020B0A04030603020204" pitchFamily="34" charset="0"/>
                <a:cs typeface="72 Black" panose="020B0A04030603020204" pitchFamily="34" charset="0"/>
              </a:rPr>
              <a:t>¿Por qué invertir en ISA?</a:t>
            </a:r>
          </a:p>
        </p:txBody>
      </p:sp>
      <p:sp>
        <p:nvSpPr>
          <p:cNvPr id="7" name="Sub Heading">
            <a:extLst>
              <a:ext uri="{FF2B5EF4-FFF2-40B4-BE49-F238E27FC236}">
                <a16:creationId xmlns:a16="http://schemas.microsoft.com/office/drawing/2014/main" id="{6B18F097-9BF9-6D97-84A7-4F09E07B8626}"/>
              </a:ext>
            </a:extLst>
          </p:cNvPr>
          <p:cNvSpPr>
            <a:spLocks noChangeArrowheads="1"/>
          </p:cNvSpPr>
          <p:nvPr>
            <p:custDataLst>
              <p:tags r:id="rId2"/>
            </p:custDataLst>
          </p:nvPr>
        </p:nvSpPr>
        <p:spPr bwMode="gray">
          <a:xfrm>
            <a:off x="562369" y="566980"/>
            <a:ext cx="5092355" cy="584775"/>
          </a:xfrm>
          <a:prstGeom prst="rect">
            <a:avLst/>
          </a:prstGeom>
          <a:noFill/>
          <a:ln w="12700">
            <a:noFill/>
            <a:prstDash val="dash"/>
            <a:miter lim="800000"/>
            <a:headEnd/>
            <a:tailEnd/>
          </a:ln>
          <a:effectLst/>
        </p:spPr>
        <p:txBody>
          <a:bodyPr lIns="0" tIns="0" rIns="0" bIns="0"/>
          <a:lstStyle/>
          <a:p>
            <a:r>
              <a:rPr kumimoji="0" lang="es-ES" sz="1600" b="1" i="0" u="none" strike="noStrike" kern="1200" cap="none" spc="0" normalizeH="0" baseline="0" noProof="0" dirty="0">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rPr>
              <a:t>Oportunidades de crecimiento en 2023 con </a:t>
            </a:r>
            <a:r>
              <a:rPr kumimoji="0" lang="es-ES" sz="1600" b="1" i="0" u="none" strike="noStrike" kern="1200" cap="none" spc="0" normalizeH="0" baseline="0" noProof="0" dirty="0">
                <a:ln>
                  <a:noFill/>
                </a:ln>
                <a:solidFill>
                  <a:srgbClr val="FFC000"/>
                </a:solidFill>
                <a:effectLst/>
                <a:uLnTx/>
                <a:uFillTx/>
                <a:latin typeface="Arial"/>
                <a:ea typeface="Tahoma" panose="020B0604030504040204" pitchFamily="34" charset="0"/>
                <a:cs typeface="Tahoma" panose="020B0604030504040204" pitchFamily="34" charset="0"/>
              </a:rPr>
              <a:t>foco en rentabilidad </a:t>
            </a:r>
            <a:r>
              <a:rPr lang="es-ES" sz="1600" b="1" dirty="0">
                <a:solidFill>
                  <a:srgbClr val="FFFFFF"/>
                </a:solidFill>
                <a:latin typeface="Arial" panose="020B0604020202020204" pitchFamily="34" charset="0"/>
                <a:ea typeface="Tahoma" panose="020B0604030504040204" pitchFamily="34" charset="0"/>
                <a:cs typeface="Arial" panose="020B0604020202020204" pitchFamily="34" charset="0"/>
              </a:rPr>
              <a:t>y diversificación</a:t>
            </a:r>
            <a:endParaRPr lang="es-MX" sz="1600" b="1" dirty="0">
              <a:solidFill>
                <a:schemeClr val="accent2"/>
              </a:solidFill>
              <a:latin typeface="Tahoma" panose="020B0604030504040204" pitchFamily="34" charset="0"/>
              <a:ea typeface="Tahoma" panose="020B0604030504040204" pitchFamily="34" charset="0"/>
              <a:cs typeface="Tahoma" panose="020B0604030504040204" pitchFamily="34" charset="0"/>
            </a:endParaRPr>
          </a:p>
        </p:txBody>
      </p:sp>
      <p:sp>
        <p:nvSpPr>
          <p:cNvPr id="8" name="Freeform 32">
            <a:extLst>
              <a:ext uri="{FF2B5EF4-FFF2-40B4-BE49-F238E27FC236}">
                <a16:creationId xmlns:a16="http://schemas.microsoft.com/office/drawing/2014/main" id="{3BBF4E46-A44B-A4C7-75B2-253F104E1C3B}"/>
              </a:ext>
            </a:extLst>
          </p:cNvPr>
          <p:cNvSpPr>
            <a:spLocks noEditPoints="1"/>
          </p:cNvSpPr>
          <p:nvPr>
            <p:custDataLst>
              <p:tags r:id="rId3"/>
            </p:custDataLst>
          </p:nvPr>
        </p:nvSpPr>
        <p:spPr bwMode="auto">
          <a:xfrm>
            <a:off x="174535" y="622552"/>
            <a:ext cx="310610" cy="276223"/>
          </a:xfrm>
          <a:custGeom>
            <a:avLst/>
            <a:gdLst>
              <a:gd name="T0" fmla="*/ 340 w 519"/>
              <a:gd name="T1" fmla="*/ 506 h 547"/>
              <a:gd name="T2" fmla="*/ 272 w 519"/>
              <a:gd name="T3" fmla="*/ 500 h 547"/>
              <a:gd name="T4" fmla="*/ 244 w 519"/>
              <a:gd name="T5" fmla="*/ 502 h 547"/>
              <a:gd name="T6" fmla="*/ 296 w 519"/>
              <a:gd name="T7" fmla="*/ 517 h 547"/>
              <a:gd name="T8" fmla="*/ 200 w 519"/>
              <a:gd name="T9" fmla="*/ 491 h 547"/>
              <a:gd name="T10" fmla="*/ 164 w 519"/>
              <a:gd name="T11" fmla="*/ 461 h 547"/>
              <a:gd name="T12" fmla="*/ 183 w 519"/>
              <a:gd name="T13" fmla="*/ 480 h 547"/>
              <a:gd name="T14" fmla="*/ 212 w 519"/>
              <a:gd name="T15" fmla="*/ 506 h 547"/>
              <a:gd name="T16" fmla="*/ 153 w 519"/>
              <a:gd name="T17" fmla="*/ 466 h 547"/>
              <a:gd name="T18" fmla="*/ 110 w 519"/>
              <a:gd name="T19" fmla="*/ 432 h 547"/>
              <a:gd name="T20" fmla="*/ 167 w 519"/>
              <a:gd name="T21" fmla="*/ 475 h 547"/>
              <a:gd name="T22" fmla="*/ 121 w 519"/>
              <a:gd name="T23" fmla="*/ 445 h 547"/>
              <a:gd name="T24" fmla="*/ 137 w 519"/>
              <a:gd name="T25" fmla="*/ 455 h 547"/>
              <a:gd name="T26" fmla="*/ 190 w 519"/>
              <a:gd name="T27" fmla="*/ 495 h 547"/>
              <a:gd name="T28" fmla="*/ 202 w 519"/>
              <a:gd name="T29" fmla="*/ 62 h 547"/>
              <a:gd name="T30" fmla="*/ 55 w 519"/>
              <a:gd name="T31" fmla="*/ 226 h 547"/>
              <a:gd name="T32" fmla="*/ 65 w 519"/>
              <a:gd name="T33" fmla="*/ 357 h 547"/>
              <a:gd name="T34" fmla="*/ 67 w 519"/>
              <a:gd name="T35" fmla="*/ 361 h 547"/>
              <a:gd name="T36" fmla="*/ 61 w 519"/>
              <a:gd name="T37" fmla="*/ 380 h 547"/>
              <a:gd name="T38" fmla="*/ 483 w 519"/>
              <a:gd name="T39" fmla="*/ 153 h 547"/>
              <a:gd name="T40" fmla="*/ 411 w 519"/>
              <a:gd name="T41" fmla="*/ 87 h 547"/>
              <a:gd name="T42" fmla="*/ 394 w 519"/>
              <a:gd name="T43" fmla="*/ 72 h 547"/>
              <a:gd name="T44" fmla="*/ 314 w 519"/>
              <a:gd name="T45" fmla="*/ 39 h 547"/>
              <a:gd name="T46" fmla="*/ 264 w 519"/>
              <a:gd name="T47" fmla="*/ 40 h 547"/>
              <a:gd name="T48" fmla="*/ 213 w 519"/>
              <a:gd name="T49" fmla="*/ 50 h 547"/>
              <a:gd name="T50" fmla="*/ 184 w 519"/>
              <a:gd name="T51" fmla="*/ 63 h 547"/>
              <a:gd name="T52" fmla="*/ 95 w 519"/>
              <a:gd name="T53" fmla="*/ 145 h 547"/>
              <a:gd name="T54" fmla="*/ 47 w 519"/>
              <a:gd name="T55" fmla="*/ 281 h 547"/>
              <a:gd name="T56" fmla="*/ 66 w 519"/>
              <a:gd name="T57" fmla="*/ 363 h 547"/>
              <a:gd name="T58" fmla="*/ 91 w 519"/>
              <a:gd name="T59" fmla="*/ 413 h 547"/>
              <a:gd name="T60" fmla="*/ 76 w 519"/>
              <a:gd name="T61" fmla="*/ 416 h 547"/>
              <a:gd name="T62" fmla="*/ 132 w 519"/>
              <a:gd name="T63" fmla="*/ 468 h 547"/>
              <a:gd name="T64" fmla="*/ 193 w 519"/>
              <a:gd name="T65" fmla="*/ 504 h 547"/>
              <a:gd name="T66" fmla="*/ 233 w 519"/>
              <a:gd name="T67" fmla="*/ 517 h 547"/>
              <a:gd name="T68" fmla="*/ 325 w 519"/>
              <a:gd name="T69" fmla="*/ 515 h 547"/>
              <a:gd name="T70" fmla="*/ 344 w 519"/>
              <a:gd name="T71" fmla="*/ 536 h 547"/>
              <a:gd name="T72" fmla="*/ 149 w 519"/>
              <a:gd name="T73" fmla="*/ 513 h 547"/>
              <a:gd name="T74" fmla="*/ 47 w 519"/>
              <a:gd name="T75" fmla="*/ 415 h 547"/>
              <a:gd name="T76" fmla="*/ 0 w 519"/>
              <a:gd name="T77" fmla="*/ 266 h 547"/>
              <a:gd name="T78" fmla="*/ 20 w 519"/>
              <a:gd name="T79" fmla="*/ 181 h 547"/>
              <a:gd name="T80" fmla="*/ 70 w 519"/>
              <a:gd name="T81" fmla="*/ 102 h 547"/>
              <a:gd name="T82" fmla="*/ 182 w 519"/>
              <a:gd name="T83" fmla="*/ 21 h 547"/>
              <a:gd name="T84" fmla="*/ 308 w 519"/>
              <a:gd name="T85" fmla="*/ 3 h 547"/>
              <a:gd name="T86" fmla="*/ 436 w 519"/>
              <a:gd name="T87" fmla="*/ 42 h 547"/>
              <a:gd name="T88" fmla="*/ 463 w 519"/>
              <a:gd name="T89" fmla="*/ 84 h 547"/>
              <a:gd name="T90" fmla="*/ 503 w 519"/>
              <a:gd name="T91" fmla="*/ 131 h 547"/>
              <a:gd name="T92" fmla="*/ 161 w 519"/>
              <a:gd name="T93" fmla="*/ 484 h 547"/>
              <a:gd name="T94" fmla="*/ 82 w 519"/>
              <a:gd name="T95" fmla="*/ 130 h 547"/>
              <a:gd name="T96" fmla="*/ 37 w 519"/>
              <a:gd name="T97" fmla="*/ 291 h 547"/>
              <a:gd name="T98" fmla="*/ 30 w 519"/>
              <a:gd name="T99" fmla="*/ 251 h 547"/>
              <a:gd name="T100" fmla="*/ 34 w 519"/>
              <a:gd name="T101" fmla="*/ 283 h 547"/>
              <a:gd name="T102" fmla="*/ 32 w 519"/>
              <a:gd name="T103" fmla="*/ 306 h 547"/>
              <a:gd name="T104" fmla="*/ 49 w 519"/>
              <a:gd name="T105" fmla="*/ 364 h 547"/>
              <a:gd name="T106" fmla="*/ 64 w 519"/>
              <a:gd name="T107" fmla="*/ 390 h 547"/>
              <a:gd name="T108" fmla="*/ 88 w 519"/>
              <a:gd name="T109" fmla="*/ 126 h 547"/>
              <a:gd name="T110" fmla="*/ 136 w 519"/>
              <a:gd name="T111" fmla="*/ 78 h 547"/>
              <a:gd name="T112" fmla="*/ 350 w 519"/>
              <a:gd name="T113" fmla="*/ 45 h 547"/>
              <a:gd name="T114" fmla="*/ 504 w 519"/>
              <a:gd name="T115" fmla="*/ 156 h 547"/>
              <a:gd name="T116" fmla="*/ 76 w 519"/>
              <a:gd name="T117" fmla="*/ 407 h 547"/>
              <a:gd name="T118" fmla="*/ 55 w 519"/>
              <a:gd name="T119" fmla="*/ 380 h 547"/>
              <a:gd name="T120" fmla="*/ 385 w 519"/>
              <a:gd name="T121" fmla="*/ 532 h 547"/>
              <a:gd name="T122" fmla="*/ 256 w 519"/>
              <a:gd name="T123" fmla="*/ 46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9" h="547">
                <a:moveTo>
                  <a:pt x="419" y="513"/>
                </a:moveTo>
                <a:cubicBezTo>
                  <a:pt x="418" y="514"/>
                  <a:pt x="418" y="515"/>
                  <a:pt x="416" y="518"/>
                </a:cubicBezTo>
                <a:cubicBezTo>
                  <a:pt x="415" y="520"/>
                  <a:pt x="412" y="523"/>
                  <a:pt x="408" y="525"/>
                </a:cubicBezTo>
                <a:cubicBezTo>
                  <a:pt x="409" y="524"/>
                  <a:pt x="408" y="524"/>
                  <a:pt x="408" y="522"/>
                </a:cubicBezTo>
                <a:cubicBezTo>
                  <a:pt x="409" y="522"/>
                  <a:pt x="409" y="521"/>
                  <a:pt x="411" y="519"/>
                </a:cubicBezTo>
                <a:cubicBezTo>
                  <a:pt x="412" y="517"/>
                  <a:pt x="414" y="515"/>
                  <a:pt x="416" y="512"/>
                </a:cubicBezTo>
                <a:cubicBezTo>
                  <a:pt x="416" y="512"/>
                  <a:pt x="418" y="509"/>
                  <a:pt x="419" y="509"/>
                </a:cubicBezTo>
                <a:cubicBezTo>
                  <a:pt x="419" y="509"/>
                  <a:pt x="419" y="510"/>
                  <a:pt x="419" y="513"/>
                </a:cubicBezTo>
                <a:close/>
                <a:moveTo>
                  <a:pt x="347" y="500"/>
                </a:moveTo>
                <a:cubicBezTo>
                  <a:pt x="344" y="502"/>
                  <a:pt x="342" y="504"/>
                  <a:pt x="340" y="506"/>
                </a:cubicBezTo>
                <a:cubicBezTo>
                  <a:pt x="342" y="504"/>
                  <a:pt x="344" y="503"/>
                  <a:pt x="346" y="502"/>
                </a:cubicBezTo>
                <a:lnTo>
                  <a:pt x="347" y="500"/>
                </a:lnTo>
                <a:close/>
                <a:moveTo>
                  <a:pt x="323" y="508"/>
                </a:moveTo>
                <a:cubicBezTo>
                  <a:pt x="325" y="509"/>
                  <a:pt x="325" y="509"/>
                  <a:pt x="325" y="509"/>
                </a:cubicBezTo>
                <a:cubicBezTo>
                  <a:pt x="328" y="504"/>
                  <a:pt x="328" y="504"/>
                  <a:pt x="328" y="504"/>
                </a:cubicBezTo>
                <a:cubicBezTo>
                  <a:pt x="317" y="507"/>
                  <a:pt x="303" y="512"/>
                  <a:pt x="295" y="511"/>
                </a:cubicBezTo>
                <a:cubicBezTo>
                  <a:pt x="297" y="514"/>
                  <a:pt x="302" y="513"/>
                  <a:pt x="307" y="512"/>
                </a:cubicBezTo>
                <a:cubicBezTo>
                  <a:pt x="313" y="510"/>
                  <a:pt x="318" y="509"/>
                  <a:pt x="323" y="508"/>
                </a:cubicBezTo>
                <a:close/>
                <a:moveTo>
                  <a:pt x="273" y="500"/>
                </a:moveTo>
                <a:cubicBezTo>
                  <a:pt x="273" y="500"/>
                  <a:pt x="272" y="500"/>
                  <a:pt x="272" y="500"/>
                </a:cubicBezTo>
                <a:cubicBezTo>
                  <a:pt x="271" y="500"/>
                  <a:pt x="270" y="499"/>
                  <a:pt x="267" y="499"/>
                </a:cubicBezTo>
                <a:cubicBezTo>
                  <a:pt x="269" y="501"/>
                  <a:pt x="261" y="501"/>
                  <a:pt x="273" y="500"/>
                </a:cubicBezTo>
                <a:close/>
                <a:moveTo>
                  <a:pt x="272" y="500"/>
                </a:moveTo>
                <a:cubicBezTo>
                  <a:pt x="277" y="500"/>
                  <a:pt x="269" y="498"/>
                  <a:pt x="272" y="500"/>
                </a:cubicBezTo>
                <a:close/>
                <a:moveTo>
                  <a:pt x="250" y="495"/>
                </a:moveTo>
                <a:cubicBezTo>
                  <a:pt x="243" y="495"/>
                  <a:pt x="244" y="496"/>
                  <a:pt x="248" y="499"/>
                </a:cubicBezTo>
                <a:cubicBezTo>
                  <a:pt x="250" y="499"/>
                  <a:pt x="253" y="498"/>
                  <a:pt x="255" y="498"/>
                </a:cubicBezTo>
                <a:cubicBezTo>
                  <a:pt x="254" y="496"/>
                  <a:pt x="248" y="495"/>
                  <a:pt x="250" y="495"/>
                </a:cubicBezTo>
                <a:close/>
                <a:moveTo>
                  <a:pt x="241" y="502"/>
                </a:moveTo>
                <a:cubicBezTo>
                  <a:pt x="244" y="502"/>
                  <a:pt x="244" y="502"/>
                  <a:pt x="244" y="502"/>
                </a:cubicBezTo>
                <a:cubicBezTo>
                  <a:pt x="244" y="501"/>
                  <a:pt x="243" y="501"/>
                  <a:pt x="241" y="502"/>
                </a:cubicBezTo>
                <a:close/>
                <a:moveTo>
                  <a:pt x="244" y="502"/>
                </a:moveTo>
                <a:cubicBezTo>
                  <a:pt x="245" y="503"/>
                  <a:pt x="245" y="505"/>
                  <a:pt x="248" y="502"/>
                </a:cubicBezTo>
                <a:cubicBezTo>
                  <a:pt x="247" y="503"/>
                  <a:pt x="249" y="502"/>
                  <a:pt x="252" y="501"/>
                </a:cubicBezTo>
                <a:lnTo>
                  <a:pt x="244" y="502"/>
                </a:lnTo>
                <a:close/>
                <a:moveTo>
                  <a:pt x="258" y="506"/>
                </a:moveTo>
                <a:cubicBezTo>
                  <a:pt x="265" y="507"/>
                  <a:pt x="268" y="505"/>
                  <a:pt x="268" y="504"/>
                </a:cubicBezTo>
                <a:cubicBezTo>
                  <a:pt x="267" y="503"/>
                  <a:pt x="263" y="503"/>
                  <a:pt x="256" y="502"/>
                </a:cubicBezTo>
                <a:cubicBezTo>
                  <a:pt x="260" y="504"/>
                  <a:pt x="265" y="505"/>
                  <a:pt x="258" y="506"/>
                </a:cubicBezTo>
                <a:close/>
                <a:moveTo>
                  <a:pt x="296" y="517"/>
                </a:moveTo>
                <a:cubicBezTo>
                  <a:pt x="294" y="516"/>
                  <a:pt x="292" y="516"/>
                  <a:pt x="292" y="517"/>
                </a:cubicBezTo>
                <a:cubicBezTo>
                  <a:pt x="294" y="518"/>
                  <a:pt x="296" y="518"/>
                  <a:pt x="298" y="519"/>
                </a:cubicBezTo>
                <a:cubicBezTo>
                  <a:pt x="303" y="516"/>
                  <a:pt x="303" y="516"/>
                  <a:pt x="303" y="516"/>
                </a:cubicBezTo>
                <a:cubicBezTo>
                  <a:pt x="302" y="517"/>
                  <a:pt x="299" y="517"/>
                  <a:pt x="296" y="517"/>
                </a:cubicBezTo>
                <a:close/>
                <a:moveTo>
                  <a:pt x="206" y="486"/>
                </a:moveTo>
                <a:cubicBezTo>
                  <a:pt x="206" y="487"/>
                  <a:pt x="208" y="490"/>
                  <a:pt x="208" y="492"/>
                </a:cubicBezTo>
                <a:cubicBezTo>
                  <a:pt x="209" y="492"/>
                  <a:pt x="211" y="492"/>
                  <a:pt x="213" y="492"/>
                </a:cubicBezTo>
                <a:cubicBezTo>
                  <a:pt x="211" y="490"/>
                  <a:pt x="206" y="488"/>
                  <a:pt x="206" y="486"/>
                </a:cubicBezTo>
                <a:close/>
                <a:moveTo>
                  <a:pt x="208" y="492"/>
                </a:moveTo>
                <a:cubicBezTo>
                  <a:pt x="200" y="491"/>
                  <a:pt x="200" y="491"/>
                  <a:pt x="200" y="491"/>
                </a:cubicBezTo>
                <a:cubicBezTo>
                  <a:pt x="206" y="494"/>
                  <a:pt x="208" y="493"/>
                  <a:pt x="208" y="492"/>
                </a:cubicBezTo>
                <a:close/>
                <a:moveTo>
                  <a:pt x="238" y="508"/>
                </a:moveTo>
                <a:cubicBezTo>
                  <a:pt x="243" y="507"/>
                  <a:pt x="247" y="506"/>
                  <a:pt x="252" y="506"/>
                </a:cubicBezTo>
                <a:cubicBezTo>
                  <a:pt x="247" y="506"/>
                  <a:pt x="241" y="507"/>
                  <a:pt x="236" y="508"/>
                </a:cubicBezTo>
                <a:lnTo>
                  <a:pt x="238" y="508"/>
                </a:lnTo>
                <a:close/>
                <a:moveTo>
                  <a:pt x="176" y="475"/>
                </a:moveTo>
                <a:cubicBezTo>
                  <a:pt x="180" y="475"/>
                  <a:pt x="180" y="475"/>
                  <a:pt x="180" y="475"/>
                </a:cubicBezTo>
                <a:cubicBezTo>
                  <a:pt x="181" y="475"/>
                  <a:pt x="183" y="475"/>
                  <a:pt x="185" y="474"/>
                </a:cubicBezTo>
                <a:cubicBezTo>
                  <a:pt x="182" y="475"/>
                  <a:pt x="179" y="475"/>
                  <a:pt x="176" y="475"/>
                </a:cubicBezTo>
                <a:close/>
                <a:moveTo>
                  <a:pt x="164" y="461"/>
                </a:moveTo>
                <a:cubicBezTo>
                  <a:pt x="160" y="459"/>
                  <a:pt x="155" y="458"/>
                  <a:pt x="151" y="458"/>
                </a:cubicBezTo>
                <a:cubicBezTo>
                  <a:pt x="155" y="459"/>
                  <a:pt x="158" y="462"/>
                  <a:pt x="162" y="467"/>
                </a:cubicBezTo>
                <a:cubicBezTo>
                  <a:pt x="166" y="466"/>
                  <a:pt x="161" y="461"/>
                  <a:pt x="164" y="461"/>
                </a:cubicBezTo>
                <a:close/>
                <a:moveTo>
                  <a:pt x="151" y="458"/>
                </a:moveTo>
                <a:cubicBezTo>
                  <a:pt x="149" y="457"/>
                  <a:pt x="146" y="456"/>
                  <a:pt x="144" y="456"/>
                </a:cubicBezTo>
                <a:cubicBezTo>
                  <a:pt x="146" y="457"/>
                  <a:pt x="148" y="457"/>
                  <a:pt x="151" y="458"/>
                </a:cubicBezTo>
                <a:close/>
                <a:moveTo>
                  <a:pt x="183" y="480"/>
                </a:moveTo>
                <a:cubicBezTo>
                  <a:pt x="185" y="485"/>
                  <a:pt x="185" y="485"/>
                  <a:pt x="185" y="485"/>
                </a:cubicBezTo>
                <a:cubicBezTo>
                  <a:pt x="185" y="485"/>
                  <a:pt x="186" y="485"/>
                  <a:pt x="187" y="486"/>
                </a:cubicBezTo>
                <a:cubicBezTo>
                  <a:pt x="187" y="485"/>
                  <a:pt x="187" y="483"/>
                  <a:pt x="183" y="480"/>
                </a:cubicBezTo>
                <a:close/>
                <a:moveTo>
                  <a:pt x="185" y="485"/>
                </a:moveTo>
                <a:cubicBezTo>
                  <a:pt x="185" y="485"/>
                  <a:pt x="185" y="485"/>
                  <a:pt x="185" y="485"/>
                </a:cubicBezTo>
                <a:cubicBezTo>
                  <a:pt x="182" y="483"/>
                  <a:pt x="179" y="482"/>
                  <a:pt x="179" y="482"/>
                </a:cubicBezTo>
                <a:cubicBezTo>
                  <a:pt x="179" y="482"/>
                  <a:pt x="181" y="483"/>
                  <a:pt x="185" y="485"/>
                </a:cubicBezTo>
                <a:close/>
                <a:moveTo>
                  <a:pt x="188" y="486"/>
                </a:moveTo>
                <a:cubicBezTo>
                  <a:pt x="188" y="486"/>
                  <a:pt x="188" y="486"/>
                  <a:pt x="187" y="486"/>
                </a:cubicBezTo>
                <a:cubicBezTo>
                  <a:pt x="188" y="486"/>
                  <a:pt x="188" y="486"/>
                  <a:pt x="188" y="486"/>
                </a:cubicBezTo>
                <a:close/>
                <a:moveTo>
                  <a:pt x="212" y="506"/>
                </a:moveTo>
                <a:cubicBezTo>
                  <a:pt x="216" y="505"/>
                  <a:pt x="211" y="502"/>
                  <a:pt x="218" y="501"/>
                </a:cubicBezTo>
                <a:cubicBezTo>
                  <a:pt x="213" y="501"/>
                  <a:pt x="203" y="500"/>
                  <a:pt x="212" y="506"/>
                </a:cubicBezTo>
                <a:close/>
                <a:moveTo>
                  <a:pt x="199" y="493"/>
                </a:moveTo>
                <a:cubicBezTo>
                  <a:pt x="196" y="492"/>
                  <a:pt x="193" y="492"/>
                  <a:pt x="190" y="492"/>
                </a:cubicBezTo>
                <a:cubicBezTo>
                  <a:pt x="193" y="493"/>
                  <a:pt x="195" y="494"/>
                  <a:pt x="198" y="495"/>
                </a:cubicBezTo>
                <a:cubicBezTo>
                  <a:pt x="198" y="494"/>
                  <a:pt x="197" y="493"/>
                  <a:pt x="199" y="493"/>
                </a:cubicBezTo>
                <a:close/>
                <a:moveTo>
                  <a:pt x="186" y="491"/>
                </a:moveTo>
                <a:cubicBezTo>
                  <a:pt x="190" y="492"/>
                  <a:pt x="190" y="492"/>
                  <a:pt x="190" y="492"/>
                </a:cubicBezTo>
                <a:cubicBezTo>
                  <a:pt x="187" y="490"/>
                  <a:pt x="187" y="490"/>
                  <a:pt x="187" y="490"/>
                </a:cubicBezTo>
                <a:lnTo>
                  <a:pt x="186" y="491"/>
                </a:lnTo>
                <a:close/>
                <a:moveTo>
                  <a:pt x="154" y="470"/>
                </a:moveTo>
                <a:cubicBezTo>
                  <a:pt x="155" y="470"/>
                  <a:pt x="158" y="469"/>
                  <a:pt x="153" y="466"/>
                </a:cubicBezTo>
                <a:cubicBezTo>
                  <a:pt x="150" y="466"/>
                  <a:pt x="146" y="464"/>
                  <a:pt x="143" y="461"/>
                </a:cubicBezTo>
                <a:cubicBezTo>
                  <a:pt x="144" y="463"/>
                  <a:pt x="146" y="464"/>
                  <a:pt x="148" y="466"/>
                </a:cubicBezTo>
                <a:cubicBezTo>
                  <a:pt x="150" y="467"/>
                  <a:pt x="152" y="469"/>
                  <a:pt x="154" y="470"/>
                </a:cubicBezTo>
                <a:close/>
                <a:moveTo>
                  <a:pt x="168" y="476"/>
                </a:moveTo>
                <a:cubicBezTo>
                  <a:pt x="168" y="476"/>
                  <a:pt x="167" y="476"/>
                  <a:pt x="167" y="476"/>
                </a:cubicBezTo>
                <a:cubicBezTo>
                  <a:pt x="168" y="476"/>
                  <a:pt x="168" y="477"/>
                  <a:pt x="168" y="476"/>
                </a:cubicBezTo>
                <a:close/>
                <a:moveTo>
                  <a:pt x="110" y="432"/>
                </a:moveTo>
                <a:cubicBezTo>
                  <a:pt x="110" y="433"/>
                  <a:pt x="110" y="433"/>
                  <a:pt x="110" y="433"/>
                </a:cubicBezTo>
                <a:cubicBezTo>
                  <a:pt x="110" y="433"/>
                  <a:pt x="110" y="433"/>
                  <a:pt x="110" y="433"/>
                </a:cubicBezTo>
                <a:lnTo>
                  <a:pt x="110" y="432"/>
                </a:lnTo>
                <a:close/>
                <a:moveTo>
                  <a:pt x="154" y="471"/>
                </a:moveTo>
                <a:cubicBezTo>
                  <a:pt x="157" y="474"/>
                  <a:pt x="159" y="474"/>
                  <a:pt x="162" y="474"/>
                </a:cubicBezTo>
                <a:cubicBezTo>
                  <a:pt x="159" y="473"/>
                  <a:pt x="156" y="472"/>
                  <a:pt x="154" y="470"/>
                </a:cubicBezTo>
                <a:cubicBezTo>
                  <a:pt x="153" y="470"/>
                  <a:pt x="153" y="471"/>
                  <a:pt x="154" y="471"/>
                </a:cubicBezTo>
                <a:close/>
                <a:moveTo>
                  <a:pt x="133" y="450"/>
                </a:moveTo>
                <a:cubicBezTo>
                  <a:pt x="134" y="451"/>
                  <a:pt x="135" y="453"/>
                  <a:pt x="137" y="455"/>
                </a:cubicBezTo>
                <a:cubicBezTo>
                  <a:pt x="136" y="453"/>
                  <a:pt x="134" y="449"/>
                  <a:pt x="133" y="450"/>
                </a:cubicBezTo>
                <a:close/>
                <a:moveTo>
                  <a:pt x="167" y="475"/>
                </a:moveTo>
                <a:cubicBezTo>
                  <a:pt x="167" y="475"/>
                  <a:pt x="167" y="475"/>
                  <a:pt x="167" y="475"/>
                </a:cubicBezTo>
                <a:cubicBezTo>
                  <a:pt x="167" y="473"/>
                  <a:pt x="166" y="474"/>
                  <a:pt x="167" y="475"/>
                </a:cubicBezTo>
                <a:close/>
                <a:moveTo>
                  <a:pt x="167" y="475"/>
                </a:moveTo>
                <a:cubicBezTo>
                  <a:pt x="165" y="474"/>
                  <a:pt x="163" y="474"/>
                  <a:pt x="162" y="474"/>
                </a:cubicBezTo>
                <a:cubicBezTo>
                  <a:pt x="164" y="475"/>
                  <a:pt x="165" y="476"/>
                  <a:pt x="167" y="476"/>
                </a:cubicBezTo>
                <a:cubicBezTo>
                  <a:pt x="167" y="476"/>
                  <a:pt x="167" y="475"/>
                  <a:pt x="167" y="475"/>
                </a:cubicBezTo>
                <a:close/>
                <a:moveTo>
                  <a:pt x="121" y="445"/>
                </a:moveTo>
                <a:cubicBezTo>
                  <a:pt x="122" y="445"/>
                  <a:pt x="123" y="446"/>
                  <a:pt x="123" y="447"/>
                </a:cubicBezTo>
                <a:cubicBezTo>
                  <a:pt x="121" y="444"/>
                  <a:pt x="120" y="441"/>
                  <a:pt x="118" y="435"/>
                </a:cubicBezTo>
                <a:cubicBezTo>
                  <a:pt x="113" y="433"/>
                  <a:pt x="111" y="433"/>
                  <a:pt x="110" y="433"/>
                </a:cubicBezTo>
                <a:cubicBezTo>
                  <a:pt x="114" y="437"/>
                  <a:pt x="118" y="441"/>
                  <a:pt x="122" y="445"/>
                </a:cubicBezTo>
                <a:lnTo>
                  <a:pt x="121" y="445"/>
                </a:lnTo>
                <a:close/>
                <a:moveTo>
                  <a:pt x="135" y="456"/>
                </a:moveTo>
                <a:cubicBezTo>
                  <a:pt x="133" y="457"/>
                  <a:pt x="130" y="456"/>
                  <a:pt x="128" y="456"/>
                </a:cubicBezTo>
                <a:cubicBezTo>
                  <a:pt x="126" y="456"/>
                  <a:pt x="124" y="456"/>
                  <a:pt x="125" y="459"/>
                </a:cubicBezTo>
                <a:cubicBezTo>
                  <a:pt x="133" y="466"/>
                  <a:pt x="133" y="462"/>
                  <a:pt x="138" y="464"/>
                </a:cubicBezTo>
                <a:cubicBezTo>
                  <a:pt x="125" y="455"/>
                  <a:pt x="143" y="465"/>
                  <a:pt x="135" y="457"/>
                </a:cubicBezTo>
                <a:cubicBezTo>
                  <a:pt x="138" y="458"/>
                  <a:pt x="140" y="460"/>
                  <a:pt x="143" y="461"/>
                </a:cubicBezTo>
                <a:cubicBezTo>
                  <a:pt x="140" y="459"/>
                  <a:pt x="138" y="457"/>
                  <a:pt x="137" y="455"/>
                </a:cubicBezTo>
                <a:cubicBezTo>
                  <a:pt x="137" y="455"/>
                  <a:pt x="137" y="455"/>
                  <a:pt x="137" y="455"/>
                </a:cubicBezTo>
                <a:cubicBezTo>
                  <a:pt x="137" y="455"/>
                  <a:pt x="137" y="455"/>
                  <a:pt x="137" y="455"/>
                </a:cubicBezTo>
                <a:cubicBezTo>
                  <a:pt x="137" y="455"/>
                  <a:pt x="137" y="455"/>
                  <a:pt x="137" y="455"/>
                </a:cubicBezTo>
                <a:cubicBezTo>
                  <a:pt x="137" y="456"/>
                  <a:pt x="137" y="457"/>
                  <a:pt x="137" y="456"/>
                </a:cubicBezTo>
                <a:cubicBezTo>
                  <a:pt x="137" y="456"/>
                  <a:pt x="137" y="456"/>
                  <a:pt x="137" y="456"/>
                </a:cubicBezTo>
                <a:cubicBezTo>
                  <a:pt x="136" y="456"/>
                  <a:pt x="136" y="456"/>
                  <a:pt x="135" y="456"/>
                </a:cubicBezTo>
                <a:cubicBezTo>
                  <a:pt x="132" y="453"/>
                  <a:pt x="135" y="455"/>
                  <a:pt x="137" y="456"/>
                </a:cubicBezTo>
                <a:cubicBezTo>
                  <a:pt x="137" y="456"/>
                  <a:pt x="137" y="456"/>
                  <a:pt x="137" y="455"/>
                </a:cubicBezTo>
                <a:cubicBezTo>
                  <a:pt x="137" y="455"/>
                  <a:pt x="137" y="455"/>
                  <a:pt x="137" y="455"/>
                </a:cubicBezTo>
                <a:cubicBezTo>
                  <a:pt x="132" y="453"/>
                  <a:pt x="128" y="450"/>
                  <a:pt x="123" y="447"/>
                </a:cubicBezTo>
                <a:cubicBezTo>
                  <a:pt x="126" y="449"/>
                  <a:pt x="129" y="452"/>
                  <a:pt x="135" y="456"/>
                </a:cubicBezTo>
                <a:close/>
                <a:moveTo>
                  <a:pt x="190" y="496"/>
                </a:moveTo>
                <a:cubicBezTo>
                  <a:pt x="190" y="496"/>
                  <a:pt x="190" y="496"/>
                  <a:pt x="190" y="495"/>
                </a:cubicBezTo>
                <a:cubicBezTo>
                  <a:pt x="190" y="495"/>
                  <a:pt x="190" y="496"/>
                  <a:pt x="190" y="496"/>
                </a:cubicBezTo>
                <a:close/>
                <a:moveTo>
                  <a:pt x="110" y="430"/>
                </a:moveTo>
                <a:cubicBezTo>
                  <a:pt x="114" y="429"/>
                  <a:pt x="114" y="429"/>
                  <a:pt x="114" y="429"/>
                </a:cubicBezTo>
                <a:cubicBezTo>
                  <a:pt x="111" y="428"/>
                  <a:pt x="108" y="428"/>
                  <a:pt x="105" y="427"/>
                </a:cubicBezTo>
                <a:cubicBezTo>
                  <a:pt x="106" y="428"/>
                  <a:pt x="108" y="429"/>
                  <a:pt x="110" y="430"/>
                </a:cubicBezTo>
                <a:close/>
                <a:moveTo>
                  <a:pt x="101" y="416"/>
                </a:moveTo>
                <a:cubicBezTo>
                  <a:pt x="97" y="413"/>
                  <a:pt x="97" y="413"/>
                  <a:pt x="97" y="413"/>
                </a:cubicBezTo>
                <a:cubicBezTo>
                  <a:pt x="98" y="417"/>
                  <a:pt x="98" y="417"/>
                  <a:pt x="98" y="417"/>
                </a:cubicBezTo>
                <a:lnTo>
                  <a:pt x="101" y="416"/>
                </a:lnTo>
                <a:close/>
                <a:moveTo>
                  <a:pt x="202" y="62"/>
                </a:moveTo>
                <a:cubicBezTo>
                  <a:pt x="199" y="60"/>
                  <a:pt x="199" y="60"/>
                  <a:pt x="199" y="60"/>
                </a:cubicBezTo>
                <a:cubicBezTo>
                  <a:pt x="196" y="62"/>
                  <a:pt x="193" y="62"/>
                  <a:pt x="190" y="63"/>
                </a:cubicBezTo>
                <a:cubicBezTo>
                  <a:pt x="197" y="63"/>
                  <a:pt x="204" y="65"/>
                  <a:pt x="202" y="62"/>
                </a:cubicBezTo>
                <a:close/>
                <a:moveTo>
                  <a:pt x="48" y="252"/>
                </a:moveTo>
                <a:cubicBezTo>
                  <a:pt x="50" y="247"/>
                  <a:pt x="51" y="243"/>
                  <a:pt x="52" y="240"/>
                </a:cubicBezTo>
                <a:cubicBezTo>
                  <a:pt x="49" y="245"/>
                  <a:pt x="45" y="250"/>
                  <a:pt x="48" y="252"/>
                </a:cubicBezTo>
                <a:close/>
                <a:moveTo>
                  <a:pt x="362" y="11"/>
                </a:moveTo>
                <a:cubicBezTo>
                  <a:pt x="359" y="10"/>
                  <a:pt x="357" y="11"/>
                  <a:pt x="357" y="12"/>
                </a:cubicBezTo>
                <a:cubicBezTo>
                  <a:pt x="360" y="12"/>
                  <a:pt x="362" y="12"/>
                  <a:pt x="362" y="11"/>
                </a:cubicBezTo>
                <a:close/>
                <a:moveTo>
                  <a:pt x="55" y="226"/>
                </a:moveTo>
                <a:cubicBezTo>
                  <a:pt x="54" y="226"/>
                  <a:pt x="54" y="227"/>
                  <a:pt x="53" y="228"/>
                </a:cubicBezTo>
                <a:cubicBezTo>
                  <a:pt x="53" y="232"/>
                  <a:pt x="53" y="235"/>
                  <a:pt x="52" y="240"/>
                </a:cubicBezTo>
                <a:cubicBezTo>
                  <a:pt x="54" y="236"/>
                  <a:pt x="56" y="231"/>
                  <a:pt x="55" y="226"/>
                </a:cubicBezTo>
                <a:close/>
                <a:moveTo>
                  <a:pt x="183" y="495"/>
                </a:moveTo>
                <a:cubicBezTo>
                  <a:pt x="183" y="495"/>
                  <a:pt x="184" y="495"/>
                  <a:pt x="184" y="496"/>
                </a:cubicBezTo>
                <a:cubicBezTo>
                  <a:pt x="184" y="495"/>
                  <a:pt x="184" y="495"/>
                  <a:pt x="183" y="495"/>
                </a:cubicBezTo>
                <a:close/>
                <a:moveTo>
                  <a:pt x="346" y="541"/>
                </a:moveTo>
                <a:cubicBezTo>
                  <a:pt x="347" y="541"/>
                  <a:pt x="350" y="540"/>
                  <a:pt x="353" y="538"/>
                </a:cubicBezTo>
                <a:cubicBezTo>
                  <a:pt x="352" y="539"/>
                  <a:pt x="349" y="540"/>
                  <a:pt x="346" y="541"/>
                </a:cubicBezTo>
                <a:close/>
                <a:moveTo>
                  <a:pt x="65" y="357"/>
                </a:moveTo>
                <a:cubicBezTo>
                  <a:pt x="67" y="360"/>
                  <a:pt x="66" y="357"/>
                  <a:pt x="65" y="357"/>
                </a:cubicBezTo>
                <a:close/>
                <a:moveTo>
                  <a:pt x="58" y="378"/>
                </a:moveTo>
                <a:cubicBezTo>
                  <a:pt x="59" y="378"/>
                  <a:pt x="59" y="378"/>
                  <a:pt x="60" y="379"/>
                </a:cubicBezTo>
                <a:cubicBezTo>
                  <a:pt x="59" y="378"/>
                  <a:pt x="59" y="378"/>
                  <a:pt x="58" y="378"/>
                </a:cubicBezTo>
                <a:close/>
                <a:moveTo>
                  <a:pt x="66" y="362"/>
                </a:moveTo>
                <a:cubicBezTo>
                  <a:pt x="66" y="361"/>
                  <a:pt x="65" y="359"/>
                  <a:pt x="65" y="358"/>
                </a:cubicBezTo>
                <a:cubicBezTo>
                  <a:pt x="65" y="358"/>
                  <a:pt x="65" y="360"/>
                  <a:pt x="66" y="362"/>
                </a:cubicBezTo>
                <a:close/>
                <a:moveTo>
                  <a:pt x="67" y="361"/>
                </a:moveTo>
                <a:cubicBezTo>
                  <a:pt x="68" y="362"/>
                  <a:pt x="68" y="363"/>
                  <a:pt x="68" y="364"/>
                </a:cubicBezTo>
                <a:cubicBezTo>
                  <a:pt x="69" y="364"/>
                  <a:pt x="69" y="364"/>
                  <a:pt x="67" y="361"/>
                </a:cubicBezTo>
                <a:close/>
                <a:moveTo>
                  <a:pt x="65" y="357"/>
                </a:moveTo>
                <a:cubicBezTo>
                  <a:pt x="65" y="356"/>
                  <a:pt x="64" y="354"/>
                  <a:pt x="63" y="352"/>
                </a:cubicBezTo>
                <a:cubicBezTo>
                  <a:pt x="64" y="354"/>
                  <a:pt x="65" y="356"/>
                  <a:pt x="65" y="358"/>
                </a:cubicBezTo>
                <a:cubicBezTo>
                  <a:pt x="65" y="357"/>
                  <a:pt x="65" y="356"/>
                  <a:pt x="65" y="357"/>
                </a:cubicBezTo>
                <a:close/>
                <a:moveTo>
                  <a:pt x="30" y="251"/>
                </a:moveTo>
                <a:cubicBezTo>
                  <a:pt x="29" y="252"/>
                  <a:pt x="29" y="252"/>
                  <a:pt x="29" y="252"/>
                </a:cubicBezTo>
                <a:cubicBezTo>
                  <a:pt x="30" y="256"/>
                  <a:pt x="30" y="254"/>
                  <a:pt x="30" y="251"/>
                </a:cubicBezTo>
                <a:close/>
                <a:moveTo>
                  <a:pt x="61" y="380"/>
                </a:moveTo>
                <a:cubicBezTo>
                  <a:pt x="61" y="379"/>
                  <a:pt x="60" y="379"/>
                  <a:pt x="60" y="379"/>
                </a:cubicBezTo>
                <a:cubicBezTo>
                  <a:pt x="60" y="379"/>
                  <a:pt x="61" y="379"/>
                  <a:pt x="61" y="380"/>
                </a:cubicBezTo>
                <a:close/>
                <a:moveTo>
                  <a:pt x="518" y="163"/>
                </a:moveTo>
                <a:cubicBezTo>
                  <a:pt x="517" y="165"/>
                  <a:pt x="515" y="167"/>
                  <a:pt x="513" y="169"/>
                </a:cubicBezTo>
                <a:cubicBezTo>
                  <a:pt x="513" y="170"/>
                  <a:pt x="512" y="170"/>
                  <a:pt x="511" y="171"/>
                </a:cubicBezTo>
                <a:cubicBezTo>
                  <a:pt x="510" y="171"/>
                  <a:pt x="510" y="171"/>
                  <a:pt x="510" y="171"/>
                </a:cubicBezTo>
                <a:cubicBezTo>
                  <a:pt x="510" y="172"/>
                  <a:pt x="510" y="172"/>
                  <a:pt x="510" y="172"/>
                </a:cubicBezTo>
                <a:cubicBezTo>
                  <a:pt x="508" y="172"/>
                  <a:pt x="507" y="172"/>
                  <a:pt x="506" y="173"/>
                </a:cubicBezTo>
                <a:cubicBezTo>
                  <a:pt x="503" y="173"/>
                  <a:pt x="500" y="173"/>
                  <a:pt x="497" y="172"/>
                </a:cubicBezTo>
                <a:cubicBezTo>
                  <a:pt x="494" y="170"/>
                  <a:pt x="491" y="168"/>
                  <a:pt x="489" y="165"/>
                </a:cubicBezTo>
                <a:cubicBezTo>
                  <a:pt x="489" y="164"/>
                  <a:pt x="488" y="162"/>
                  <a:pt x="487" y="161"/>
                </a:cubicBezTo>
                <a:cubicBezTo>
                  <a:pt x="486" y="160"/>
                  <a:pt x="482" y="155"/>
                  <a:pt x="483" y="153"/>
                </a:cubicBezTo>
                <a:cubicBezTo>
                  <a:pt x="480" y="154"/>
                  <a:pt x="476" y="149"/>
                  <a:pt x="472" y="142"/>
                </a:cubicBezTo>
                <a:cubicBezTo>
                  <a:pt x="468" y="136"/>
                  <a:pt x="464" y="129"/>
                  <a:pt x="462" y="127"/>
                </a:cubicBezTo>
                <a:cubicBezTo>
                  <a:pt x="468" y="134"/>
                  <a:pt x="467" y="129"/>
                  <a:pt x="467" y="126"/>
                </a:cubicBezTo>
                <a:cubicBezTo>
                  <a:pt x="461" y="124"/>
                  <a:pt x="458" y="121"/>
                  <a:pt x="455" y="113"/>
                </a:cubicBezTo>
                <a:cubicBezTo>
                  <a:pt x="452" y="115"/>
                  <a:pt x="449" y="117"/>
                  <a:pt x="446" y="117"/>
                </a:cubicBezTo>
                <a:cubicBezTo>
                  <a:pt x="442" y="117"/>
                  <a:pt x="438" y="115"/>
                  <a:pt x="433" y="110"/>
                </a:cubicBezTo>
                <a:cubicBezTo>
                  <a:pt x="435" y="111"/>
                  <a:pt x="438" y="113"/>
                  <a:pt x="438" y="111"/>
                </a:cubicBezTo>
                <a:cubicBezTo>
                  <a:pt x="438" y="109"/>
                  <a:pt x="434" y="108"/>
                  <a:pt x="433" y="107"/>
                </a:cubicBezTo>
                <a:cubicBezTo>
                  <a:pt x="433" y="105"/>
                  <a:pt x="437" y="108"/>
                  <a:pt x="437" y="105"/>
                </a:cubicBezTo>
                <a:cubicBezTo>
                  <a:pt x="426" y="103"/>
                  <a:pt x="424" y="94"/>
                  <a:pt x="411" y="87"/>
                </a:cubicBezTo>
                <a:cubicBezTo>
                  <a:pt x="414" y="88"/>
                  <a:pt x="414" y="87"/>
                  <a:pt x="414" y="85"/>
                </a:cubicBezTo>
                <a:cubicBezTo>
                  <a:pt x="414" y="85"/>
                  <a:pt x="414" y="84"/>
                  <a:pt x="413" y="84"/>
                </a:cubicBezTo>
                <a:cubicBezTo>
                  <a:pt x="414" y="84"/>
                  <a:pt x="414" y="84"/>
                  <a:pt x="414" y="84"/>
                </a:cubicBezTo>
                <a:cubicBezTo>
                  <a:pt x="414" y="84"/>
                  <a:pt x="413" y="83"/>
                  <a:pt x="413" y="82"/>
                </a:cubicBezTo>
                <a:cubicBezTo>
                  <a:pt x="411" y="85"/>
                  <a:pt x="408" y="80"/>
                  <a:pt x="405" y="77"/>
                </a:cubicBezTo>
                <a:cubicBezTo>
                  <a:pt x="404" y="76"/>
                  <a:pt x="403" y="75"/>
                  <a:pt x="402" y="74"/>
                </a:cubicBezTo>
                <a:cubicBezTo>
                  <a:pt x="402" y="74"/>
                  <a:pt x="402" y="75"/>
                  <a:pt x="402" y="75"/>
                </a:cubicBezTo>
                <a:cubicBezTo>
                  <a:pt x="404" y="79"/>
                  <a:pt x="407" y="84"/>
                  <a:pt x="407" y="86"/>
                </a:cubicBezTo>
                <a:cubicBezTo>
                  <a:pt x="404" y="81"/>
                  <a:pt x="401" y="79"/>
                  <a:pt x="398" y="76"/>
                </a:cubicBezTo>
                <a:cubicBezTo>
                  <a:pt x="396" y="75"/>
                  <a:pt x="395" y="73"/>
                  <a:pt x="394" y="72"/>
                </a:cubicBezTo>
                <a:cubicBezTo>
                  <a:pt x="383" y="64"/>
                  <a:pt x="369" y="57"/>
                  <a:pt x="356" y="53"/>
                </a:cubicBezTo>
                <a:cubicBezTo>
                  <a:pt x="346" y="49"/>
                  <a:pt x="337" y="46"/>
                  <a:pt x="330" y="44"/>
                </a:cubicBezTo>
                <a:cubicBezTo>
                  <a:pt x="331" y="46"/>
                  <a:pt x="331" y="46"/>
                  <a:pt x="331" y="46"/>
                </a:cubicBezTo>
                <a:cubicBezTo>
                  <a:pt x="329" y="45"/>
                  <a:pt x="329" y="45"/>
                  <a:pt x="329" y="45"/>
                </a:cubicBezTo>
                <a:cubicBezTo>
                  <a:pt x="329" y="43"/>
                  <a:pt x="329" y="43"/>
                  <a:pt x="329" y="43"/>
                </a:cubicBezTo>
                <a:cubicBezTo>
                  <a:pt x="326" y="42"/>
                  <a:pt x="324" y="41"/>
                  <a:pt x="322" y="40"/>
                </a:cubicBezTo>
                <a:cubicBezTo>
                  <a:pt x="322" y="39"/>
                  <a:pt x="322" y="39"/>
                  <a:pt x="321" y="39"/>
                </a:cubicBezTo>
                <a:cubicBezTo>
                  <a:pt x="321" y="39"/>
                  <a:pt x="321" y="39"/>
                  <a:pt x="321" y="39"/>
                </a:cubicBezTo>
                <a:cubicBezTo>
                  <a:pt x="318" y="41"/>
                  <a:pt x="316" y="43"/>
                  <a:pt x="310" y="39"/>
                </a:cubicBezTo>
                <a:cubicBezTo>
                  <a:pt x="312" y="40"/>
                  <a:pt x="312" y="39"/>
                  <a:pt x="314" y="39"/>
                </a:cubicBezTo>
                <a:cubicBezTo>
                  <a:pt x="312" y="39"/>
                  <a:pt x="312" y="39"/>
                  <a:pt x="312" y="39"/>
                </a:cubicBezTo>
                <a:cubicBezTo>
                  <a:pt x="310" y="39"/>
                  <a:pt x="308" y="39"/>
                  <a:pt x="306" y="39"/>
                </a:cubicBezTo>
                <a:cubicBezTo>
                  <a:pt x="303" y="41"/>
                  <a:pt x="296" y="41"/>
                  <a:pt x="289" y="40"/>
                </a:cubicBezTo>
                <a:cubicBezTo>
                  <a:pt x="287" y="40"/>
                  <a:pt x="285" y="40"/>
                  <a:pt x="283" y="40"/>
                </a:cubicBezTo>
                <a:cubicBezTo>
                  <a:pt x="282" y="41"/>
                  <a:pt x="280" y="41"/>
                  <a:pt x="278" y="42"/>
                </a:cubicBezTo>
                <a:cubicBezTo>
                  <a:pt x="279" y="41"/>
                  <a:pt x="280" y="41"/>
                  <a:pt x="280" y="41"/>
                </a:cubicBezTo>
                <a:cubicBezTo>
                  <a:pt x="275" y="41"/>
                  <a:pt x="271" y="43"/>
                  <a:pt x="271" y="46"/>
                </a:cubicBezTo>
                <a:cubicBezTo>
                  <a:pt x="262" y="42"/>
                  <a:pt x="270" y="43"/>
                  <a:pt x="281" y="38"/>
                </a:cubicBezTo>
                <a:cubicBezTo>
                  <a:pt x="272" y="35"/>
                  <a:pt x="272" y="35"/>
                  <a:pt x="272" y="35"/>
                </a:cubicBezTo>
                <a:cubicBezTo>
                  <a:pt x="269" y="37"/>
                  <a:pt x="267" y="39"/>
                  <a:pt x="264" y="40"/>
                </a:cubicBezTo>
                <a:cubicBezTo>
                  <a:pt x="262" y="36"/>
                  <a:pt x="262" y="36"/>
                  <a:pt x="262" y="36"/>
                </a:cubicBezTo>
                <a:cubicBezTo>
                  <a:pt x="261" y="36"/>
                  <a:pt x="261" y="36"/>
                  <a:pt x="260" y="36"/>
                </a:cubicBezTo>
                <a:cubicBezTo>
                  <a:pt x="257" y="37"/>
                  <a:pt x="255" y="39"/>
                  <a:pt x="253" y="40"/>
                </a:cubicBezTo>
                <a:cubicBezTo>
                  <a:pt x="252" y="40"/>
                  <a:pt x="251" y="39"/>
                  <a:pt x="251" y="37"/>
                </a:cubicBezTo>
                <a:cubicBezTo>
                  <a:pt x="250" y="38"/>
                  <a:pt x="248" y="37"/>
                  <a:pt x="246" y="37"/>
                </a:cubicBezTo>
                <a:cubicBezTo>
                  <a:pt x="245" y="39"/>
                  <a:pt x="242" y="41"/>
                  <a:pt x="239" y="42"/>
                </a:cubicBezTo>
                <a:cubicBezTo>
                  <a:pt x="240" y="43"/>
                  <a:pt x="240" y="44"/>
                  <a:pt x="237" y="45"/>
                </a:cubicBezTo>
                <a:cubicBezTo>
                  <a:pt x="236" y="45"/>
                  <a:pt x="235" y="44"/>
                  <a:pt x="235" y="44"/>
                </a:cubicBezTo>
                <a:cubicBezTo>
                  <a:pt x="229" y="46"/>
                  <a:pt x="224" y="48"/>
                  <a:pt x="223" y="50"/>
                </a:cubicBezTo>
                <a:cubicBezTo>
                  <a:pt x="220" y="47"/>
                  <a:pt x="216" y="48"/>
                  <a:pt x="213" y="50"/>
                </a:cubicBezTo>
                <a:cubicBezTo>
                  <a:pt x="210" y="51"/>
                  <a:pt x="208" y="52"/>
                  <a:pt x="205" y="50"/>
                </a:cubicBezTo>
                <a:cubicBezTo>
                  <a:pt x="204" y="51"/>
                  <a:pt x="202" y="53"/>
                  <a:pt x="200" y="54"/>
                </a:cubicBezTo>
                <a:cubicBezTo>
                  <a:pt x="203" y="56"/>
                  <a:pt x="205" y="59"/>
                  <a:pt x="200" y="59"/>
                </a:cubicBezTo>
                <a:cubicBezTo>
                  <a:pt x="200" y="59"/>
                  <a:pt x="200" y="59"/>
                  <a:pt x="199" y="60"/>
                </a:cubicBezTo>
                <a:cubicBezTo>
                  <a:pt x="196" y="57"/>
                  <a:pt x="196" y="57"/>
                  <a:pt x="196" y="57"/>
                </a:cubicBezTo>
                <a:cubicBezTo>
                  <a:pt x="192" y="59"/>
                  <a:pt x="188" y="61"/>
                  <a:pt x="185" y="63"/>
                </a:cubicBezTo>
                <a:cubicBezTo>
                  <a:pt x="187" y="62"/>
                  <a:pt x="188" y="62"/>
                  <a:pt x="190" y="63"/>
                </a:cubicBezTo>
                <a:cubicBezTo>
                  <a:pt x="188" y="63"/>
                  <a:pt x="186" y="63"/>
                  <a:pt x="184" y="63"/>
                </a:cubicBezTo>
                <a:cubicBezTo>
                  <a:pt x="184" y="63"/>
                  <a:pt x="183" y="63"/>
                  <a:pt x="183" y="64"/>
                </a:cubicBezTo>
                <a:cubicBezTo>
                  <a:pt x="183" y="63"/>
                  <a:pt x="183" y="63"/>
                  <a:pt x="184" y="63"/>
                </a:cubicBezTo>
                <a:cubicBezTo>
                  <a:pt x="181" y="63"/>
                  <a:pt x="178" y="64"/>
                  <a:pt x="175" y="67"/>
                </a:cubicBezTo>
                <a:cubicBezTo>
                  <a:pt x="170" y="68"/>
                  <a:pt x="166" y="69"/>
                  <a:pt x="163" y="72"/>
                </a:cubicBezTo>
                <a:cubicBezTo>
                  <a:pt x="159" y="74"/>
                  <a:pt x="156" y="78"/>
                  <a:pt x="152" y="81"/>
                </a:cubicBezTo>
                <a:cubicBezTo>
                  <a:pt x="149" y="84"/>
                  <a:pt x="146" y="87"/>
                  <a:pt x="142" y="90"/>
                </a:cubicBezTo>
                <a:cubicBezTo>
                  <a:pt x="138" y="93"/>
                  <a:pt x="134" y="95"/>
                  <a:pt x="130" y="96"/>
                </a:cubicBezTo>
                <a:cubicBezTo>
                  <a:pt x="132" y="95"/>
                  <a:pt x="135" y="93"/>
                  <a:pt x="135" y="91"/>
                </a:cubicBezTo>
                <a:cubicBezTo>
                  <a:pt x="124" y="101"/>
                  <a:pt x="109" y="107"/>
                  <a:pt x="105" y="117"/>
                </a:cubicBezTo>
                <a:cubicBezTo>
                  <a:pt x="108" y="118"/>
                  <a:pt x="108" y="118"/>
                  <a:pt x="108" y="118"/>
                </a:cubicBezTo>
                <a:cubicBezTo>
                  <a:pt x="102" y="128"/>
                  <a:pt x="97" y="135"/>
                  <a:pt x="92" y="142"/>
                </a:cubicBezTo>
                <a:cubicBezTo>
                  <a:pt x="95" y="145"/>
                  <a:pt x="95" y="145"/>
                  <a:pt x="95" y="145"/>
                </a:cubicBezTo>
                <a:cubicBezTo>
                  <a:pt x="93" y="147"/>
                  <a:pt x="91" y="150"/>
                  <a:pt x="89" y="154"/>
                </a:cubicBezTo>
                <a:cubicBezTo>
                  <a:pt x="87" y="158"/>
                  <a:pt x="85" y="162"/>
                  <a:pt x="83" y="166"/>
                </a:cubicBezTo>
                <a:cubicBezTo>
                  <a:pt x="81" y="170"/>
                  <a:pt x="79" y="174"/>
                  <a:pt x="76" y="177"/>
                </a:cubicBezTo>
                <a:cubicBezTo>
                  <a:pt x="74" y="180"/>
                  <a:pt x="72" y="183"/>
                  <a:pt x="69" y="184"/>
                </a:cubicBezTo>
                <a:cubicBezTo>
                  <a:pt x="71" y="188"/>
                  <a:pt x="62" y="199"/>
                  <a:pt x="61" y="207"/>
                </a:cubicBezTo>
                <a:cubicBezTo>
                  <a:pt x="57" y="208"/>
                  <a:pt x="57" y="208"/>
                  <a:pt x="57" y="208"/>
                </a:cubicBezTo>
                <a:cubicBezTo>
                  <a:pt x="54" y="216"/>
                  <a:pt x="54" y="222"/>
                  <a:pt x="53" y="228"/>
                </a:cubicBezTo>
                <a:cubicBezTo>
                  <a:pt x="48" y="237"/>
                  <a:pt x="47" y="246"/>
                  <a:pt x="47" y="255"/>
                </a:cubicBezTo>
                <a:cubicBezTo>
                  <a:pt x="47" y="264"/>
                  <a:pt x="48" y="273"/>
                  <a:pt x="48" y="281"/>
                </a:cubicBezTo>
                <a:cubicBezTo>
                  <a:pt x="47" y="281"/>
                  <a:pt x="47" y="281"/>
                  <a:pt x="47" y="281"/>
                </a:cubicBezTo>
                <a:cubicBezTo>
                  <a:pt x="48" y="287"/>
                  <a:pt x="49" y="293"/>
                  <a:pt x="50" y="298"/>
                </a:cubicBezTo>
                <a:cubicBezTo>
                  <a:pt x="47" y="294"/>
                  <a:pt x="53" y="301"/>
                  <a:pt x="53" y="306"/>
                </a:cubicBezTo>
                <a:cubicBezTo>
                  <a:pt x="54" y="309"/>
                  <a:pt x="54" y="312"/>
                  <a:pt x="55" y="316"/>
                </a:cubicBezTo>
                <a:cubicBezTo>
                  <a:pt x="55" y="319"/>
                  <a:pt x="55" y="323"/>
                  <a:pt x="55" y="327"/>
                </a:cubicBezTo>
                <a:cubicBezTo>
                  <a:pt x="58" y="337"/>
                  <a:pt x="58" y="337"/>
                  <a:pt x="58" y="337"/>
                </a:cubicBezTo>
                <a:cubicBezTo>
                  <a:pt x="53" y="326"/>
                  <a:pt x="53" y="339"/>
                  <a:pt x="50" y="341"/>
                </a:cubicBezTo>
                <a:cubicBezTo>
                  <a:pt x="55" y="347"/>
                  <a:pt x="55" y="347"/>
                  <a:pt x="55" y="347"/>
                </a:cubicBezTo>
                <a:cubicBezTo>
                  <a:pt x="54" y="350"/>
                  <a:pt x="51" y="343"/>
                  <a:pt x="52" y="348"/>
                </a:cubicBezTo>
                <a:cubicBezTo>
                  <a:pt x="55" y="352"/>
                  <a:pt x="60" y="366"/>
                  <a:pt x="65" y="368"/>
                </a:cubicBezTo>
                <a:cubicBezTo>
                  <a:pt x="66" y="367"/>
                  <a:pt x="66" y="365"/>
                  <a:pt x="66" y="363"/>
                </a:cubicBezTo>
                <a:cubicBezTo>
                  <a:pt x="66" y="363"/>
                  <a:pt x="66" y="363"/>
                  <a:pt x="66" y="363"/>
                </a:cubicBezTo>
                <a:cubicBezTo>
                  <a:pt x="66" y="363"/>
                  <a:pt x="66" y="362"/>
                  <a:pt x="66" y="362"/>
                </a:cubicBezTo>
                <a:cubicBezTo>
                  <a:pt x="66" y="362"/>
                  <a:pt x="66" y="363"/>
                  <a:pt x="66" y="363"/>
                </a:cubicBezTo>
                <a:cubicBezTo>
                  <a:pt x="67" y="363"/>
                  <a:pt x="68" y="364"/>
                  <a:pt x="68" y="364"/>
                </a:cubicBezTo>
                <a:cubicBezTo>
                  <a:pt x="71" y="372"/>
                  <a:pt x="71" y="369"/>
                  <a:pt x="72" y="368"/>
                </a:cubicBezTo>
                <a:cubicBezTo>
                  <a:pt x="72" y="373"/>
                  <a:pt x="73" y="377"/>
                  <a:pt x="74" y="380"/>
                </a:cubicBezTo>
                <a:cubicBezTo>
                  <a:pt x="75" y="384"/>
                  <a:pt x="76" y="387"/>
                  <a:pt x="75" y="392"/>
                </a:cubicBezTo>
                <a:cubicBezTo>
                  <a:pt x="76" y="385"/>
                  <a:pt x="78" y="391"/>
                  <a:pt x="82" y="396"/>
                </a:cubicBezTo>
                <a:cubicBezTo>
                  <a:pt x="85" y="401"/>
                  <a:pt x="89" y="406"/>
                  <a:pt x="90" y="402"/>
                </a:cubicBezTo>
                <a:cubicBezTo>
                  <a:pt x="89" y="411"/>
                  <a:pt x="92" y="406"/>
                  <a:pt x="91" y="413"/>
                </a:cubicBezTo>
                <a:cubicBezTo>
                  <a:pt x="86" y="403"/>
                  <a:pt x="76" y="398"/>
                  <a:pt x="70" y="391"/>
                </a:cubicBezTo>
                <a:cubicBezTo>
                  <a:pt x="70" y="394"/>
                  <a:pt x="71" y="397"/>
                  <a:pt x="71" y="400"/>
                </a:cubicBezTo>
                <a:cubicBezTo>
                  <a:pt x="70" y="400"/>
                  <a:pt x="68" y="399"/>
                  <a:pt x="67" y="397"/>
                </a:cubicBezTo>
                <a:cubicBezTo>
                  <a:pt x="67" y="398"/>
                  <a:pt x="67" y="399"/>
                  <a:pt x="67" y="401"/>
                </a:cubicBezTo>
                <a:cubicBezTo>
                  <a:pt x="67" y="403"/>
                  <a:pt x="68" y="406"/>
                  <a:pt x="65" y="404"/>
                </a:cubicBezTo>
                <a:cubicBezTo>
                  <a:pt x="66" y="406"/>
                  <a:pt x="67" y="407"/>
                  <a:pt x="68" y="408"/>
                </a:cubicBezTo>
                <a:cubicBezTo>
                  <a:pt x="68" y="407"/>
                  <a:pt x="68" y="407"/>
                  <a:pt x="68" y="407"/>
                </a:cubicBezTo>
                <a:cubicBezTo>
                  <a:pt x="72" y="409"/>
                  <a:pt x="72" y="409"/>
                  <a:pt x="72" y="409"/>
                </a:cubicBezTo>
                <a:cubicBezTo>
                  <a:pt x="70" y="411"/>
                  <a:pt x="70" y="411"/>
                  <a:pt x="70" y="411"/>
                </a:cubicBezTo>
                <a:cubicBezTo>
                  <a:pt x="72" y="413"/>
                  <a:pt x="74" y="415"/>
                  <a:pt x="76" y="416"/>
                </a:cubicBezTo>
                <a:cubicBezTo>
                  <a:pt x="75" y="416"/>
                  <a:pt x="75" y="416"/>
                  <a:pt x="75" y="416"/>
                </a:cubicBezTo>
                <a:cubicBezTo>
                  <a:pt x="79" y="420"/>
                  <a:pt x="81" y="423"/>
                  <a:pt x="83" y="426"/>
                </a:cubicBezTo>
                <a:cubicBezTo>
                  <a:pt x="83" y="426"/>
                  <a:pt x="84" y="427"/>
                  <a:pt x="84" y="428"/>
                </a:cubicBezTo>
                <a:cubicBezTo>
                  <a:pt x="85" y="428"/>
                  <a:pt x="87" y="429"/>
                  <a:pt x="88" y="430"/>
                </a:cubicBezTo>
                <a:cubicBezTo>
                  <a:pt x="92" y="432"/>
                  <a:pt x="96" y="433"/>
                  <a:pt x="96" y="430"/>
                </a:cubicBezTo>
                <a:cubicBezTo>
                  <a:pt x="98" y="436"/>
                  <a:pt x="94" y="436"/>
                  <a:pt x="103" y="443"/>
                </a:cubicBezTo>
                <a:cubicBezTo>
                  <a:pt x="111" y="447"/>
                  <a:pt x="101" y="433"/>
                  <a:pt x="101" y="430"/>
                </a:cubicBezTo>
                <a:cubicBezTo>
                  <a:pt x="108" y="435"/>
                  <a:pt x="109" y="434"/>
                  <a:pt x="110" y="433"/>
                </a:cubicBezTo>
                <a:cubicBezTo>
                  <a:pt x="110" y="439"/>
                  <a:pt x="109" y="445"/>
                  <a:pt x="106" y="448"/>
                </a:cubicBezTo>
                <a:cubicBezTo>
                  <a:pt x="114" y="455"/>
                  <a:pt x="123" y="461"/>
                  <a:pt x="132" y="468"/>
                </a:cubicBezTo>
                <a:cubicBezTo>
                  <a:pt x="138" y="472"/>
                  <a:pt x="144" y="477"/>
                  <a:pt x="150" y="480"/>
                </a:cubicBezTo>
                <a:cubicBezTo>
                  <a:pt x="150" y="480"/>
                  <a:pt x="149" y="479"/>
                  <a:pt x="149" y="478"/>
                </a:cubicBezTo>
                <a:cubicBezTo>
                  <a:pt x="153" y="480"/>
                  <a:pt x="157" y="482"/>
                  <a:pt x="162" y="484"/>
                </a:cubicBezTo>
                <a:cubicBezTo>
                  <a:pt x="161" y="484"/>
                  <a:pt x="161" y="484"/>
                  <a:pt x="161" y="484"/>
                </a:cubicBezTo>
                <a:cubicBezTo>
                  <a:pt x="165" y="487"/>
                  <a:pt x="177" y="490"/>
                  <a:pt x="183" y="495"/>
                </a:cubicBezTo>
                <a:cubicBezTo>
                  <a:pt x="182" y="494"/>
                  <a:pt x="179" y="494"/>
                  <a:pt x="177" y="493"/>
                </a:cubicBezTo>
                <a:cubicBezTo>
                  <a:pt x="177" y="495"/>
                  <a:pt x="178" y="499"/>
                  <a:pt x="184" y="502"/>
                </a:cubicBezTo>
                <a:cubicBezTo>
                  <a:pt x="188" y="500"/>
                  <a:pt x="188" y="500"/>
                  <a:pt x="188" y="500"/>
                </a:cubicBezTo>
                <a:cubicBezTo>
                  <a:pt x="189" y="503"/>
                  <a:pt x="189" y="503"/>
                  <a:pt x="189" y="503"/>
                </a:cubicBezTo>
                <a:cubicBezTo>
                  <a:pt x="192" y="504"/>
                  <a:pt x="193" y="504"/>
                  <a:pt x="193" y="504"/>
                </a:cubicBezTo>
                <a:cubicBezTo>
                  <a:pt x="191" y="501"/>
                  <a:pt x="191" y="499"/>
                  <a:pt x="190" y="496"/>
                </a:cubicBezTo>
                <a:cubicBezTo>
                  <a:pt x="191" y="497"/>
                  <a:pt x="192" y="499"/>
                  <a:pt x="194" y="501"/>
                </a:cubicBezTo>
                <a:cubicBezTo>
                  <a:pt x="195" y="501"/>
                  <a:pt x="196" y="501"/>
                  <a:pt x="197" y="501"/>
                </a:cubicBezTo>
                <a:cubicBezTo>
                  <a:pt x="197" y="502"/>
                  <a:pt x="198" y="503"/>
                  <a:pt x="198" y="504"/>
                </a:cubicBezTo>
                <a:cubicBezTo>
                  <a:pt x="199" y="505"/>
                  <a:pt x="200" y="505"/>
                  <a:pt x="201" y="506"/>
                </a:cubicBezTo>
                <a:cubicBezTo>
                  <a:pt x="203" y="506"/>
                  <a:pt x="203" y="506"/>
                  <a:pt x="203" y="506"/>
                </a:cubicBezTo>
                <a:cubicBezTo>
                  <a:pt x="205" y="507"/>
                  <a:pt x="206" y="508"/>
                  <a:pt x="206" y="509"/>
                </a:cubicBezTo>
                <a:cubicBezTo>
                  <a:pt x="209" y="510"/>
                  <a:pt x="214" y="512"/>
                  <a:pt x="218" y="513"/>
                </a:cubicBezTo>
                <a:cubicBezTo>
                  <a:pt x="221" y="514"/>
                  <a:pt x="224" y="514"/>
                  <a:pt x="226" y="515"/>
                </a:cubicBezTo>
                <a:cubicBezTo>
                  <a:pt x="229" y="516"/>
                  <a:pt x="231" y="516"/>
                  <a:pt x="233" y="517"/>
                </a:cubicBezTo>
                <a:cubicBezTo>
                  <a:pt x="238" y="518"/>
                  <a:pt x="242" y="520"/>
                  <a:pt x="243" y="522"/>
                </a:cubicBezTo>
                <a:cubicBezTo>
                  <a:pt x="247" y="519"/>
                  <a:pt x="243" y="518"/>
                  <a:pt x="238" y="518"/>
                </a:cubicBezTo>
                <a:cubicBezTo>
                  <a:pt x="234" y="517"/>
                  <a:pt x="229" y="516"/>
                  <a:pt x="234" y="514"/>
                </a:cubicBezTo>
                <a:cubicBezTo>
                  <a:pt x="236" y="515"/>
                  <a:pt x="237" y="517"/>
                  <a:pt x="243" y="518"/>
                </a:cubicBezTo>
                <a:cubicBezTo>
                  <a:pt x="242" y="514"/>
                  <a:pt x="242" y="514"/>
                  <a:pt x="242" y="514"/>
                </a:cubicBezTo>
                <a:cubicBezTo>
                  <a:pt x="256" y="517"/>
                  <a:pt x="266" y="519"/>
                  <a:pt x="276" y="520"/>
                </a:cubicBezTo>
                <a:cubicBezTo>
                  <a:pt x="281" y="520"/>
                  <a:pt x="285" y="521"/>
                  <a:pt x="291" y="521"/>
                </a:cubicBezTo>
                <a:cubicBezTo>
                  <a:pt x="296" y="521"/>
                  <a:pt x="302" y="520"/>
                  <a:pt x="308" y="519"/>
                </a:cubicBezTo>
                <a:cubicBezTo>
                  <a:pt x="307" y="520"/>
                  <a:pt x="307" y="520"/>
                  <a:pt x="307" y="520"/>
                </a:cubicBezTo>
                <a:cubicBezTo>
                  <a:pt x="317" y="520"/>
                  <a:pt x="322" y="519"/>
                  <a:pt x="325" y="515"/>
                </a:cubicBezTo>
                <a:cubicBezTo>
                  <a:pt x="327" y="516"/>
                  <a:pt x="321" y="518"/>
                  <a:pt x="325" y="519"/>
                </a:cubicBezTo>
                <a:cubicBezTo>
                  <a:pt x="332" y="513"/>
                  <a:pt x="340" y="513"/>
                  <a:pt x="348" y="512"/>
                </a:cubicBezTo>
                <a:cubicBezTo>
                  <a:pt x="352" y="512"/>
                  <a:pt x="355" y="512"/>
                  <a:pt x="359" y="512"/>
                </a:cubicBezTo>
                <a:cubicBezTo>
                  <a:pt x="362" y="511"/>
                  <a:pt x="365" y="510"/>
                  <a:pt x="366" y="507"/>
                </a:cubicBezTo>
                <a:cubicBezTo>
                  <a:pt x="367" y="511"/>
                  <a:pt x="373" y="513"/>
                  <a:pt x="379" y="514"/>
                </a:cubicBezTo>
                <a:cubicBezTo>
                  <a:pt x="384" y="516"/>
                  <a:pt x="389" y="518"/>
                  <a:pt x="385" y="522"/>
                </a:cubicBezTo>
                <a:cubicBezTo>
                  <a:pt x="387" y="521"/>
                  <a:pt x="390" y="520"/>
                  <a:pt x="392" y="518"/>
                </a:cubicBezTo>
                <a:cubicBezTo>
                  <a:pt x="392" y="521"/>
                  <a:pt x="386" y="524"/>
                  <a:pt x="381" y="526"/>
                </a:cubicBezTo>
                <a:cubicBezTo>
                  <a:pt x="375" y="529"/>
                  <a:pt x="369" y="531"/>
                  <a:pt x="368" y="534"/>
                </a:cubicBezTo>
                <a:cubicBezTo>
                  <a:pt x="360" y="535"/>
                  <a:pt x="352" y="536"/>
                  <a:pt x="344" y="536"/>
                </a:cubicBezTo>
                <a:cubicBezTo>
                  <a:pt x="345" y="537"/>
                  <a:pt x="342" y="541"/>
                  <a:pt x="346" y="541"/>
                </a:cubicBezTo>
                <a:cubicBezTo>
                  <a:pt x="340" y="542"/>
                  <a:pt x="335" y="544"/>
                  <a:pt x="344" y="545"/>
                </a:cubicBezTo>
                <a:cubicBezTo>
                  <a:pt x="329" y="545"/>
                  <a:pt x="315" y="546"/>
                  <a:pt x="300" y="546"/>
                </a:cubicBezTo>
                <a:cubicBezTo>
                  <a:pt x="286" y="546"/>
                  <a:pt x="272" y="547"/>
                  <a:pt x="258" y="546"/>
                </a:cubicBezTo>
                <a:cubicBezTo>
                  <a:pt x="244" y="545"/>
                  <a:pt x="230" y="544"/>
                  <a:pt x="216" y="540"/>
                </a:cubicBezTo>
                <a:cubicBezTo>
                  <a:pt x="202" y="537"/>
                  <a:pt x="189" y="533"/>
                  <a:pt x="177" y="526"/>
                </a:cubicBezTo>
                <a:cubicBezTo>
                  <a:pt x="173" y="525"/>
                  <a:pt x="174" y="527"/>
                  <a:pt x="175" y="529"/>
                </a:cubicBezTo>
                <a:cubicBezTo>
                  <a:pt x="171" y="525"/>
                  <a:pt x="169" y="524"/>
                  <a:pt x="167" y="525"/>
                </a:cubicBezTo>
                <a:cubicBezTo>
                  <a:pt x="165" y="525"/>
                  <a:pt x="163" y="527"/>
                  <a:pt x="160" y="526"/>
                </a:cubicBezTo>
                <a:cubicBezTo>
                  <a:pt x="156" y="522"/>
                  <a:pt x="153" y="517"/>
                  <a:pt x="149" y="513"/>
                </a:cubicBezTo>
                <a:cubicBezTo>
                  <a:pt x="143" y="512"/>
                  <a:pt x="146" y="516"/>
                  <a:pt x="145" y="517"/>
                </a:cubicBezTo>
                <a:cubicBezTo>
                  <a:pt x="132" y="511"/>
                  <a:pt x="121" y="502"/>
                  <a:pt x="111" y="493"/>
                </a:cubicBezTo>
                <a:cubicBezTo>
                  <a:pt x="101" y="484"/>
                  <a:pt x="92" y="475"/>
                  <a:pt x="83" y="468"/>
                </a:cubicBezTo>
                <a:cubicBezTo>
                  <a:pt x="79" y="461"/>
                  <a:pt x="88" y="466"/>
                  <a:pt x="82" y="458"/>
                </a:cubicBezTo>
                <a:cubicBezTo>
                  <a:pt x="84" y="465"/>
                  <a:pt x="78" y="461"/>
                  <a:pt x="73" y="456"/>
                </a:cubicBezTo>
                <a:cubicBezTo>
                  <a:pt x="70" y="453"/>
                  <a:pt x="67" y="450"/>
                  <a:pt x="65" y="449"/>
                </a:cubicBezTo>
                <a:cubicBezTo>
                  <a:pt x="63" y="447"/>
                  <a:pt x="62" y="447"/>
                  <a:pt x="62" y="449"/>
                </a:cubicBezTo>
                <a:cubicBezTo>
                  <a:pt x="63" y="443"/>
                  <a:pt x="58" y="436"/>
                  <a:pt x="54" y="430"/>
                </a:cubicBezTo>
                <a:cubicBezTo>
                  <a:pt x="51" y="424"/>
                  <a:pt x="49" y="418"/>
                  <a:pt x="55" y="417"/>
                </a:cubicBezTo>
                <a:cubicBezTo>
                  <a:pt x="50" y="408"/>
                  <a:pt x="46" y="412"/>
                  <a:pt x="47" y="415"/>
                </a:cubicBezTo>
                <a:cubicBezTo>
                  <a:pt x="44" y="409"/>
                  <a:pt x="41" y="404"/>
                  <a:pt x="38" y="399"/>
                </a:cubicBezTo>
                <a:cubicBezTo>
                  <a:pt x="35" y="394"/>
                  <a:pt x="32" y="390"/>
                  <a:pt x="28" y="386"/>
                </a:cubicBezTo>
                <a:cubicBezTo>
                  <a:pt x="28" y="382"/>
                  <a:pt x="21" y="368"/>
                  <a:pt x="17" y="353"/>
                </a:cubicBezTo>
                <a:cubicBezTo>
                  <a:pt x="12" y="338"/>
                  <a:pt x="10" y="321"/>
                  <a:pt x="13" y="315"/>
                </a:cubicBezTo>
                <a:cubicBezTo>
                  <a:pt x="9" y="324"/>
                  <a:pt x="10" y="315"/>
                  <a:pt x="7" y="307"/>
                </a:cubicBezTo>
                <a:cubicBezTo>
                  <a:pt x="6" y="310"/>
                  <a:pt x="4" y="312"/>
                  <a:pt x="3" y="315"/>
                </a:cubicBezTo>
                <a:cubicBezTo>
                  <a:pt x="2" y="309"/>
                  <a:pt x="2" y="303"/>
                  <a:pt x="2" y="297"/>
                </a:cubicBezTo>
                <a:cubicBezTo>
                  <a:pt x="1" y="294"/>
                  <a:pt x="1" y="293"/>
                  <a:pt x="2" y="293"/>
                </a:cubicBezTo>
                <a:cubicBezTo>
                  <a:pt x="2" y="290"/>
                  <a:pt x="4" y="293"/>
                  <a:pt x="5" y="285"/>
                </a:cubicBezTo>
                <a:cubicBezTo>
                  <a:pt x="5" y="274"/>
                  <a:pt x="2" y="273"/>
                  <a:pt x="0" y="266"/>
                </a:cubicBezTo>
                <a:cubicBezTo>
                  <a:pt x="0" y="268"/>
                  <a:pt x="0" y="268"/>
                  <a:pt x="0" y="268"/>
                </a:cubicBezTo>
                <a:cubicBezTo>
                  <a:pt x="0" y="260"/>
                  <a:pt x="0" y="260"/>
                  <a:pt x="0" y="260"/>
                </a:cubicBezTo>
                <a:cubicBezTo>
                  <a:pt x="0" y="257"/>
                  <a:pt x="1" y="262"/>
                  <a:pt x="2" y="266"/>
                </a:cubicBezTo>
                <a:cubicBezTo>
                  <a:pt x="3" y="270"/>
                  <a:pt x="5" y="271"/>
                  <a:pt x="6" y="262"/>
                </a:cubicBezTo>
                <a:cubicBezTo>
                  <a:pt x="6" y="262"/>
                  <a:pt x="4" y="259"/>
                  <a:pt x="3" y="255"/>
                </a:cubicBezTo>
                <a:cubicBezTo>
                  <a:pt x="2" y="251"/>
                  <a:pt x="2" y="247"/>
                  <a:pt x="4" y="244"/>
                </a:cubicBezTo>
                <a:cubicBezTo>
                  <a:pt x="3" y="254"/>
                  <a:pt x="6" y="253"/>
                  <a:pt x="8" y="250"/>
                </a:cubicBezTo>
                <a:cubicBezTo>
                  <a:pt x="8" y="245"/>
                  <a:pt x="9" y="241"/>
                  <a:pt x="9" y="236"/>
                </a:cubicBezTo>
                <a:cubicBezTo>
                  <a:pt x="3" y="240"/>
                  <a:pt x="3" y="240"/>
                  <a:pt x="3" y="240"/>
                </a:cubicBezTo>
                <a:cubicBezTo>
                  <a:pt x="6" y="220"/>
                  <a:pt x="12" y="200"/>
                  <a:pt x="20" y="181"/>
                </a:cubicBezTo>
                <a:cubicBezTo>
                  <a:pt x="28" y="161"/>
                  <a:pt x="38" y="143"/>
                  <a:pt x="50" y="125"/>
                </a:cubicBezTo>
                <a:cubicBezTo>
                  <a:pt x="52" y="126"/>
                  <a:pt x="56" y="120"/>
                  <a:pt x="60" y="115"/>
                </a:cubicBezTo>
                <a:cubicBezTo>
                  <a:pt x="65" y="109"/>
                  <a:pt x="69" y="105"/>
                  <a:pt x="71" y="108"/>
                </a:cubicBezTo>
                <a:cubicBezTo>
                  <a:pt x="70" y="109"/>
                  <a:pt x="70" y="109"/>
                  <a:pt x="70" y="109"/>
                </a:cubicBezTo>
                <a:cubicBezTo>
                  <a:pt x="67" y="113"/>
                  <a:pt x="68" y="114"/>
                  <a:pt x="71" y="112"/>
                </a:cubicBezTo>
                <a:cubicBezTo>
                  <a:pt x="73" y="111"/>
                  <a:pt x="74" y="110"/>
                  <a:pt x="76" y="109"/>
                </a:cubicBezTo>
                <a:cubicBezTo>
                  <a:pt x="77" y="108"/>
                  <a:pt x="78" y="107"/>
                  <a:pt x="79" y="106"/>
                </a:cubicBezTo>
                <a:cubicBezTo>
                  <a:pt x="76" y="105"/>
                  <a:pt x="72" y="104"/>
                  <a:pt x="70" y="105"/>
                </a:cubicBezTo>
                <a:cubicBezTo>
                  <a:pt x="68" y="103"/>
                  <a:pt x="74" y="101"/>
                  <a:pt x="78" y="99"/>
                </a:cubicBezTo>
                <a:cubicBezTo>
                  <a:pt x="78" y="96"/>
                  <a:pt x="77" y="95"/>
                  <a:pt x="70" y="102"/>
                </a:cubicBezTo>
                <a:cubicBezTo>
                  <a:pt x="73" y="98"/>
                  <a:pt x="76" y="92"/>
                  <a:pt x="79" y="88"/>
                </a:cubicBezTo>
                <a:cubicBezTo>
                  <a:pt x="77" y="79"/>
                  <a:pt x="85" y="71"/>
                  <a:pt x="96" y="63"/>
                </a:cubicBezTo>
                <a:cubicBezTo>
                  <a:pt x="102" y="60"/>
                  <a:pt x="108" y="56"/>
                  <a:pt x="114" y="52"/>
                </a:cubicBezTo>
                <a:cubicBezTo>
                  <a:pt x="121" y="49"/>
                  <a:pt x="126" y="45"/>
                  <a:pt x="131" y="40"/>
                </a:cubicBezTo>
                <a:cubicBezTo>
                  <a:pt x="130" y="42"/>
                  <a:pt x="130" y="43"/>
                  <a:pt x="130" y="43"/>
                </a:cubicBezTo>
                <a:cubicBezTo>
                  <a:pt x="132" y="41"/>
                  <a:pt x="135" y="39"/>
                  <a:pt x="137" y="38"/>
                </a:cubicBezTo>
                <a:cubicBezTo>
                  <a:pt x="139" y="36"/>
                  <a:pt x="142" y="34"/>
                  <a:pt x="145" y="33"/>
                </a:cubicBezTo>
                <a:cubicBezTo>
                  <a:pt x="150" y="30"/>
                  <a:pt x="155" y="28"/>
                  <a:pt x="160" y="26"/>
                </a:cubicBezTo>
                <a:cubicBezTo>
                  <a:pt x="171" y="23"/>
                  <a:pt x="179" y="22"/>
                  <a:pt x="181" y="20"/>
                </a:cubicBezTo>
                <a:cubicBezTo>
                  <a:pt x="182" y="21"/>
                  <a:pt x="182" y="21"/>
                  <a:pt x="182" y="21"/>
                </a:cubicBezTo>
                <a:cubicBezTo>
                  <a:pt x="183" y="21"/>
                  <a:pt x="183" y="21"/>
                  <a:pt x="184" y="20"/>
                </a:cubicBezTo>
                <a:cubicBezTo>
                  <a:pt x="185" y="21"/>
                  <a:pt x="185" y="21"/>
                  <a:pt x="186" y="22"/>
                </a:cubicBezTo>
                <a:cubicBezTo>
                  <a:pt x="200" y="11"/>
                  <a:pt x="203" y="9"/>
                  <a:pt x="226" y="7"/>
                </a:cubicBezTo>
                <a:cubicBezTo>
                  <a:pt x="226" y="8"/>
                  <a:pt x="223" y="9"/>
                  <a:pt x="227" y="9"/>
                </a:cubicBezTo>
                <a:cubicBezTo>
                  <a:pt x="229" y="7"/>
                  <a:pt x="232" y="5"/>
                  <a:pt x="236" y="4"/>
                </a:cubicBezTo>
                <a:cubicBezTo>
                  <a:pt x="240" y="2"/>
                  <a:pt x="245" y="1"/>
                  <a:pt x="253" y="1"/>
                </a:cubicBezTo>
                <a:cubicBezTo>
                  <a:pt x="252" y="2"/>
                  <a:pt x="252" y="2"/>
                  <a:pt x="252" y="2"/>
                </a:cubicBezTo>
                <a:cubicBezTo>
                  <a:pt x="261" y="1"/>
                  <a:pt x="269" y="0"/>
                  <a:pt x="277" y="0"/>
                </a:cubicBezTo>
                <a:cubicBezTo>
                  <a:pt x="277" y="6"/>
                  <a:pt x="287" y="4"/>
                  <a:pt x="299" y="4"/>
                </a:cubicBezTo>
                <a:cubicBezTo>
                  <a:pt x="302" y="3"/>
                  <a:pt x="305" y="3"/>
                  <a:pt x="308" y="3"/>
                </a:cubicBezTo>
                <a:cubicBezTo>
                  <a:pt x="311" y="3"/>
                  <a:pt x="313" y="4"/>
                  <a:pt x="316" y="4"/>
                </a:cubicBezTo>
                <a:cubicBezTo>
                  <a:pt x="321" y="5"/>
                  <a:pt x="325" y="7"/>
                  <a:pt x="326" y="10"/>
                </a:cubicBezTo>
                <a:cubicBezTo>
                  <a:pt x="331" y="8"/>
                  <a:pt x="349" y="11"/>
                  <a:pt x="357" y="12"/>
                </a:cubicBezTo>
                <a:cubicBezTo>
                  <a:pt x="357" y="12"/>
                  <a:pt x="357" y="13"/>
                  <a:pt x="359" y="14"/>
                </a:cubicBezTo>
                <a:cubicBezTo>
                  <a:pt x="361" y="13"/>
                  <a:pt x="364" y="13"/>
                  <a:pt x="367" y="14"/>
                </a:cubicBezTo>
                <a:cubicBezTo>
                  <a:pt x="370" y="15"/>
                  <a:pt x="374" y="16"/>
                  <a:pt x="377" y="18"/>
                </a:cubicBezTo>
                <a:cubicBezTo>
                  <a:pt x="383" y="22"/>
                  <a:pt x="388" y="27"/>
                  <a:pt x="393" y="29"/>
                </a:cubicBezTo>
                <a:cubicBezTo>
                  <a:pt x="400" y="30"/>
                  <a:pt x="398" y="27"/>
                  <a:pt x="397" y="24"/>
                </a:cubicBezTo>
                <a:cubicBezTo>
                  <a:pt x="402" y="29"/>
                  <a:pt x="411" y="32"/>
                  <a:pt x="419" y="35"/>
                </a:cubicBezTo>
                <a:cubicBezTo>
                  <a:pt x="427" y="38"/>
                  <a:pt x="435" y="40"/>
                  <a:pt x="436" y="42"/>
                </a:cubicBezTo>
                <a:cubicBezTo>
                  <a:pt x="444" y="49"/>
                  <a:pt x="436" y="48"/>
                  <a:pt x="437" y="52"/>
                </a:cubicBezTo>
                <a:cubicBezTo>
                  <a:pt x="444" y="56"/>
                  <a:pt x="445" y="53"/>
                  <a:pt x="446" y="52"/>
                </a:cubicBezTo>
                <a:cubicBezTo>
                  <a:pt x="447" y="50"/>
                  <a:pt x="448" y="50"/>
                  <a:pt x="455" y="58"/>
                </a:cubicBezTo>
                <a:cubicBezTo>
                  <a:pt x="453" y="57"/>
                  <a:pt x="449" y="54"/>
                  <a:pt x="450" y="56"/>
                </a:cubicBezTo>
                <a:cubicBezTo>
                  <a:pt x="451" y="57"/>
                  <a:pt x="452" y="60"/>
                  <a:pt x="453" y="62"/>
                </a:cubicBezTo>
                <a:cubicBezTo>
                  <a:pt x="454" y="65"/>
                  <a:pt x="455" y="68"/>
                  <a:pt x="456" y="71"/>
                </a:cubicBezTo>
                <a:cubicBezTo>
                  <a:pt x="458" y="75"/>
                  <a:pt x="459" y="79"/>
                  <a:pt x="461" y="82"/>
                </a:cubicBezTo>
                <a:cubicBezTo>
                  <a:pt x="461" y="82"/>
                  <a:pt x="461" y="82"/>
                  <a:pt x="461" y="82"/>
                </a:cubicBezTo>
                <a:cubicBezTo>
                  <a:pt x="462" y="83"/>
                  <a:pt x="462" y="83"/>
                  <a:pt x="462" y="83"/>
                </a:cubicBezTo>
                <a:cubicBezTo>
                  <a:pt x="463" y="84"/>
                  <a:pt x="463" y="84"/>
                  <a:pt x="463" y="84"/>
                </a:cubicBezTo>
                <a:cubicBezTo>
                  <a:pt x="461" y="79"/>
                  <a:pt x="461" y="79"/>
                  <a:pt x="461" y="79"/>
                </a:cubicBezTo>
                <a:cubicBezTo>
                  <a:pt x="464" y="81"/>
                  <a:pt x="467" y="84"/>
                  <a:pt x="469" y="87"/>
                </a:cubicBezTo>
                <a:cubicBezTo>
                  <a:pt x="471" y="90"/>
                  <a:pt x="473" y="93"/>
                  <a:pt x="474" y="96"/>
                </a:cubicBezTo>
                <a:cubicBezTo>
                  <a:pt x="475" y="98"/>
                  <a:pt x="476" y="99"/>
                  <a:pt x="476" y="100"/>
                </a:cubicBezTo>
                <a:cubicBezTo>
                  <a:pt x="477" y="100"/>
                  <a:pt x="477" y="100"/>
                  <a:pt x="477" y="100"/>
                </a:cubicBezTo>
                <a:cubicBezTo>
                  <a:pt x="476" y="100"/>
                  <a:pt x="476" y="100"/>
                  <a:pt x="476" y="100"/>
                </a:cubicBezTo>
                <a:cubicBezTo>
                  <a:pt x="479" y="104"/>
                  <a:pt x="481" y="107"/>
                  <a:pt x="484" y="105"/>
                </a:cubicBezTo>
                <a:cubicBezTo>
                  <a:pt x="486" y="102"/>
                  <a:pt x="486" y="102"/>
                  <a:pt x="486" y="102"/>
                </a:cubicBezTo>
                <a:cubicBezTo>
                  <a:pt x="491" y="113"/>
                  <a:pt x="493" y="114"/>
                  <a:pt x="495" y="116"/>
                </a:cubicBezTo>
                <a:cubicBezTo>
                  <a:pt x="496" y="118"/>
                  <a:pt x="499" y="120"/>
                  <a:pt x="503" y="131"/>
                </a:cubicBezTo>
                <a:cubicBezTo>
                  <a:pt x="502" y="131"/>
                  <a:pt x="502" y="131"/>
                  <a:pt x="502" y="131"/>
                </a:cubicBezTo>
                <a:cubicBezTo>
                  <a:pt x="509" y="139"/>
                  <a:pt x="507" y="146"/>
                  <a:pt x="515" y="148"/>
                </a:cubicBezTo>
                <a:cubicBezTo>
                  <a:pt x="514" y="144"/>
                  <a:pt x="514" y="144"/>
                  <a:pt x="514" y="144"/>
                </a:cubicBezTo>
                <a:cubicBezTo>
                  <a:pt x="515" y="146"/>
                  <a:pt x="515" y="147"/>
                  <a:pt x="516" y="148"/>
                </a:cubicBezTo>
                <a:cubicBezTo>
                  <a:pt x="516" y="149"/>
                  <a:pt x="517" y="149"/>
                  <a:pt x="517" y="150"/>
                </a:cubicBezTo>
                <a:cubicBezTo>
                  <a:pt x="518" y="151"/>
                  <a:pt x="518" y="153"/>
                  <a:pt x="519" y="155"/>
                </a:cubicBezTo>
                <a:cubicBezTo>
                  <a:pt x="519" y="158"/>
                  <a:pt x="519" y="161"/>
                  <a:pt x="518" y="163"/>
                </a:cubicBezTo>
                <a:close/>
                <a:moveTo>
                  <a:pt x="159" y="485"/>
                </a:moveTo>
                <a:cubicBezTo>
                  <a:pt x="162" y="487"/>
                  <a:pt x="165" y="488"/>
                  <a:pt x="168" y="489"/>
                </a:cubicBezTo>
                <a:cubicBezTo>
                  <a:pt x="165" y="488"/>
                  <a:pt x="163" y="486"/>
                  <a:pt x="161" y="484"/>
                </a:cubicBezTo>
                <a:cubicBezTo>
                  <a:pt x="161" y="485"/>
                  <a:pt x="160" y="485"/>
                  <a:pt x="159" y="485"/>
                </a:cubicBezTo>
                <a:close/>
                <a:moveTo>
                  <a:pt x="503" y="157"/>
                </a:moveTo>
                <a:cubicBezTo>
                  <a:pt x="503" y="157"/>
                  <a:pt x="504" y="157"/>
                  <a:pt x="504" y="157"/>
                </a:cubicBezTo>
                <a:cubicBezTo>
                  <a:pt x="504" y="157"/>
                  <a:pt x="503" y="157"/>
                  <a:pt x="503" y="157"/>
                </a:cubicBezTo>
                <a:cubicBezTo>
                  <a:pt x="503" y="157"/>
                  <a:pt x="503" y="157"/>
                  <a:pt x="503" y="157"/>
                </a:cubicBezTo>
                <a:close/>
                <a:moveTo>
                  <a:pt x="504" y="157"/>
                </a:moveTo>
                <a:cubicBezTo>
                  <a:pt x="504" y="156"/>
                  <a:pt x="504" y="156"/>
                  <a:pt x="505" y="156"/>
                </a:cubicBezTo>
                <a:cubicBezTo>
                  <a:pt x="504" y="156"/>
                  <a:pt x="504" y="156"/>
                  <a:pt x="504" y="157"/>
                </a:cubicBezTo>
                <a:close/>
                <a:moveTo>
                  <a:pt x="78" y="133"/>
                </a:moveTo>
                <a:cubicBezTo>
                  <a:pt x="79" y="132"/>
                  <a:pt x="80" y="131"/>
                  <a:pt x="82" y="130"/>
                </a:cubicBezTo>
                <a:cubicBezTo>
                  <a:pt x="82" y="129"/>
                  <a:pt x="82" y="128"/>
                  <a:pt x="82" y="127"/>
                </a:cubicBezTo>
                <a:cubicBezTo>
                  <a:pt x="79" y="125"/>
                  <a:pt x="79" y="125"/>
                  <a:pt x="79" y="125"/>
                </a:cubicBezTo>
                <a:cubicBezTo>
                  <a:pt x="76" y="129"/>
                  <a:pt x="77" y="131"/>
                  <a:pt x="78" y="133"/>
                </a:cubicBezTo>
                <a:cubicBezTo>
                  <a:pt x="78" y="133"/>
                  <a:pt x="78" y="133"/>
                  <a:pt x="78" y="133"/>
                </a:cubicBezTo>
                <a:close/>
                <a:moveTo>
                  <a:pt x="82" y="122"/>
                </a:moveTo>
                <a:cubicBezTo>
                  <a:pt x="82" y="123"/>
                  <a:pt x="81" y="123"/>
                  <a:pt x="80" y="124"/>
                </a:cubicBezTo>
                <a:cubicBezTo>
                  <a:pt x="82" y="126"/>
                  <a:pt x="82" y="126"/>
                  <a:pt x="82" y="126"/>
                </a:cubicBezTo>
                <a:cubicBezTo>
                  <a:pt x="82" y="125"/>
                  <a:pt x="82" y="123"/>
                  <a:pt x="82" y="122"/>
                </a:cubicBezTo>
                <a:close/>
                <a:moveTo>
                  <a:pt x="41" y="300"/>
                </a:moveTo>
                <a:cubicBezTo>
                  <a:pt x="40" y="297"/>
                  <a:pt x="38" y="295"/>
                  <a:pt x="37" y="291"/>
                </a:cubicBezTo>
                <a:cubicBezTo>
                  <a:pt x="35" y="288"/>
                  <a:pt x="34" y="283"/>
                  <a:pt x="35" y="276"/>
                </a:cubicBezTo>
                <a:cubicBezTo>
                  <a:pt x="34" y="274"/>
                  <a:pt x="40" y="282"/>
                  <a:pt x="38" y="268"/>
                </a:cubicBezTo>
                <a:cubicBezTo>
                  <a:pt x="38" y="263"/>
                  <a:pt x="37" y="258"/>
                  <a:pt x="36" y="254"/>
                </a:cubicBezTo>
                <a:cubicBezTo>
                  <a:pt x="35" y="255"/>
                  <a:pt x="35" y="256"/>
                  <a:pt x="35" y="258"/>
                </a:cubicBezTo>
                <a:cubicBezTo>
                  <a:pt x="36" y="261"/>
                  <a:pt x="37" y="266"/>
                  <a:pt x="35" y="269"/>
                </a:cubicBezTo>
                <a:cubicBezTo>
                  <a:pt x="34" y="266"/>
                  <a:pt x="34" y="263"/>
                  <a:pt x="34" y="260"/>
                </a:cubicBezTo>
                <a:cubicBezTo>
                  <a:pt x="34" y="257"/>
                  <a:pt x="34" y="253"/>
                  <a:pt x="34" y="250"/>
                </a:cubicBezTo>
                <a:cubicBezTo>
                  <a:pt x="34" y="250"/>
                  <a:pt x="34" y="249"/>
                  <a:pt x="34" y="249"/>
                </a:cubicBezTo>
                <a:cubicBezTo>
                  <a:pt x="33" y="246"/>
                  <a:pt x="32" y="243"/>
                  <a:pt x="31" y="241"/>
                </a:cubicBezTo>
                <a:cubicBezTo>
                  <a:pt x="30" y="245"/>
                  <a:pt x="31" y="248"/>
                  <a:pt x="30" y="251"/>
                </a:cubicBezTo>
                <a:cubicBezTo>
                  <a:pt x="29" y="248"/>
                  <a:pt x="28" y="243"/>
                  <a:pt x="27" y="242"/>
                </a:cubicBezTo>
                <a:cubicBezTo>
                  <a:pt x="26" y="244"/>
                  <a:pt x="26" y="245"/>
                  <a:pt x="25" y="247"/>
                </a:cubicBezTo>
                <a:cubicBezTo>
                  <a:pt x="26" y="251"/>
                  <a:pt x="26" y="255"/>
                  <a:pt x="25" y="258"/>
                </a:cubicBezTo>
                <a:cubicBezTo>
                  <a:pt x="26" y="265"/>
                  <a:pt x="29" y="271"/>
                  <a:pt x="30" y="276"/>
                </a:cubicBezTo>
                <a:cubicBezTo>
                  <a:pt x="29" y="271"/>
                  <a:pt x="29" y="265"/>
                  <a:pt x="29" y="260"/>
                </a:cubicBezTo>
                <a:cubicBezTo>
                  <a:pt x="29" y="260"/>
                  <a:pt x="29" y="260"/>
                  <a:pt x="30" y="260"/>
                </a:cubicBezTo>
                <a:cubicBezTo>
                  <a:pt x="30" y="258"/>
                  <a:pt x="30" y="258"/>
                  <a:pt x="31" y="259"/>
                </a:cubicBezTo>
                <a:cubicBezTo>
                  <a:pt x="31" y="261"/>
                  <a:pt x="31" y="261"/>
                  <a:pt x="31" y="261"/>
                </a:cubicBezTo>
                <a:cubicBezTo>
                  <a:pt x="34" y="263"/>
                  <a:pt x="31" y="268"/>
                  <a:pt x="35" y="272"/>
                </a:cubicBezTo>
                <a:cubicBezTo>
                  <a:pt x="33" y="276"/>
                  <a:pt x="33" y="280"/>
                  <a:pt x="34" y="283"/>
                </a:cubicBezTo>
                <a:cubicBezTo>
                  <a:pt x="35" y="287"/>
                  <a:pt x="36" y="290"/>
                  <a:pt x="35" y="293"/>
                </a:cubicBezTo>
                <a:cubicBezTo>
                  <a:pt x="35" y="292"/>
                  <a:pt x="34" y="291"/>
                  <a:pt x="34" y="290"/>
                </a:cubicBezTo>
                <a:cubicBezTo>
                  <a:pt x="34" y="293"/>
                  <a:pt x="34" y="296"/>
                  <a:pt x="34" y="299"/>
                </a:cubicBezTo>
                <a:cubicBezTo>
                  <a:pt x="34" y="306"/>
                  <a:pt x="32" y="312"/>
                  <a:pt x="35" y="322"/>
                </a:cubicBezTo>
                <a:cubicBezTo>
                  <a:pt x="35" y="320"/>
                  <a:pt x="36" y="318"/>
                  <a:pt x="39" y="321"/>
                </a:cubicBezTo>
                <a:cubicBezTo>
                  <a:pt x="39" y="322"/>
                  <a:pt x="38" y="323"/>
                  <a:pt x="38" y="324"/>
                </a:cubicBezTo>
                <a:cubicBezTo>
                  <a:pt x="41" y="324"/>
                  <a:pt x="44" y="326"/>
                  <a:pt x="46" y="319"/>
                </a:cubicBezTo>
                <a:cubicBezTo>
                  <a:pt x="46" y="308"/>
                  <a:pt x="44" y="304"/>
                  <a:pt x="41" y="300"/>
                </a:cubicBezTo>
                <a:close/>
                <a:moveTo>
                  <a:pt x="33" y="301"/>
                </a:moveTo>
                <a:cubicBezTo>
                  <a:pt x="33" y="303"/>
                  <a:pt x="33" y="305"/>
                  <a:pt x="32" y="306"/>
                </a:cubicBezTo>
                <a:cubicBezTo>
                  <a:pt x="32" y="307"/>
                  <a:pt x="33" y="307"/>
                  <a:pt x="33" y="308"/>
                </a:cubicBezTo>
                <a:cubicBezTo>
                  <a:pt x="33" y="306"/>
                  <a:pt x="33" y="303"/>
                  <a:pt x="33" y="301"/>
                </a:cubicBezTo>
                <a:close/>
                <a:moveTo>
                  <a:pt x="35" y="337"/>
                </a:moveTo>
                <a:cubicBezTo>
                  <a:pt x="33" y="332"/>
                  <a:pt x="32" y="326"/>
                  <a:pt x="31" y="321"/>
                </a:cubicBezTo>
                <a:cubicBezTo>
                  <a:pt x="31" y="318"/>
                  <a:pt x="30" y="315"/>
                  <a:pt x="30" y="312"/>
                </a:cubicBezTo>
                <a:cubicBezTo>
                  <a:pt x="28" y="315"/>
                  <a:pt x="27" y="318"/>
                  <a:pt x="27" y="321"/>
                </a:cubicBezTo>
                <a:cubicBezTo>
                  <a:pt x="28" y="325"/>
                  <a:pt x="29" y="330"/>
                  <a:pt x="31" y="334"/>
                </a:cubicBezTo>
                <a:cubicBezTo>
                  <a:pt x="33" y="335"/>
                  <a:pt x="34" y="337"/>
                  <a:pt x="35" y="337"/>
                </a:cubicBezTo>
                <a:close/>
                <a:moveTo>
                  <a:pt x="48" y="359"/>
                </a:moveTo>
                <a:cubicBezTo>
                  <a:pt x="48" y="360"/>
                  <a:pt x="48" y="362"/>
                  <a:pt x="49" y="364"/>
                </a:cubicBezTo>
                <a:cubicBezTo>
                  <a:pt x="47" y="361"/>
                  <a:pt x="46" y="361"/>
                  <a:pt x="45" y="361"/>
                </a:cubicBezTo>
                <a:cubicBezTo>
                  <a:pt x="46" y="364"/>
                  <a:pt x="46" y="364"/>
                  <a:pt x="46" y="364"/>
                </a:cubicBezTo>
                <a:cubicBezTo>
                  <a:pt x="46" y="366"/>
                  <a:pt x="45" y="365"/>
                  <a:pt x="44" y="364"/>
                </a:cubicBezTo>
                <a:cubicBezTo>
                  <a:pt x="43" y="366"/>
                  <a:pt x="43" y="367"/>
                  <a:pt x="40" y="364"/>
                </a:cubicBezTo>
                <a:cubicBezTo>
                  <a:pt x="42" y="369"/>
                  <a:pt x="44" y="371"/>
                  <a:pt x="46" y="373"/>
                </a:cubicBezTo>
                <a:cubicBezTo>
                  <a:pt x="47" y="374"/>
                  <a:pt x="49" y="375"/>
                  <a:pt x="51" y="377"/>
                </a:cubicBezTo>
                <a:cubicBezTo>
                  <a:pt x="50" y="378"/>
                  <a:pt x="50" y="380"/>
                  <a:pt x="49" y="381"/>
                </a:cubicBezTo>
                <a:cubicBezTo>
                  <a:pt x="56" y="386"/>
                  <a:pt x="57" y="386"/>
                  <a:pt x="59" y="387"/>
                </a:cubicBezTo>
                <a:cubicBezTo>
                  <a:pt x="60" y="388"/>
                  <a:pt x="62" y="389"/>
                  <a:pt x="65" y="393"/>
                </a:cubicBezTo>
                <a:cubicBezTo>
                  <a:pt x="65" y="392"/>
                  <a:pt x="64" y="391"/>
                  <a:pt x="64" y="390"/>
                </a:cubicBezTo>
                <a:cubicBezTo>
                  <a:pt x="63" y="386"/>
                  <a:pt x="62" y="382"/>
                  <a:pt x="61" y="380"/>
                </a:cubicBezTo>
                <a:cubicBezTo>
                  <a:pt x="63" y="383"/>
                  <a:pt x="65" y="389"/>
                  <a:pt x="64" y="390"/>
                </a:cubicBezTo>
                <a:cubicBezTo>
                  <a:pt x="67" y="385"/>
                  <a:pt x="67" y="385"/>
                  <a:pt x="67" y="385"/>
                </a:cubicBezTo>
                <a:cubicBezTo>
                  <a:pt x="64" y="374"/>
                  <a:pt x="56" y="367"/>
                  <a:pt x="51" y="359"/>
                </a:cubicBezTo>
                <a:cubicBezTo>
                  <a:pt x="52" y="364"/>
                  <a:pt x="50" y="361"/>
                  <a:pt x="48" y="359"/>
                </a:cubicBezTo>
                <a:close/>
                <a:moveTo>
                  <a:pt x="64" y="172"/>
                </a:moveTo>
                <a:cubicBezTo>
                  <a:pt x="64" y="173"/>
                  <a:pt x="63" y="173"/>
                  <a:pt x="63" y="173"/>
                </a:cubicBezTo>
                <a:cubicBezTo>
                  <a:pt x="63" y="173"/>
                  <a:pt x="64" y="173"/>
                  <a:pt x="64" y="172"/>
                </a:cubicBezTo>
                <a:close/>
                <a:moveTo>
                  <a:pt x="85" y="128"/>
                </a:moveTo>
                <a:cubicBezTo>
                  <a:pt x="86" y="127"/>
                  <a:pt x="87" y="126"/>
                  <a:pt x="88" y="126"/>
                </a:cubicBezTo>
                <a:cubicBezTo>
                  <a:pt x="87" y="123"/>
                  <a:pt x="87" y="123"/>
                  <a:pt x="87" y="123"/>
                </a:cubicBezTo>
                <a:cubicBezTo>
                  <a:pt x="86" y="125"/>
                  <a:pt x="85" y="127"/>
                  <a:pt x="84" y="129"/>
                </a:cubicBezTo>
                <a:cubicBezTo>
                  <a:pt x="84" y="128"/>
                  <a:pt x="85" y="128"/>
                  <a:pt x="85" y="128"/>
                </a:cubicBezTo>
                <a:close/>
                <a:moveTo>
                  <a:pt x="95" y="121"/>
                </a:moveTo>
                <a:cubicBezTo>
                  <a:pt x="95" y="120"/>
                  <a:pt x="94" y="119"/>
                  <a:pt x="94" y="118"/>
                </a:cubicBezTo>
                <a:cubicBezTo>
                  <a:pt x="92" y="120"/>
                  <a:pt x="91" y="121"/>
                  <a:pt x="90" y="124"/>
                </a:cubicBezTo>
                <a:cubicBezTo>
                  <a:pt x="93" y="122"/>
                  <a:pt x="94" y="121"/>
                  <a:pt x="95" y="121"/>
                </a:cubicBezTo>
                <a:close/>
                <a:moveTo>
                  <a:pt x="140" y="78"/>
                </a:moveTo>
                <a:cubicBezTo>
                  <a:pt x="140" y="77"/>
                  <a:pt x="140" y="75"/>
                  <a:pt x="139" y="74"/>
                </a:cubicBezTo>
                <a:cubicBezTo>
                  <a:pt x="138" y="75"/>
                  <a:pt x="137" y="77"/>
                  <a:pt x="136" y="78"/>
                </a:cubicBezTo>
                <a:cubicBezTo>
                  <a:pt x="135" y="81"/>
                  <a:pt x="134" y="83"/>
                  <a:pt x="134" y="85"/>
                </a:cubicBezTo>
                <a:cubicBezTo>
                  <a:pt x="136" y="83"/>
                  <a:pt x="138" y="80"/>
                  <a:pt x="140" y="78"/>
                </a:cubicBezTo>
                <a:close/>
                <a:moveTo>
                  <a:pt x="247" y="36"/>
                </a:moveTo>
                <a:cubicBezTo>
                  <a:pt x="247" y="36"/>
                  <a:pt x="247" y="37"/>
                  <a:pt x="246" y="37"/>
                </a:cubicBezTo>
                <a:cubicBezTo>
                  <a:pt x="249" y="37"/>
                  <a:pt x="247" y="37"/>
                  <a:pt x="247" y="36"/>
                </a:cubicBezTo>
                <a:close/>
                <a:moveTo>
                  <a:pt x="279" y="35"/>
                </a:moveTo>
                <a:cubicBezTo>
                  <a:pt x="278" y="35"/>
                  <a:pt x="277" y="34"/>
                  <a:pt x="276" y="33"/>
                </a:cubicBezTo>
                <a:cubicBezTo>
                  <a:pt x="274" y="34"/>
                  <a:pt x="273" y="35"/>
                  <a:pt x="272" y="35"/>
                </a:cubicBezTo>
                <a:cubicBezTo>
                  <a:pt x="275" y="35"/>
                  <a:pt x="277" y="35"/>
                  <a:pt x="279" y="35"/>
                </a:cubicBezTo>
                <a:close/>
                <a:moveTo>
                  <a:pt x="350" y="45"/>
                </a:moveTo>
                <a:cubicBezTo>
                  <a:pt x="351" y="45"/>
                  <a:pt x="351" y="45"/>
                  <a:pt x="352" y="45"/>
                </a:cubicBezTo>
                <a:lnTo>
                  <a:pt x="350" y="45"/>
                </a:lnTo>
                <a:close/>
                <a:moveTo>
                  <a:pt x="503" y="158"/>
                </a:moveTo>
                <a:cubicBezTo>
                  <a:pt x="503" y="158"/>
                  <a:pt x="503" y="158"/>
                  <a:pt x="503" y="158"/>
                </a:cubicBezTo>
                <a:cubicBezTo>
                  <a:pt x="503" y="158"/>
                  <a:pt x="503" y="158"/>
                  <a:pt x="503" y="158"/>
                </a:cubicBezTo>
                <a:cubicBezTo>
                  <a:pt x="503" y="158"/>
                  <a:pt x="503" y="158"/>
                  <a:pt x="503" y="158"/>
                </a:cubicBezTo>
                <a:cubicBezTo>
                  <a:pt x="503" y="158"/>
                  <a:pt x="503" y="158"/>
                  <a:pt x="503" y="158"/>
                </a:cubicBezTo>
                <a:close/>
                <a:moveTo>
                  <a:pt x="504" y="156"/>
                </a:moveTo>
                <a:cubicBezTo>
                  <a:pt x="504" y="156"/>
                  <a:pt x="504" y="156"/>
                  <a:pt x="504" y="157"/>
                </a:cubicBezTo>
                <a:cubicBezTo>
                  <a:pt x="504" y="156"/>
                  <a:pt x="504" y="156"/>
                  <a:pt x="504" y="156"/>
                </a:cubicBezTo>
                <a:cubicBezTo>
                  <a:pt x="504" y="156"/>
                  <a:pt x="504" y="156"/>
                  <a:pt x="504" y="156"/>
                </a:cubicBezTo>
                <a:close/>
                <a:moveTo>
                  <a:pt x="81" y="390"/>
                </a:moveTo>
                <a:cubicBezTo>
                  <a:pt x="82" y="390"/>
                  <a:pt x="82" y="388"/>
                  <a:pt x="83" y="389"/>
                </a:cubicBezTo>
                <a:cubicBezTo>
                  <a:pt x="79" y="383"/>
                  <a:pt x="79" y="383"/>
                  <a:pt x="79" y="383"/>
                </a:cubicBezTo>
                <a:cubicBezTo>
                  <a:pt x="81" y="387"/>
                  <a:pt x="80" y="388"/>
                  <a:pt x="81" y="390"/>
                </a:cubicBezTo>
                <a:close/>
                <a:moveTo>
                  <a:pt x="83" y="390"/>
                </a:moveTo>
                <a:cubicBezTo>
                  <a:pt x="83" y="389"/>
                  <a:pt x="83" y="389"/>
                  <a:pt x="83" y="389"/>
                </a:cubicBezTo>
                <a:lnTo>
                  <a:pt x="83" y="390"/>
                </a:lnTo>
                <a:close/>
                <a:moveTo>
                  <a:pt x="76" y="403"/>
                </a:moveTo>
                <a:cubicBezTo>
                  <a:pt x="75" y="404"/>
                  <a:pt x="75" y="405"/>
                  <a:pt x="76" y="407"/>
                </a:cubicBezTo>
                <a:cubicBezTo>
                  <a:pt x="78" y="409"/>
                  <a:pt x="80" y="411"/>
                  <a:pt x="81" y="413"/>
                </a:cubicBezTo>
                <a:cubicBezTo>
                  <a:pt x="81" y="413"/>
                  <a:pt x="81" y="413"/>
                  <a:pt x="81" y="412"/>
                </a:cubicBezTo>
                <a:cubicBezTo>
                  <a:pt x="86" y="411"/>
                  <a:pt x="81" y="407"/>
                  <a:pt x="76" y="403"/>
                </a:cubicBezTo>
                <a:close/>
                <a:moveTo>
                  <a:pt x="82" y="414"/>
                </a:moveTo>
                <a:cubicBezTo>
                  <a:pt x="83" y="416"/>
                  <a:pt x="85" y="417"/>
                  <a:pt x="86" y="419"/>
                </a:cubicBezTo>
                <a:cubicBezTo>
                  <a:pt x="87" y="418"/>
                  <a:pt x="84" y="417"/>
                  <a:pt x="82" y="414"/>
                </a:cubicBezTo>
                <a:close/>
                <a:moveTo>
                  <a:pt x="59" y="346"/>
                </a:moveTo>
                <a:cubicBezTo>
                  <a:pt x="59" y="349"/>
                  <a:pt x="63" y="346"/>
                  <a:pt x="62" y="348"/>
                </a:cubicBezTo>
                <a:cubicBezTo>
                  <a:pt x="67" y="350"/>
                  <a:pt x="52" y="333"/>
                  <a:pt x="59" y="346"/>
                </a:cubicBezTo>
                <a:close/>
                <a:moveTo>
                  <a:pt x="55" y="380"/>
                </a:moveTo>
                <a:cubicBezTo>
                  <a:pt x="53" y="375"/>
                  <a:pt x="51" y="369"/>
                  <a:pt x="50" y="369"/>
                </a:cubicBezTo>
                <a:cubicBezTo>
                  <a:pt x="53" y="378"/>
                  <a:pt x="53" y="378"/>
                  <a:pt x="53" y="378"/>
                </a:cubicBezTo>
                <a:cubicBezTo>
                  <a:pt x="53" y="378"/>
                  <a:pt x="54" y="379"/>
                  <a:pt x="55" y="380"/>
                </a:cubicBezTo>
                <a:close/>
                <a:moveTo>
                  <a:pt x="55" y="380"/>
                </a:moveTo>
                <a:cubicBezTo>
                  <a:pt x="57" y="383"/>
                  <a:pt x="58" y="386"/>
                  <a:pt x="59" y="387"/>
                </a:cubicBezTo>
                <a:cubicBezTo>
                  <a:pt x="59" y="385"/>
                  <a:pt x="57" y="382"/>
                  <a:pt x="55" y="380"/>
                </a:cubicBezTo>
                <a:close/>
                <a:moveTo>
                  <a:pt x="385" y="532"/>
                </a:moveTo>
                <a:cubicBezTo>
                  <a:pt x="393" y="530"/>
                  <a:pt x="393" y="530"/>
                  <a:pt x="393" y="530"/>
                </a:cubicBezTo>
                <a:cubicBezTo>
                  <a:pt x="387" y="530"/>
                  <a:pt x="387" y="530"/>
                  <a:pt x="387" y="530"/>
                </a:cubicBezTo>
                <a:lnTo>
                  <a:pt x="385" y="532"/>
                </a:lnTo>
                <a:close/>
                <a:moveTo>
                  <a:pt x="397" y="520"/>
                </a:moveTo>
                <a:cubicBezTo>
                  <a:pt x="401" y="524"/>
                  <a:pt x="401" y="524"/>
                  <a:pt x="401" y="524"/>
                </a:cubicBezTo>
                <a:cubicBezTo>
                  <a:pt x="404" y="517"/>
                  <a:pt x="404" y="517"/>
                  <a:pt x="404" y="517"/>
                </a:cubicBezTo>
                <a:cubicBezTo>
                  <a:pt x="402" y="518"/>
                  <a:pt x="399" y="520"/>
                  <a:pt x="397" y="520"/>
                </a:cubicBezTo>
                <a:close/>
                <a:moveTo>
                  <a:pt x="247" y="47"/>
                </a:moveTo>
                <a:cubicBezTo>
                  <a:pt x="250" y="47"/>
                  <a:pt x="253" y="46"/>
                  <a:pt x="256" y="46"/>
                </a:cubicBezTo>
                <a:cubicBezTo>
                  <a:pt x="250" y="46"/>
                  <a:pt x="246" y="42"/>
                  <a:pt x="247" y="47"/>
                </a:cubicBezTo>
                <a:close/>
                <a:moveTo>
                  <a:pt x="256" y="46"/>
                </a:moveTo>
                <a:cubicBezTo>
                  <a:pt x="256" y="46"/>
                  <a:pt x="257" y="46"/>
                  <a:pt x="258" y="45"/>
                </a:cubicBezTo>
                <a:cubicBezTo>
                  <a:pt x="257" y="45"/>
                  <a:pt x="256" y="46"/>
                  <a:pt x="256" y="46"/>
                </a:cubicBezTo>
                <a:close/>
              </a:path>
            </a:pathLst>
          </a:custGeom>
          <a:solidFill>
            <a:schemeClr val="bg1"/>
          </a:solidFill>
          <a:ln>
            <a:noFill/>
          </a:ln>
        </p:spPr>
        <p:txBody>
          <a:bodyPr vert="horz" wrap="square" lIns="91440" tIns="45720" rIns="91440" bIns="45720" numCol="1" anchor="ctr" anchorCtr="0" compatLnSpc="1">
            <a:prstTxWarp prst="textNoShape">
              <a:avLst/>
            </a:prstTxWarp>
          </a:bodyPr>
          <a:lstStyle/>
          <a:p>
            <a:pPr algn="ctr"/>
            <a:r>
              <a:rPr lang="es-MX" sz="1600" b="1" dirty="0">
                <a:solidFill>
                  <a:schemeClr val="bg1"/>
                </a:solidFill>
              </a:rPr>
              <a:t>2</a:t>
            </a:r>
            <a:endParaRPr sz="1600" b="1" dirty="0">
              <a:solidFill>
                <a:schemeClr val="bg1"/>
              </a:solidFill>
            </a:endParaRPr>
          </a:p>
        </p:txBody>
      </p:sp>
    </p:spTree>
    <p:extLst>
      <p:ext uri="{BB962C8B-B14F-4D97-AF65-F5344CB8AC3E}">
        <p14:creationId xmlns:p14="http://schemas.microsoft.com/office/powerpoint/2010/main" val="1297582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57C3DDDB-967E-4342-966B-A6B2DBBC1595}"/>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90129" l="2444" r="97556">
                        <a14:foregroundMark x1="54582" y1="37339" x2="69959" y2="36910"/>
                        <a14:foregroundMark x1="69959" y1="36910" x2="89715" y2="858"/>
                        <a14:foregroundMark x1="89715" y1="858" x2="51120" y2="39914"/>
                        <a14:foregroundMark x1="51120" y1="39914" x2="80754" y2="16309"/>
                        <a14:foregroundMark x1="80754" y1="16309" x2="73320" y2="8584"/>
                        <a14:foregroundMark x1="73320" y1="8584" x2="62831" y2="23176"/>
                        <a14:foregroundMark x1="62831" y1="23176" x2="63035" y2="24464"/>
                        <a14:foregroundMark x1="4073" y1="33476" x2="30855" y2="47639"/>
                        <a14:foregroundMark x1="30855" y1="47639" x2="65071" y2="20601"/>
                        <a14:foregroundMark x1="65071" y1="20601" x2="7332" y2="25751"/>
                        <a14:foregroundMark x1="7332" y1="25751" x2="39511" y2="11588"/>
                        <a14:foregroundMark x1="39511" y1="11588" x2="3259" y2="6009"/>
                        <a14:foregroundMark x1="3259" y1="6009" x2="28717" y2="47210"/>
                        <a14:foregroundMark x1="28717" y1="47210" x2="6619" y2="41202"/>
                        <a14:foregroundMark x1="6619" y1="41202" x2="25255" y2="69099"/>
                        <a14:foregroundMark x1="25255" y1="69099" x2="53157" y2="48498"/>
                        <a14:foregroundMark x1="53157" y1="48498" x2="26375" y2="35193"/>
                        <a14:foregroundMark x1="26375" y1="35193" x2="96334" y2="3863"/>
                        <a14:foregroundMark x1="7230" y1="0" x2="96232" y2="3433"/>
                        <a14:foregroundMark x1="7128" y1="0" x2="1527" y2="24464"/>
                        <a14:foregroundMark x1="1527" y1="24893" x2="41344" y2="69528"/>
                        <a14:foregroundMark x1="41344" y1="69528" x2="53971" y2="64807"/>
                        <a14:foregroundMark x1="53971" y1="64807" x2="31161" y2="59657"/>
                        <a14:foregroundMark x1="31161" y1="59657" x2="48371" y2="39485"/>
                        <a14:foregroundMark x1="48371" y1="39485" x2="36558" y2="35622"/>
                        <a14:foregroundMark x1="36558" y1="35622" x2="61507" y2="19742"/>
                        <a14:foregroundMark x1="61507" y1="19742" x2="52342" y2="4721"/>
                        <a14:foregroundMark x1="52342" y1="4721" x2="4175" y2="2146"/>
                        <a14:foregroundMark x1="4073" y1="2146" x2="0" y2="12446"/>
                        <a14:foregroundMark x1="0" y1="30472" x2="3055" y2="44635"/>
                        <a14:foregroundMark x1="3157" y1="45064" x2="25560" y2="7725"/>
                        <a14:foregroundMark x1="25560" y1="7725" x2="45010" y2="39056"/>
                        <a14:foregroundMark x1="45010" y1="39056" x2="46436" y2="39914"/>
                        <a14:foregroundMark x1="2444" y1="0" x2="2444" y2="54936"/>
                        <a14:foregroundMark x1="2851" y1="0" x2="5601" y2="54077"/>
                        <a14:foregroundMark x1="5703" y1="54506" x2="713" y2="2146"/>
                        <a14:foregroundMark x1="713" y1="2146" x2="102" y2="64807"/>
                        <a14:foregroundMark x1="102" y1="64807" x2="5092" y2="31760"/>
                        <a14:foregroundMark x1="3259" y1="0" x2="4990" y2="31330"/>
                        <a14:foregroundMark x1="2037" y1="0" x2="2037" y2="47639"/>
                        <a14:foregroundMark x1="2138" y1="0" x2="2037" y2="47639"/>
                        <a14:foregroundMark x1="2342" y1="0" x2="4073" y2="41202"/>
                        <a14:foregroundMark x1="4175" y1="41631" x2="2444" y2="28326"/>
                        <a14:foregroundMark x1="26986" y1="89700" x2="30143" y2="90129"/>
                        <a14:foregroundMark x1="96029" y1="0" x2="91752" y2="9442"/>
                      </a14:backgroundRemoval>
                    </a14:imgEffect>
                  </a14:imgLayer>
                </a14:imgProps>
              </a:ext>
              <a:ext uri="{28A0092B-C50C-407E-A947-70E740481C1C}">
                <a14:useLocalDpi xmlns:a14="http://schemas.microsoft.com/office/drawing/2010/main"/>
              </a:ext>
            </a:extLst>
          </a:blip>
          <a:srcRect/>
          <a:stretch/>
        </p:blipFill>
        <p:spPr>
          <a:xfrm>
            <a:off x="-1" y="-1"/>
            <a:ext cx="7015432" cy="1481137"/>
          </a:xfrm>
          <a:prstGeom prst="rect">
            <a:avLst/>
          </a:prstGeom>
        </p:spPr>
      </p:pic>
      <p:sp>
        <p:nvSpPr>
          <p:cNvPr id="9" name="Sub Heading">
            <a:extLst>
              <a:ext uri="{FF2B5EF4-FFF2-40B4-BE49-F238E27FC236}">
                <a16:creationId xmlns:a16="http://schemas.microsoft.com/office/drawing/2014/main" id="{0D12548F-0D56-408A-82ED-6B097372FE9C}"/>
              </a:ext>
            </a:extLst>
          </p:cNvPr>
          <p:cNvSpPr>
            <a:spLocks noChangeArrowheads="1"/>
          </p:cNvSpPr>
          <p:nvPr>
            <p:custDataLst>
              <p:tags r:id="rId1"/>
            </p:custDataLst>
          </p:nvPr>
        </p:nvSpPr>
        <p:spPr bwMode="gray">
          <a:xfrm>
            <a:off x="417551" y="483764"/>
            <a:ext cx="8927307" cy="449109"/>
          </a:xfrm>
          <a:prstGeom prst="rect">
            <a:avLst/>
          </a:prstGeom>
          <a:noFill/>
          <a:ln w="12700">
            <a:noFill/>
            <a:prstDash val="dash"/>
            <a:miter lim="800000"/>
            <a:headEnd/>
            <a:tailEnd/>
          </a:ln>
          <a:effectLst/>
        </p:spPr>
        <p:txBody>
          <a:bodyPr lIns="0" tIns="0" rIns="0" bIns="0"/>
          <a:lstStyle/>
          <a:p>
            <a:r>
              <a:rPr lang="es-MX" sz="2000" b="1" dirty="0">
                <a:solidFill>
                  <a:srgbClr val="FE5000"/>
                </a:solidFill>
                <a:ea typeface="ＭＳ Ｐゴシック"/>
                <a:cs typeface="Calibri" pitchFamily="34" charset="0"/>
              </a:rPr>
              <a:t>Crecimiento</a:t>
            </a:r>
            <a:r>
              <a:rPr lang="es-MX" sz="2000" b="1" dirty="0">
                <a:solidFill>
                  <a:schemeClr val="bg1"/>
                </a:solidFill>
                <a:ea typeface="ＭＳ Ｐゴシック"/>
                <a:cs typeface="Calibri" pitchFamily="34" charset="0"/>
              </a:rPr>
              <a:t> continuo y generación de </a:t>
            </a:r>
            <a:r>
              <a:rPr lang="es-MX" sz="2000" b="1" dirty="0">
                <a:solidFill>
                  <a:srgbClr val="FE5000"/>
                </a:solidFill>
                <a:ea typeface="ＭＳ Ｐゴシック"/>
                <a:cs typeface="Calibri" pitchFamily="34" charset="0"/>
              </a:rPr>
              <a:t>valor</a:t>
            </a:r>
            <a:r>
              <a:rPr lang="es-MX" sz="2000" b="1" dirty="0">
                <a:solidFill>
                  <a:schemeClr val="bg1"/>
                </a:solidFill>
                <a:ea typeface="ＭＳ Ｐゴシック"/>
                <a:cs typeface="Calibri" pitchFamily="34" charset="0"/>
              </a:rPr>
              <a:t>  </a:t>
            </a:r>
          </a:p>
        </p:txBody>
      </p:sp>
      <p:sp>
        <p:nvSpPr>
          <p:cNvPr id="8" name="Rectangle 56">
            <a:extLst>
              <a:ext uri="{FF2B5EF4-FFF2-40B4-BE49-F238E27FC236}">
                <a16:creationId xmlns:a16="http://schemas.microsoft.com/office/drawing/2014/main" id="{39D2B454-8192-4C08-862E-6FF83481948C}"/>
              </a:ext>
            </a:extLst>
          </p:cNvPr>
          <p:cNvSpPr>
            <a:spLocks noChangeArrowheads="1"/>
          </p:cNvSpPr>
          <p:nvPr/>
        </p:nvSpPr>
        <p:spPr bwMode="auto">
          <a:xfrm>
            <a:off x="-91440" y="1421371"/>
            <a:ext cx="7985747" cy="1028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3504" tIns="36752" rIns="73504" bIns="36752" numCol="1" anchor="ctr" anchorCtr="0" compatLnSpc="1">
            <a:prstTxWarp prst="textNoShape">
              <a:avLst/>
            </a:prstTxWarp>
            <a:spAutoFit/>
          </a:bodyPr>
          <a:lstStyle>
            <a:lvl1pPr indent="3778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06796" algn="ctr" eaLnBrk="1" hangingPunct="1">
              <a:spcAft>
                <a:spcPts val="0"/>
              </a:spcAft>
            </a:pPr>
            <a:endParaRPr lang="es-ES" altLang="es-CO" sz="14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p>
            <a:pPr marL="306796" algn="ctr" eaLnBrk="1" hangingPunct="1">
              <a:spcAft>
                <a:spcPts val="0"/>
              </a:spcAft>
            </a:pPr>
            <a:r>
              <a:rPr lang="es-ES" altLang="es-CO" sz="2400" b="1" dirty="0">
                <a:solidFill>
                  <a:srgbClr val="002060"/>
                </a:solidFill>
                <a:latin typeface="Tahoma" panose="020B0604030504040204" pitchFamily="34" charset="0"/>
                <a:ea typeface="Tahoma" panose="020B0604030504040204" pitchFamily="34" charset="0"/>
                <a:cs typeface="Tahoma" panose="020B0604030504040204" pitchFamily="34" charset="0"/>
              </a:rPr>
              <a:t>Inversiones comprometidas</a:t>
            </a:r>
            <a:r>
              <a:rPr lang="es-MX" sz="2400" baseline="30000" dirty="0">
                <a:solidFill>
                  <a:srgbClr val="033085"/>
                </a:solidFill>
                <a:latin typeface="Tahoma"/>
                <a:ea typeface="Tahoma"/>
                <a:cs typeface="Tahoma"/>
              </a:rPr>
              <a:t>(1)</a:t>
            </a:r>
            <a:endParaRPr lang="es-ES" altLang="es-CO" sz="2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306796" algn="ctr" eaLnBrk="1" hangingPunct="1">
              <a:spcAft>
                <a:spcPts val="0"/>
              </a:spcAft>
            </a:pPr>
            <a:r>
              <a:rPr lang="es-ES" altLang="es-CO" sz="2400" b="1" dirty="0">
                <a:solidFill>
                  <a:srgbClr val="002060"/>
                </a:solidFill>
                <a:latin typeface="Tahoma" panose="020B0604030504040204" pitchFamily="34" charset="0"/>
                <a:ea typeface="Tahoma" panose="020B0604030504040204" pitchFamily="34" charset="0"/>
                <a:cs typeface="Tahoma" panose="020B0604030504040204" pitchFamily="34" charset="0"/>
              </a:rPr>
              <a:t>$22,4 billones (USD 5,7 </a:t>
            </a:r>
            <a:r>
              <a:rPr lang="es-ES" altLang="es-CO"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billion</a:t>
            </a:r>
            <a:r>
              <a:rPr lang="es-ES" altLang="es-CO" sz="2400" b="1"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sp>
        <p:nvSpPr>
          <p:cNvPr id="20" name="Page Number">
            <a:extLst>
              <a:ext uri="{FF2B5EF4-FFF2-40B4-BE49-F238E27FC236}">
                <a16:creationId xmlns:a16="http://schemas.microsoft.com/office/drawing/2014/main" id="{DED6717C-DEA3-47E1-8312-2AD94332C801}"/>
              </a:ext>
            </a:extLst>
          </p:cNvPr>
          <p:cNvSpPr txBox="1">
            <a:spLocks noChangeArrowheads="1"/>
          </p:cNvSpPr>
          <p:nvPr>
            <p:custDataLst>
              <p:tags r:id="rId2"/>
            </p:custDataLst>
          </p:nvPr>
        </p:nvSpPr>
        <p:spPr bwMode="auto">
          <a:xfrm>
            <a:off x="347701" y="7417814"/>
            <a:ext cx="254000" cy="244475"/>
          </a:xfrm>
          <a:prstGeom prst="rect">
            <a:avLst/>
          </a:prstGeom>
          <a:noFill/>
          <a:ln w="12700">
            <a:noFill/>
            <a:miter lim="800000"/>
            <a:headEnd/>
            <a:tailEnd/>
          </a:ln>
          <a:effectLst/>
        </p:spPr>
        <p:txBody>
          <a:bodyPr wrap="none" lIns="0" tIns="0" rIns="0" bIns="0" anchor="t" anchorCtr="0"/>
          <a:lstStyle/>
          <a:p>
            <a:pPr eaLnBrk="1" hangingPunct="1"/>
            <a:r>
              <a:rPr lang="es-MX" altLang="en-US" sz="1000" dirty="0">
                <a:solidFill>
                  <a:srgbClr val="000000"/>
                </a:solidFill>
                <a:latin typeface="Calibri" pitchFamily="34" charset="0"/>
                <a:cs typeface="Calibri" pitchFamily="34" charset="0"/>
              </a:rPr>
              <a:t>6</a:t>
            </a:r>
            <a:endParaRPr lang="es-CO" altLang="en-US" sz="1000" dirty="0">
              <a:solidFill>
                <a:srgbClr val="000000"/>
              </a:solidFill>
              <a:latin typeface="Calibri" pitchFamily="34" charset="0"/>
              <a:cs typeface="Calibri" pitchFamily="34" charset="0"/>
            </a:endParaRPr>
          </a:p>
        </p:txBody>
      </p:sp>
      <p:sp>
        <p:nvSpPr>
          <p:cNvPr id="15" name="Main Heading">
            <a:extLst>
              <a:ext uri="{FF2B5EF4-FFF2-40B4-BE49-F238E27FC236}">
                <a16:creationId xmlns:a16="http://schemas.microsoft.com/office/drawing/2014/main" id="{5369EA97-0D9B-4CDA-B116-B2372689DEDE}"/>
              </a:ext>
            </a:extLst>
          </p:cNvPr>
          <p:cNvSpPr>
            <a:spLocks noChangeArrowheads="1"/>
          </p:cNvSpPr>
          <p:nvPr>
            <p:custDataLst>
              <p:tags r:id="rId3"/>
            </p:custDataLst>
          </p:nvPr>
        </p:nvSpPr>
        <p:spPr bwMode="gray">
          <a:xfrm>
            <a:off x="404310" y="219124"/>
            <a:ext cx="7772400" cy="274320"/>
          </a:xfrm>
          <a:prstGeom prst="rect">
            <a:avLst/>
          </a:prstGeom>
          <a:noFill/>
          <a:ln w="12700">
            <a:noFill/>
            <a:prstDash val="dash"/>
            <a:miter lim="800000"/>
            <a:headEnd/>
            <a:tailEnd/>
          </a:ln>
          <a:effectLst/>
        </p:spPr>
        <p:txBody>
          <a:bodyPr lIns="0" tIns="0" rIns="0" bIns="0"/>
          <a:lstStyle/>
          <a:p>
            <a:pPr eaLnBrk="1" hangingPunct="1">
              <a:lnSpc>
                <a:spcPts val="2100"/>
              </a:lnSpc>
            </a:pPr>
            <a:r>
              <a:rPr lang="es-MX" sz="2800" b="1" dirty="0">
                <a:solidFill>
                  <a:schemeClr val="bg1"/>
                </a:solidFill>
                <a:latin typeface="Calibri"/>
                <a:cs typeface="Calibri" pitchFamily="34" charset="0"/>
              </a:rPr>
              <a:t>¿Por qué invertir en ISA?</a:t>
            </a:r>
          </a:p>
        </p:txBody>
      </p:sp>
      <p:sp>
        <p:nvSpPr>
          <p:cNvPr id="18" name="CuadroTexto 17">
            <a:extLst>
              <a:ext uri="{FF2B5EF4-FFF2-40B4-BE49-F238E27FC236}">
                <a16:creationId xmlns:a16="http://schemas.microsoft.com/office/drawing/2014/main" id="{580337B2-174E-4F06-9B3F-96DF3E56E2A8}"/>
              </a:ext>
            </a:extLst>
          </p:cNvPr>
          <p:cNvSpPr txBox="1"/>
          <p:nvPr/>
        </p:nvSpPr>
        <p:spPr>
          <a:xfrm>
            <a:off x="0" y="6537114"/>
            <a:ext cx="8988723" cy="276999"/>
          </a:xfrm>
          <a:prstGeom prst="rect">
            <a:avLst/>
          </a:prstGeom>
          <a:noFill/>
        </p:spPr>
        <p:txBody>
          <a:bodyPr wrap="square" rtlCol="0">
            <a:spAutoFit/>
          </a:bodyPr>
          <a:lstStyle/>
          <a:p>
            <a:r>
              <a:rPr lang="es-MX" sz="1200" baseline="30000" dirty="0">
                <a:solidFill>
                  <a:srgbClr val="033085"/>
                </a:solidFill>
                <a:latin typeface="Tahoma"/>
                <a:ea typeface="Tahoma"/>
                <a:cs typeface="Tahoma"/>
              </a:rPr>
              <a:t>(1)</a:t>
            </a:r>
            <a:r>
              <a:rPr lang="es-CO" sz="1200" dirty="0">
                <a:latin typeface="Tahoma" panose="020B0604030504040204" pitchFamily="34" charset="0"/>
                <a:ea typeface="Tahoma" panose="020B0604030504040204" pitchFamily="34" charset="0"/>
                <a:cs typeface="Tahoma" panose="020B0604030504040204" pitchFamily="34" charset="0"/>
              </a:rPr>
              <a:t>Solo incluye el </a:t>
            </a:r>
            <a:r>
              <a:rPr lang="es-CO" sz="1200" dirty="0" err="1">
                <a:latin typeface="Tahoma" panose="020B0604030504040204" pitchFamily="34" charset="0"/>
                <a:ea typeface="Tahoma" panose="020B0604030504040204" pitchFamily="34" charset="0"/>
                <a:cs typeface="Tahoma" panose="020B0604030504040204" pitchFamily="34" charset="0"/>
              </a:rPr>
              <a:t>capex</a:t>
            </a:r>
            <a:r>
              <a:rPr lang="es-CO" sz="1200" dirty="0">
                <a:latin typeface="Tahoma" panose="020B0604030504040204" pitchFamily="34" charset="0"/>
                <a:ea typeface="Tahoma" panose="020B0604030504040204" pitchFamily="34" charset="0"/>
                <a:cs typeface="Tahoma" panose="020B0604030504040204" pitchFamily="34" charset="0"/>
              </a:rPr>
              <a:t> de las filiales en donde se tiene control</a:t>
            </a:r>
          </a:p>
        </p:txBody>
      </p:sp>
      <p:sp>
        <p:nvSpPr>
          <p:cNvPr id="17" name="Rectángulo 16">
            <a:extLst>
              <a:ext uri="{FF2B5EF4-FFF2-40B4-BE49-F238E27FC236}">
                <a16:creationId xmlns:a16="http://schemas.microsoft.com/office/drawing/2014/main" id="{D180851F-BCB2-4834-A725-95511572102F}"/>
              </a:ext>
            </a:extLst>
          </p:cNvPr>
          <p:cNvSpPr/>
          <p:nvPr/>
        </p:nvSpPr>
        <p:spPr>
          <a:xfrm>
            <a:off x="8638505" y="0"/>
            <a:ext cx="3540031" cy="6868390"/>
          </a:xfrm>
          <a:prstGeom prst="rect">
            <a:avLst/>
          </a:prstGeom>
          <a:solidFill>
            <a:schemeClr val="bg1">
              <a:lumMod val="85000"/>
            </a:schemeClr>
          </a:solidFill>
          <a:ln>
            <a:noFill/>
          </a:ln>
          <a:effectLst>
            <a:outerShdw blurRad="288878" dist="38100" dir="8100000" sx="102000" sy="102000" algn="tr" rotWithShape="0">
              <a:srgbClr val="021C51">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23" name="ColumnHeader">
            <a:extLst>
              <a:ext uri="{FF2B5EF4-FFF2-40B4-BE49-F238E27FC236}">
                <a16:creationId xmlns:a16="http://schemas.microsoft.com/office/drawing/2014/main" id="{9D93BFE2-D5F7-411C-BE02-8017CBB99E1D}"/>
              </a:ext>
            </a:extLst>
          </p:cNvPr>
          <p:cNvSpPr>
            <a:spLocks noChangeArrowheads="1"/>
          </p:cNvSpPr>
          <p:nvPr/>
        </p:nvSpPr>
        <p:spPr bwMode="gray">
          <a:xfrm>
            <a:off x="9238710" y="212100"/>
            <a:ext cx="2339619" cy="800219"/>
          </a:xfrm>
          <a:prstGeom prst="rect">
            <a:avLst/>
          </a:prstGeom>
          <a:noFill/>
          <a:ln w="9525" algn="ctr">
            <a:noFill/>
            <a:miter lim="800000"/>
            <a:headEnd type="none" w="lg" len="lg"/>
            <a:tailEnd type="none" w="lg" len="lg"/>
          </a:ln>
          <a:effectLst>
            <a:outerShdw dist="25400" dir="5400000" sx="99000" sy="99000" algn="ctr" rotWithShape="0">
              <a:schemeClr val="tx2"/>
            </a:outerShdw>
          </a:effectLst>
        </p:spPr>
        <p:txBody>
          <a:bodyPr wrap="square" tIns="91440" bIns="9144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u="sng" dirty="0" err="1">
                <a:latin typeface="Arial" pitchFamily="34" charset="0"/>
                <a:cs typeface="Arial" pitchFamily="34" charset="0"/>
              </a:rPr>
              <a:t>Composición</a:t>
            </a:r>
            <a:r>
              <a:rPr lang="en-US" sz="2000" b="1" u="sng" dirty="0">
                <a:latin typeface="Arial" pitchFamily="34" charset="0"/>
                <a:cs typeface="Arial" pitchFamily="34" charset="0"/>
              </a:rPr>
              <a:t> Capex</a:t>
            </a:r>
            <a:endParaRPr kumimoji="0" lang="en-US" sz="2000" b="1" i="0" u="sng" strike="noStrike" kern="1200" cap="none" spc="0" normalizeH="0" baseline="0" noProof="0" dirty="0">
              <a:ln>
                <a:noFill/>
              </a:ln>
              <a:effectLst/>
              <a:uLnTx/>
              <a:uFillTx/>
              <a:latin typeface="Arial" pitchFamily="34" charset="0"/>
              <a:ea typeface="+mn-ea"/>
              <a:cs typeface="Arial" pitchFamily="34" charset="0"/>
            </a:endParaRPr>
          </a:p>
        </p:txBody>
      </p:sp>
      <p:sp>
        <p:nvSpPr>
          <p:cNvPr id="24" name="CuadroTexto 23">
            <a:extLst>
              <a:ext uri="{FF2B5EF4-FFF2-40B4-BE49-F238E27FC236}">
                <a16:creationId xmlns:a16="http://schemas.microsoft.com/office/drawing/2014/main" id="{C966139E-109F-421A-BA40-51229D265776}"/>
              </a:ext>
            </a:extLst>
          </p:cNvPr>
          <p:cNvSpPr txBox="1"/>
          <p:nvPr/>
        </p:nvSpPr>
        <p:spPr>
          <a:xfrm>
            <a:off x="9890190" y="2283635"/>
            <a:ext cx="103665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1B1163"/>
                </a:solidFill>
                <a:latin typeface="Arial"/>
              </a:rPr>
              <a:t>País</a:t>
            </a:r>
            <a:endParaRPr kumimoji="0" lang="en-US" sz="1600" b="1" i="0" u="none" strike="noStrike" kern="1200" cap="none" spc="0" normalizeH="0" baseline="0" noProof="0" dirty="0">
              <a:ln>
                <a:noFill/>
              </a:ln>
              <a:solidFill>
                <a:srgbClr val="1B1163"/>
              </a:solidFill>
              <a:effectLst/>
              <a:uLnTx/>
              <a:uFillTx/>
              <a:latin typeface="Arial"/>
              <a:ea typeface="+mn-ea"/>
              <a:cs typeface="+mn-cs"/>
            </a:endParaRPr>
          </a:p>
        </p:txBody>
      </p:sp>
      <p:sp>
        <p:nvSpPr>
          <p:cNvPr id="25" name="CuadroTexto 24">
            <a:extLst>
              <a:ext uri="{FF2B5EF4-FFF2-40B4-BE49-F238E27FC236}">
                <a16:creationId xmlns:a16="http://schemas.microsoft.com/office/drawing/2014/main" id="{FD1E92F2-25EE-4D8A-80EE-9FC7537CFC71}"/>
              </a:ext>
            </a:extLst>
          </p:cNvPr>
          <p:cNvSpPr txBox="1"/>
          <p:nvPr/>
        </p:nvSpPr>
        <p:spPr>
          <a:xfrm>
            <a:off x="9890189" y="5149630"/>
            <a:ext cx="103665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err="1">
                <a:solidFill>
                  <a:srgbClr val="1B1163"/>
                </a:solidFill>
                <a:latin typeface="Arial"/>
              </a:rPr>
              <a:t>Negocio</a:t>
            </a:r>
            <a:endParaRPr kumimoji="0" lang="en-US" sz="1600" b="1" i="0" u="none" strike="noStrike" kern="1200" cap="none" spc="0" normalizeH="0" baseline="0" noProof="0" dirty="0">
              <a:ln>
                <a:noFill/>
              </a:ln>
              <a:solidFill>
                <a:srgbClr val="1B1163"/>
              </a:solidFill>
              <a:effectLst/>
              <a:uLnTx/>
              <a:uFillTx/>
              <a:latin typeface="Arial"/>
              <a:ea typeface="+mn-ea"/>
              <a:cs typeface="+mn-cs"/>
            </a:endParaRPr>
          </a:p>
        </p:txBody>
      </p:sp>
      <p:sp>
        <p:nvSpPr>
          <p:cNvPr id="2" name="Freeform 32">
            <a:extLst>
              <a:ext uri="{FF2B5EF4-FFF2-40B4-BE49-F238E27FC236}">
                <a16:creationId xmlns:a16="http://schemas.microsoft.com/office/drawing/2014/main" id="{581C7827-0DC0-BBF2-06F2-1786CDD8C356}"/>
              </a:ext>
            </a:extLst>
          </p:cNvPr>
          <p:cNvSpPr>
            <a:spLocks noEditPoints="1"/>
          </p:cNvSpPr>
          <p:nvPr>
            <p:custDataLst>
              <p:tags r:id="rId4"/>
            </p:custDataLst>
          </p:nvPr>
        </p:nvSpPr>
        <p:spPr bwMode="auto">
          <a:xfrm>
            <a:off x="16231" y="493444"/>
            <a:ext cx="274320" cy="274320"/>
          </a:xfrm>
          <a:custGeom>
            <a:avLst/>
            <a:gdLst>
              <a:gd name="T0" fmla="*/ 340 w 519"/>
              <a:gd name="T1" fmla="*/ 506 h 547"/>
              <a:gd name="T2" fmla="*/ 272 w 519"/>
              <a:gd name="T3" fmla="*/ 500 h 547"/>
              <a:gd name="T4" fmla="*/ 244 w 519"/>
              <a:gd name="T5" fmla="*/ 502 h 547"/>
              <a:gd name="T6" fmla="*/ 296 w 519"/>
              <a:gd name="T7" fmla="*/ 517 h 547"/>
              <a:gd name="T8" fmla="*/ 200 w 519"/>
              <a:gd name="T9" fmla="*/ 491 h 547"/>
              <a:gd name="T10" fmla="*/ 164 w 519"/>
              <a:gd name="T11" fmla="*/ 461 h 547"/>
              <a:gd name="T12" fmla="*/ 183 w 519"/>
              <a:gd name="T13" fmla="*/ 480 h 547"/>
              <a:gd name="T14" fmla="*/ 212 w 519"/>
              <a:gd name="T15" fmla="*/ 506 h 547"/>
              <a:gd name="T16" fmla="*/ 153 w 519"/>
              <a:gd name="T17" fmla="*/ 466 h 547"/>
              <a:gd name="T18" fmla="*/ 110 w 519"/>
              <a:gd name="T19" fmla="*/ 432 h 547"/>
              <a:gd name="T20" fmla="*/ 167 w 519"/>
              <a:gd name="T21" fmla="*/ 475 h 547"/>
              <a:gd name="T22" fmla="*/ 121 w 519"/>
              <a:gd name="T23" fmla="*/ 445 h 547"/>
              <a:gd name="T24" fmla="*/ 137 w 519"/>
              <a:gd name="T25" fmla="*/ 455 h 547"/>
              <a:gd name="T26" fmla="*/ 190 w 519"/>
              <a:gd name="T27" fmla="*/ 495 h 547"/>
              <a:gd name="T28" fmla="*/ 202 w 519"/>
              <a:gd name="T29" fmla="*/ 62 h 547"/>
              <a:gd name="T30" fmla="*/ 55 w 519"/>
              <a:gd name="T31" fmla="*/ 226 h 547"/>
              <a:gd name="T32" fmla="*/ 65 w 519"/>
              <a:gd name="T33" fmla="*/ 357 h 547"/>
              <a:gd name="T34" fmla="*/ 67 w 519"/>
              <a:gd name="T35" fmla="*/ 361 h 547"/>
              <a:gd name="T36" fmla="*/ 61 w 519"/>
              <a:gd name="T37" fmla="*/ 380 h 547"/>
              <a:gd name="T38" fmla="*/ 483 w 519"/>
              <a:gd name="T39" fmla="*/ 153 h 547"/>
              <a:gd name="T40" fmla="*/ 411 w 519"/>
              <a:gd name="T41" fmla="*/ 87 h 547"/>
              <a:gd name="T42" fmla="*/ 394 w 519"/>
              <a:gd name="T43" fmla="*/ 72 h 547"/>
              <a:gd name="T44" fmla="*/ 314 w 519"/>
              <a:gd name="T45" fmla="*/ 39 h 547"/>
              <a:gd name="T46" fmla="*/ 264 w 519"/>
              <a:gd name="T47" fmla="*/ 40 h 547"/>
              <a:gd name="T48" fmla="*/ 213 w 519"/>
              <a:gd name="T49" fmla="*/ 50 h 547"/>
              <a:gd name="T50" fmla="*/ 184 w 519"/>
              <a:gd name="T51" fmla="*/ 63 h 547"/>
              <a:gd name="T52" fmla="*/ 95 w 519"/>
              <a:gd name="T53" fmla="*/ 145 h 547"/>
              <a:gd name="T54" fmla="*/ 47 w 519"/>
              <a:gd name="T55" fmla="*/ 281 h 547"/>
              <a:gd name="T56" fmla="*/ 66 w 519"/>
              <a:gd name="T57" fmla="*/ 363 h 547"/>
              <a:gd name="T58" fmla="*/ 91 w 519"/>
              <a:gd name="T59" fmla="*/ 413 h 547"/>
              <a:gd name="T60" fmla="*/ 76 w 519"/>
              <a:gd name="T61" fmla="*/ 416 h 547"/>
              <a:gd name="T62" fmla="*/ 132 w 519"/>
              <a:gd name="T63" fmla="*/ 468 h 547"/>
              <a:gd name="T64" fmla="*/ 193 w 519"/>
              <a:gd name="T65" fmla="*/ 504 h 547"/>
              <a:gd name="T66" fmla="*/ 233 w 519"/>
              <a:gd name="T67" fmla="*/ 517 h 547"/>
              <a:gd name="T68" fmla="*/ 325 w 519"/>
              <a:gd name="T69" fmla="*/ 515 h 547"/>
              <a:gd name="T70" fmla="*/ 344 w 519"/>
              <a:gd name="T71" fmla="*/ 536 h 547"/>
              <a:gd name="T72" fmla="*/ 149 w 519"/>
              <a:gd name="T73" fmla="*/ 513 h 547"/>
              <a:gd name="T74" fmla="*/ 47 w 519"/>
              <a:gd name="T75" fmla="*/ 415 h 547"/>
              <a:gd name="T76" fmla="*/ 0 w 519"/>
              <a:gd name="T77" fmla="*/ 266 h 547"/>
              <a:gd name="T78" fmla="*/ 20 w 519"/>
              <a:gd name="T79" fmla="*/ 181 h 547"/>
              <a:gd name="T80" fmla="*/ 70 w 519"/>
              <a:gd name="T81" fmla="*/ 102 h 547"/>
              <a:gd name="T82" fmla="*/ 182 w 519"/>
              <a:gd name="T83" fmla="*/ 21 h 547"/>
              <a:gd name="T84" fmla="*/ 308 w 519"/>
              <a:gd name="T85" fmla="*/ 3 h 547"/>
              <a:gd name="T86" fmla="*/ 436 w 519"/>
              <a:gd name="T87" fmla="*/ 42 h 547"/>
              <a:gd name="T88" fmla="*/ 463 w 519"/>
              <a:gd name="T89" fmla="*/ 84 h 547"/>
              <a:gd name="T90" fmla="*/ 503 w 519"/>
              <a:gd name="T91" fmla="*/ 131 h 547"/>
              <a:gd name="T92" fmla="*/ 161 w 519"/>
              <a:gd name="T93" fmla="*/ 484 h 547"/>
              <a:gd name="T94" fmla="*/ 82 w 519"/>
              <a:gd name="T95" fmla="*/ 130 h 547"/>
              <a:gd name="T96" fmla="*/ 37 w 519"/>
              <a:gd name="T97" fmla="*/ 291 h 547"/>
              <a:gd name="T98" fmla="*/ 30 w 519"/>
              <a:gd name="T99" fmla="*/ 251 h 547"/>
              <a:gd name="T100" fmla="*/ 34 w 519"/>
              <a:gd name="T101" fmla="*/ 283 h 547"/>
              <a:gd name="T102" fmla="*/ 32 w 519"/>
              <a:gd name="T103" fmla="*/ 306 h 547"/>
              <a:gd name="T104" fmla="*/ 49 w 519"/>
              <a:gd name="T105" fmla="*/ 364 h 547"/>
              <a:gd name="T106" fmla="*/ 64 w 519"/>
              <a:gd name="T107" fmla="*/ 390 h 547"/>
              <a:gd name="T108" fmla="*/ 88 w 519"/>
              <a:gd name="T109" fmla="*/ 126 h 547"/>
              <a:gd name="T110" fmla="*/ 136 w 519"/>
              <a:gd name="T111" fmla="*/ 78 h 547"/>
              <a:gd name="T112" fmla="*/ 350 w 519"/>
              <a:gd name="T113" fmla="*/ 45 h 547"/>
              <a:gd name="T114" fmla="*/ 504 w 519"/>
              <a:gd name="T115" fmla="*/ 156 h 547"/>
              <a:gd name="T116" fmla="*/ 76 w 519"/>
              <a:gd name="T117" fmla="*/ 407 h 547"/>
              <a:gd name="T118" fmla="*/ 55 w 519"/>
              <a:gd name="T119" fmla="*/ 380 h 547"/>
              <a:gd name="T120" fmla="*/ 385 w 519"/>
              <a:gd name="T121" fmla="*/ 532 h 547"/>
              <a:gd name="T122" fmla="*/ 256 w 519"/>
              <a:gd name="T123" fmla="*/ 46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9" h="547">
                <a:moveTo>
                  <a:pt x="419" y="513"/>
                </a:moveTo>
                <a:cubicBezTo>
                  <a:pt x="418" y="514"/>
                  <a:pt x="418" y="515"/>
                  <a:pt x="416" y="518"/>
                </a:cubicBezTo>
                <a:cubicBezTo>
                  <a:pt x="415" y="520"/>
                  <a:pt x="412" y="523"/>
                  <a:pt x="408" y="525"/>
                </a:cubicBezTo>
                <a:cubicBezTo>
                  <a:pt x="409" y="524"/>
                  <a:pt x="408" y="524"/>
                  <a:pt x="408" y="522"/>
                </a:cubicBezTo>
                <a:cubicBezTo>
                  <a:pt x="409" y="522"/>
                  <a:pt x="409" y="521"/>
                  <a:pt x="411" y="519"/>
                </a:cubicBezTo>
                <a:cubicBezTo>
                  <a:pt x="412" y="517"/>
                  <a:pt x="414" y="515"/>
                  <a:pt x="416" y="512"/>
                </a:cubicBezTo>
                <a:cubicBezTo>
                  <a:pt x="416" y="512"/>
                  <a:pt x="418" y="509"/>
                  <a:pt x="419" y="509"/>
                </a:cubicBezTo>
                <a:cubicBezTo>
                  <a:pt x="419" y="509"/>
                  <a:pt x="419" y="510"/>
                  <a:pt x="419" y="513"/>
                </a:cubicBezTo>
                <a:close/>
                <a:moveTo>
                  <a:pt x="347" y="500"/>
                </a:moveTo>
                <a:cubicBezTo>
                  <a:pt x="344" y="502"/>
                  <a:pt x="342" y="504"/>
                  <a:pt x="340" y="506"/>
                </a:cubicBezTo>
                <a:cubicBezTo>
                  <a:pt x="342" y="504"/>
                  <a:pt x="344" y="503"/>
                  <a:pt x="346" y="502"/>
                </a:cubicBezTo>
                <a:lnTo>
                  <a:pt x="347" y="500"/>
                </a:lnTo>
                <a:close/>
                <a:moveTo>
                  <a:pt x="323" y="508"/>
                </a:moveTo>
                <a:cubicBezTo>
                  <a:pt x="325" y="509"/>
                  <a:pt x="325" y="509"/>
                  <a:pt x="325" y="509"/>
                </a:cubicBezTo>
                <a:cubicBezTo>
                  <a:pt x="328" y="504"/>
                  <a:pt x="328" y="504"/>
                  <a:pt x="328" y="504"/>
                </a:cubicBezTo>
                <a:cubicBezTo>
                  <a:pt x="317" y="507"/>
                  <a:pt x="303" y="512"/>
                  <a:pt x="295" y="511"/>
                </a:cubicBezTo>
                <a:cubicBezTo>
                  <a:pt x="297" y="514"/>
                  <a:pt x="302" y="513"/>
                  <a:pt x="307" y="512"/>
                </a:cubicBezTo>
                <a:cubicBezTo>
                  <a:pt x="313" y="510"/>
                  <a:pt x="318" y="509"/>
                  <a:pt x="323" y="508"/>
                </a:cubicBezTo>
                <a:close/>
                <a:moveTo>
                  <a:pt x="273" y="500"/>
                </a:moveTo>
                <a:cubicBezTo>
                  <a:pt x="273" y="500"/>
                  <a:pt x="272" y="500"/>
                  <a:pt x="272" y="500"/>
                </a:cubicBezTo>
                <a:cubicBezTo>
                  <a:pt x="271" y="500"/>
                  <a:pt x="270" y="499"/>
                  <a:pt x="267" y="499"/>
                </a:cubicBezTo>
                <a:cubicBezTo>
                  <a:pt x="269" y="501"/>
                  <a:pt x="261" y="501"/>
                  <a:pt x="273" y="500"/>
                </a:cubicBezTo>
                <a:close/>
                <a:moveTo>
                  <a:pt x="272" y="500"/>
                </a:moveTo>
                <a:cubicBezTo>
                  <a:pt x="277" y="500"/>
                  <a:pt x="269" y="498"/>
                  <a:pt x="272" y="500"/>
                </a:cubicBezTo>
                <a:close/>
                <a:moveTo>
                  <a:pt x="250" y="495"/>
                </a:moveTo>
                <a:cubicBezTo>
                  <a:pt x="243" y="495"/>
                  <a:pt x="244" y="496"/>
                  <a:pt x="248" y="499"/>
                </a:cubicBezTo>
                <a:cubicBezTo>
                  <a:pt x="250" y="499"/>
                  <a:pt x="253" y="498"/>
                  <a:pt x="255" y="498"/>
                </a:cubicBezTo>
                <a:cubicBezTo>
                  <a:pt x="254" y="496"/>
                  <a:pt x="248" y="495"/>
                  <a:pt x="250" y="495"/>
                </a:cubicBezTo>
                <a:close/>
                <a:moveTo>
                  <a:pt x="241" y="502"/>
                </a:moveTo>
                <a:cubicBezTo>
                  <a:pt x="244" y="502"/>
                  <a:pt x="244" y="502"/>
                  <a:pt x="244" y="502"/>
                </a:cubicBezTo>
                <a:cubicBezTo>
                  <a:pt x="244" y="501"/>
                  <a:pt x="243" y="501"/>
                  <a:pt x="241" y="502"/>
                </a:cubicBezTo>
                <a:close/>
                <a:moveTo>
                  <a:pt x="244" y="502"/>
                </a:moveTo>
                <a:cubicBezTo>
                  <a:pt x="245" y="503"/>
                  <a:pt x="245" y="505"/>
                  <a:pt x="248" y="502"/>
                </a:cubicBezTo>
                <a:cubicBezTo>
                  <a:pt x="247" y="503"/>
                  <a:pt x="249" y="502"/>
                  <a:pt x="252" y="501"/>
                </a:cubicBezTo>
                <a:lnTo>
                  <a:pt x="244" y="502"/>
                </a:lnTo>
                <a:close/>
                <a:moveTo>
                  <a:pt x="258" y="506"/>
                </a:moveTo>
                <a:cubicBezTo>
                  <a:pt x="265" y="507"/>
                  <a:pt x="268" y="505"/>
                  <a:pt x="268" y="504"/>
                </a:cubicBezTo>
                <a:cubicBezTo>
                  <a:pt x="267" y="503"/>
                  <a:pt x="263" y="503"/>
                  <a:pt x="256" y="502"/>
                </a:cubicBezTo>
                <a:cubicBezTo>
                  <a:pt x="260" y="504"/>
                  <a:pt x="265" y="505"/>
                  <a:pt x="258" y="506"/>
                </a:cubicBezTo>
                <a:close/>
                <a:moveTo>
                  <a:pt x="296" y="517"/>
                </a:moveTo>
                <a:cubicBezTo>
                  <a:pt x="294" y="516"/>
                  <a:pt x="292" y="516"/>
                  <a:pt x="292" y="517"/>
                </a:cubicBezTo>
                <a:cubicBezTo>
                  <a:pt x="294" y="518"/>
                  <a:pt x="296" y="518"/>
                  <a:pt x="298" y="519"/>
                </a:cubicBezTo>
                <a:cubicBezTo>
                  <a:pt x="303" y="516"/>
                  <a:pt x="303" y="516"/>
                  <a:pt x="303" y="516"/>
                </a:cubicBezTo>
                <a:cubicBezTo>
                  <a:pt x="302" y="517"/>
                  <a:pt x="299" y="517"/>
                  <a:pt x="296" y="517"/>
                </a:cubicBezTo>
                <a:close/>
                <a:moveTo>
                  <a:pt x="206" y="486"/>
                </a:moveTo>
                <a:cubicBezTo>
                  <a:pt x="206" y="487"/>
                  <a:pt x="208" y="490"/>
                  <a:pt x="208" y="492"/>
                </a:cubicBezTo>
                <a:cubicBezTo>
                  <a:pt x="209" y="492"/>
                  <a:pt x="211" y="492"/>
                  <a:pt x="213" y="492"/>
                </a:cubicBezTo>
                <a:cubicBezTo>
                  <a:pt x="211" y="490"/>
                  <a:pt x="206" y="488"/>
                  <a:pt x="206" y="486"/>
                </a:cubicBezTo>
                <a:close/>
                <a:moveTo>
                  <a:pt x="208" y="492"/>
                </a:moveTo>
                <a:cubicBezTo>
                  <a:pt x="200" y="491"/>
                  <a:pt x="200" y="491"/>
                  <a:pt x="200" y="491"/>
                </a:cubicBezTo>
                <a:cubicBezTo>
                  <a:pt x="206" y="494"/>
                  <a:pt x="208" y="493"/>
                  <a:pt x="208" y="492"/>
                </a:cubicBezTo>
                <a:close/>
                <a:moveTo>
                  <a:pt x="238" y="508"/>
                </a:moveTo>
                <a:cubicBezTo>
                  <a:pt x="243" y="507"/>
                  <a:pt x="247" y="506"/>
                  <a:pt x="252" y="506"/>
                </a:cubicBezTo>
                <a:cubicBezTo>
                  <a:pt x="247" y="506"/>
                  <a:pt x="241" y="507"/>
                  <a:pt x="236" y="508"/>
                </a:cubicBezTo>
                <a:lnTo>
                  <a:pt x="238" y="508"/>
                </a:lnTo>
                <a:close/>
                <a:moveTo>
                  <a:pt x="176" y="475"/>
                </a:moveTo>
                <a:cubicBezTo>
                  <a:pt x="180" y="475"/>
                  <a:pt x="180" y="475"/>
                  <a:pt x="180" y="475"/>
                </a:cubicBezTo>
                <a:cubicBezTo>
                  <a:pt x="181" y="475"/>
                  <a:pt x="183" y="475"/>
                  <a:pt x="185" y="474"/>
                </a:cubicBezTo>
                <a:cubicBezTo>
                  <a:pt x="182" y="475"/>
                  <a:pt x="179" y="475"/>
                  <a:pt x="176" y="475"/>
                </a:cubicBezTo>
                <a:close/>
                <a:moveTo>
                  <a:pt x="164" y="461"/>
                </a:moveTo>
                <a:cubicBezTo>
                  <a:pt x="160" y="459"/>
                  <a:pt x="155" y="458"/>
                  <a:pt x="151" y="458"/>
                </a:cubicBezTo>
                <a:cubicBezTo>
                  <a:pt x="155" y="459"/>
                  <a:pt x="158" y="462"/>
                  <a:pt x="162" y="467"/>
                </a:cubicBezTo>
                <a:cubicBezTo>
                  <a:pt x="166" y="466"/>
                  <a:pt x="161" y="461"/>
                  <a:pt x="164" y="461"/>
                </a:cubicBezTo>
                <a:close/>
                <a:moveTo>
                  <a:pt x="151" y="458"/>
                </a:moveTo>
                <a:cubicBezTo>
                  <a:pt x="149" y="457"/>
                  <a:pt x="146" y="456"/>
                  <a:pt x="144" y="456"/>
                </a:cubicBezTo>
                <a:cubicBezTo>
                  <a:pt x="146" y="457"/>
                  <a:pt x="148" y="457"/>
                  <a:pt x="151" y="458"/>
                </a:cubicBezTo>
                <a:close/>
                <a:moveTo>
                  <a:pt x="183" y="480"/>
                </a:moveTo>
                <a:cubicBezTo>
                  <a:pt x="185" y="485"/>
                  <a:pt x="185" y="485"/>
                  <a:pt x="185" y="485"/>
                </a:cubicBezTo>
                <a:cubicBezTo>
                  <a:pt x="185" y="485"/>
                  <a:pt x="186" y="485"/>
                  <a:pt x="187" y="486"/>
                </a:cubicBezTo>
                <a:cubicBezTo>
                  <a:pt x="187" y="485"/>
                  <a:pt x="187" y="483"/>
                  <a:pt x="183" y="480"/>
                </a:cubicBezTo>
                <a:close/>
                <a:moveTo>
                  <a:pt x="185" y="485"/>
                </a:moveTo>
                <a:cubicBezTo>
                  <a:pt x="185" y="485"/>
                  <a:pt x="185" y="485"/>
                  <a:pt x="185" y="485"/>
                </a:cubicBezTo>
                <a:cubicBezTo>
                  <a:pt x="182" y="483"/>
                  <a:pt x="179" y="482"/>
                  <a:pt x="179" y="482"/>
                </a:cubicBezTo>
                <a:cubicBezTo>
                  <a:pt x="179" y="482"/>
                  <a:pt x="181" y="483"/>
                  <a:pt x="185" y="485"/>
                </a:cubicBezTo>
                <a:close/>
                <a:moveTo>
                  <a:pt x="188" y="486"/>
                </a:moveTo>
                <a:cubicBezTo>
                  <a:pt x="188" y="486"/>
                  <a:pt x="188" y="486"/>
                  <a:pt x="187" y="486"/>
                </a:cubicBezTo>
                <a:cubicBezTo>
                  <a:pt x="188" y="486"/>
                  <a:pt x="188" y="486"/>
                  <a:pt x="188" y="486"/>
                </a:cubicBezTo>
                <a:close/>
                <a:moveTo>
                  <a:pt x="212" y="506"/>
                </a:moveTo>
                <a:cubicBezTo>
                  <a:pt x="216" y="505"/>
                  <a:pt x="211" y="502"/>
                  <a:pt x="218" y="501"/>
                </a:cubicBezTo>
                <a:cubicBezTo>
                  <a:pt x="213" y="501"/>
                  <a:pt x="203" y="500"/>
                  <a:pt x="212" y="506"/>
                </a:cubicBezTo>
                <a:close/>
                <a:moveTo>
                  <a:pt x="199" y="493"/>
                </a:moveTo>
                <a:cubicBezTo>
                  <a:pt x="196" y="492"/>
                  <a:pt x="193" y="492"/>
                  <a:pt x="190" y="492"/>
                </a:cubicBezTo>
                <a:cubicBezTo>
                  <a:pt x="193" y="493"/>
                  <a:pt x="195" y="494"/>
                  <a:pt x="198" y="495"/>
                </a:cubicBezTo>
                <a:cubicBezTo>
                  <a:pt x="198" y="494"/>
                  <a:pt x="197" y="493"/>
                  <a:pt x="199" y="493"/>
                </a:cubicBezTo>
                <a:close/>
                <a:moveTo>
                  <a:pt x="186" y="491"/>
                </a:moveTo>
                <a:cubicBezTo>
                  <a:pt x="190" y="492"/>
                  <a:pt x="190" y="492"/>
                  <a:pt x="190" y="492"/>
                </a:cubicBezTo>
                <a:cubicBezTo>
                  <a:pt x="187" y="490"/>
                  <a:pt x="187" y="490"/>
                  <a:pt x="187" y="490"/>
                </a:cubicBezTo>
                <a:lnTo>
                  <a:pt x="186" y="491"/>
                </a:lnTo>
                <a:close/>
                <a:moveTo>
                  <a:pt x="154" y="470"/>
                </a:moveTo>
                <a:cubicBezTo>
                  <a:pt x="155" y="470"/>
                  <a:pt x="158" y="469"/>
                  <a:pt x="153" y="466"/>
                </a:cubicBezTo>
                <a:cubicBezTo>
                  <a:pt x="150" y="466"/>
                  <a:pt x="146" y="464"/>
                  <a:pt x="143" y="461"/>
                </a:cubicBezTo>
                <a:cubicBezTo>
                  <a:pt x="144" y="463"/>
                  <a:pt x="146" y="464"/>
                  <a:pt x="148" y="466"/>
                </a:cubicBezTo>
                <a:cubicBezTo>
                  <a:pt x="150" y="467"/>
                  <a:pt x="152" y="469"/>
                  <a:pt x="154" y="470"/>
                </a:cubicBezTo>
                <a:close/>
                <a:moveTo>
                  <a:pt x="168" y="476"/>
                </a:moveTo>
                <a:cubicBezTo>
                  <a:pt x="168" y="476"/>
                  <a:pt x="167" y="476"/>
                  <a:pt x="167" y="476"/>
                </a:cubicBezTo>
                <a:cubicBezTo>
                  <a:pt x="168" y="476"/>
                  <a:pt x="168" y="477"/>
                  <a:pt x="168" y="476"/>
                </a:cubicBezTo>
                <a:close/>
                <a:moveTo>
                  <a:pt x="110" y="432"/>
                </a:moveTo>
                <a:cubicBezTo>
                  <a:pt x="110" y="433"/>
                  <a:pt x="110" y="433"/>
                  <a:pt x="110" y="433"/>
                </a:cubicBezTo>
                <a:cubicBezTo>
                  <a:pt x="110" y="433"/>
                  <a:pt x="110" y="433"/>
                  <a:pt x="110" y="433"/>
                </a:cubicBezTo>
                <a:lnTo>
                  <a:pt x="110" y="432"/>
                </a:lnTo>
                <a:close/>
                <a:moveTo>
                  <a:pt x="154" y="471"/>
                </a:moveTo>
                <a:cubicBezTo>
                  <a:pt x="157" y="474"/>
                  <a:pt x="159" y="474"/>
                  <a:pt x="162" y="474"/>
                </a:cubicBezTo>
                <a:cubicBezTo>
                  <a:pt x="159" y="473"/>
                  <a:pt x="156" y="472"/>
                  <a:pt x="154" y="470"/>
                </a:cubicBezTo>
                <a:cubicBezTo>
                  <a:pt x="153" y="470"/>
                  <a:pt x="153" y="471"/>
                  <a:pt x="154" y="471"/>
                </a:cubicBezTo>
                <a:close/>
                <a:moveTo>
                  <a:pt x="133" y="450"/>
                </a:moveTo>
                <a:cubicBezTo>
                  <a:pt x="134" y="451"/>
                  <a:pt x="135" y="453"/>
                  <a:pt x="137" y="455"/>
                </a:cubicBezTo>
                <a:cubicBezTo>
                  <a:pt x="136" y="453"/>
                  <a:pt x="134" y="449"/>
                  <a:pt x="133" y="450"/>
                </a:cubicBezTo>
                <a:close/>
                <a:moveTo>
                  <a:pt x="167" y="475"/>
                </a:moveTo>
                <a:cubicBezTo>
                  <a:pt x="167" y="475"/>
                  <a:pt x="167" y="475"/>
                  <a:pt x="167" y="475"/>
                </a:cubicBezTo>
                <a:cubicBezTo>
                  <a:pt x="167" y="473"/>
                  <a:pt x="166" y="474"/>
                  <a:pt x="167" y="475"/>
                </a:cubicBezTo>
                <a:close/>
                <a:moveTo>
                  <a:pt x="167" y="475"/>
                </a:moveTo>
                <a:cubicBezTo>
                  <a:pt x="165" y="474"/>
                  <a:pt x="163" y="474"/>
                  <a:pt x="162" y="474"/>
                </a:cubicBezTo>
                <a:cubicBezTo>
                  <a:pt x="164" y="475"/>
                  <a:pt x="165" y="476"/>
                  <a:pt x="167" y="476"/>
                </a:cubicBezTo>
                <a:cubicBezTo>
                  <a:pt x="167" y="476"/>
                  <a:pt x="167" y="475"/>
                  <a:pt x="167" y="475"/>
                </a:cubicBezTo>
                <a:close/>
                <a:moveTo>
                  <a:pt x="121" y="445"/>
                </a:moveTo>
                <a:cubicBezTo>
                  <a:pt x="122" y="445"/>
                  <a:pt x="123" y="446"/>
                  <a:pt x="123" y="447"/>
                </a:cubicBezTo>
                <a:cubicBezTo>
                  <a:pt x="121" y="444"/>
                  <a:pt x="120" y="441"/>
                  <a:pt x="118" y="435"/>
                </a:cubicBezTo>
                <a:cubicBezTo>
                  <a:pt x="113" y="433"/>
                  <a:pt x="111" y="433"/>
                  <a:pt x="110" y="433"/>
                </a:cubicBezTo>
                <a:cubicBezTo>
                  <a:pt x="114" y="437"/>
                  <a:pt x="118" y="441"/>
                  <a:pt x="122" y="445"/>
                </a:cubicBezTo>
                <a:lnTo>
                  <a:pt x="121" y="445"/>
                </a:lnTo>
                <a:close/>
                <a:moveTo>
                  <a:pt x="135" y="456"/>
                </a:moveTo>
                <a:cubicBezTo>
                  <a:pt x="133" y="457"/>
                  <a:pt x="130" y="456"/>
                  <a:pt x="128" y="456"/>
                </a:cubicBezTo>
                <a:cubicBezTo>
                  <a:pt x="126" y="456"/>
                  <a:pt x="124" y="456"/>
                  <a:pt x="125" y="459"/>
                </a:cubicBezTo>
                <a:cubicBezTo>
                  <a:pt x="133" y="466"/>
                  <a:pt x="133" y="462"/>
                  <a:pt x="138" y="464"/>
                </a:cubicBezTo>
                <a:cubicBezTo>
                  <a:pt x="125" y="455"/>
                  <a:pt x="143" y="465"/>
                  <a:pt x="135" y="457"/>
                </a:cubicBezTo>
                <a:cubicBezTo>
                  <a:pt x="138" y="458"/>
                  <a:pt x="140" y="460"/>
                  <a:pt x="143" y="461"/>
                </a:cubicBezTo>
                <a:cubicBezTo>
                  <a:pt x="140" y="459"/>
                  <a:pt x="138" y="457"/>
                  <a:pt x="137" y="455"/>
                </a:cubicBezTo>
                <a:cubicBezTo>
                  <a:pt x="137" y="455"/>
                  <a:pt x="137" y="455"/>
                  <a:pt x="137" y="455"/>
                </a:cubicBezTo>
                <a:cubicBezTo>
                  <a:pt x="137" y="455"/>
                  <a:pt x="137" y="455"/>
                  <a:pt x="137" y="455"/>
                </a:cubicBezTo>
                <a:cubicBezTo>
                  <a:pt x="137" y="455"/>
                  <a:pt x="137" y="455"/>
                  <a:pt x="137" y="455"/>
                </a:cubicBezTo>
                <a:cubicBezTo>
                  <a:pt x="137" y="456"/>
                  <a:pt x="137" y="457"/>
                  <a:pt x="137" y="456"/>
                </a:cubicBezTo>
                <a:cubicBezTo>
                  <a:pt x="137" y="456"/>
                  <a:pt x="137" y="456"/>
                  <a:pt x="137" y="456"/>
                </a:cubicBezTo>
                <a:cubicBezTo>
                  <a:pt x="136" y="456"/>
                  <a:pt x="136" y="456"/>
                  <a:pt x="135" y="456"/>
                </a:cubicBezTo>
                <a:cubicBezTo>
                  <a:pt x="132" y="453"/>
                  <a:pt x="135" y="455"/>
                  <a:pt x="137" y="456"/>
                </a:cubicBezTo>
                <a:cubicBezTo>
                  <a:pt x="137" y="456"/>
                  <a:pt x="137" y="456"/>
                  <a:pt x="137" y="455"/>
                </a:cubicBezTo>
                <a:cubicBezTo>
                  <a:pt x="137" y="455"/>
                  <a:pt x="137" y="455"/>
                  <a:pt x="137" y="455"/>
                </a:cubicBezTo>
                <a:cubicBezTo>
                  <a:pt x="132" y="453"/>
                  <a:pt x="128" y="450"/>
                  <a:pt x="123" y="447"/>
                </a:cubicBezTo>
                <a:cubicBezTo>
                  <a:pt x="126" y="449"/>
                  <a:pt x="129" y="452"/>
                  <a:pt x="135" y="456"/>
                </a:cubicBezTo>
                <a:close/>
                <a:moveTo>
                  <a:pt x="190" y="496"/>
                </a:moveTo>
                <a:cubicBezTo>
                  <a:pt x="190" y="496"/>
                  <a:pt x="190" y="496"/>
                  <a:pt x="190" y="495"/>
                </a:cubicBezTo>
                <a:cubicBezTo>
                  <a:pt x="190" y="495"/>
                  <a:pt x="190" y="496"/>
                  <a:pt x="190" y="496"/>
                </a:cubicBezTo>
                <a:close/>
                <a:moveTo>
                  <a:pt x="110" y="430"/>
                </a:moveTo>
                <a:cubicBezTo>
                  <a:pt x="114" y="429"/>
                  <a:pt x="114" y="429"/>
                  <a:pt x="114" y="429"/>
                </a:cubicBezTo>
                <a:cubicBezTo>
                  <a:pt x="111" y="428"/>
                  <a:pt x="108" y="428"/>
                  <a:pt x="105" y="427"/>
                </a:cubicBezTo>
                <a:cubicBezTo>
                  <a:pt x="106" y="428"/>
                  <a:pt x="108" y="429"/>
                  <a:pt x="110" y="430"/>
                </a:cubicBezTo>
                <a:close/>
                <a:moveTo>
                  <a:pt x="101" y="416"/>
                </a:moveTo>
                <a:cubicBezTo>
                  <a:pt x="97" y="413"/>
                  <a:pt x="97" y="413"/>
                  <a:pt x="97" y="413"/>
                </a:cubicBezTo>
                <a:cubicBezTo>
                  <a:pt x="98" y="417"/>
                  <a:pt x="98" y="417"/>
                  <a:pt x="98" y="417"/>
                </a:cubicBezTo>
                <a:lnTo>
                  <a:pt x="101" y="416"/>
                </a:lnTo>
                <a:close/>
                <a:moveTo>
                  <a:pt x="202" y="62"/>
                </a:moveTo>
                <a:cubicBezTo>
                  <a:pt x="199" y="60"/>
                  <a:pt x="199" y="60"/>
                  <a:pt x="199" y="60"/>
                </a:cubicBezTo>
                <a:cubicBezTo>
                  <a:pt x="196" y="62"/>
                  <a:pt x="193" y="62"/>
                  <a:pt x="190" y="63"/>
                </a:cubicBezTo>
                <a:cubicBezTo>
                  <a:pt x="197" y="63"/>
                  <a:pt x="204" y="65"/>
                  <a:pt x="202" y="62"/>
                </a:cubicBezTo>
                <a:close/>
                <a:moveTo>
                  <a:pt x="48" y="252"/>
                </a:moveTo>
                <a:cubicBezTo>
                  <a:pt x="50" y="247"/>
                  <a:pt x="51" y="243"/>
                  <a:pt x="52" y="240"/>
                </a:cubicBezTo>
                <a:cubicBezTo>
                  <a:pt x="49" y="245"/>
                  <a:pt x="45" y="250"/>
                  <a:pt x="48" y="252"/>
                </a:cubicBezTo>
                <a:close/>
                <a:moveTo>
                  <a:pt x="362" y="11"/>
                </a:moveTo>
                <a:cubicBezTo>
                  <a:pt x="359" y="10"/>
                  <a:pt x="357" y="11"/>
                  <a:pt x="357" y="12"/>
                </a:cubicBezTo>
                <a:cubicBezTo>
                  <a:pt x="360" y="12"/>
                  <a:pt x="362" y="12"/>
                  <a:pt x="362" y="11"/>
                </a:cubicBezTo>
                <a:close/>
                <a:moveTo>
                  <a:pt x="55" y="226"/>
                </a:moveTo>
                <a:cubicBezTo>
                  <a:pt x="54" y="226"/>
                  <a:pt x="54" y="227"/>
                  <a:pt x="53" y="228"/>
                </a:cubicBezTo>
                <a:cubicBezTo>
                  <a:pt x="53" y="232"/>
                  <a:pt x="53" y="235"/>
                  <a:pt x="52" y="240"/>
                </a:cubicBezTo>
                <a:cubicBezTo>
                  <a:pt x="54" y="236"/>
                  <a:pt x="56" y="231"/>
                  <a:pt x="55" y="226"/>
                </a:cubicBezTo>
                <a:close/>
                <a:moveTo>
                  <a:pt x="183" y="495"/>
                </a:moveTo>
                <a:cubicBezTo>
                  <a:pt x="183" y="495"/>
                  <a:pt x="184" y="495"/>
                  <a:pt x="184" y="496"/>
                </a:cubicBezTo>
                <a:cubicBezTo>
                  <a:pt x="184" y="495"/>
                  <a:pt x="184" y="495"/>
                  <a:pt x="183" y="495"/>
                </a:cubicBezTo>
                <a:close/>
                <a:moveTo>
                  <a:pt x="346" y="541"/>
                </a:moveTo>
                <a:cubicBezTo>
                  <a:pt x="347" y="541"/>
                  <a:pt x="350" y="540"/>
                  <a:pt x="353" y="538"/>
                </a:cubicBezTo>
                <a:cubicBezTo>
                  <a:pt x="352" y="539"/>
                  <a:pt x="349" y="540"/>
                  <a:pt x="346" y="541"/>
                </a:cubicBezTo>
                <a:close/>
                <a:moveTo>
                  <a:pt x="65" y="357"/>
                </a:moveTo>
                <a:cubicBezTo>
                  <a:pt x="67" y="360"/>
                  <a:pt x="66" y="357"/>
                  <a:pt x="65" y="357"/>
                </a:cubicBezTo>
                <a:close/>
                <a:moveTo>
                  <a:pt x="58" y="378"/>
                </a:moveTo>
                <a:cubicBezTo>
                  <a:pt x="59" y="378"/>
                  <a:pt x="59" y="378"/>
                  <a:pt x="60" y="379"/>
                </a:cubicBezTo>
                <a:cubicBezTo>
                  <a:pt x="59" y="378"/>
                  <a:pt x="59" y="378"/>
                  <a:pt x="58" y="378"/>
                </a:cubicBezTo>
                <a:close/>
                <a:moveTo>
                  <a:pt x="66" y="362"/>
                </a:moveTo>
                <a:cubicBezTo>
                  <a:pt x="66" y="361"/>
                  <a:pt x="65" y="359"/>
                  <a:pt x="65" y="358"/>
                </a:cubicBezTo>
                <a:cubicBezTo>
                  <a:pt x="65" y="358"/>
                  <a:pt x="65" y="360"/>
                  <a:pt x="66" y="362"/>
                </a:cubicBezTo>
                <a:close/>
                <a:moveTo>
                  <a:pt x="67" y="361"/>
                </a:moveTo>
                <a:cubicBezTo>
                  <a:pt x="68" y="362"/>
                  <a:pt x="68" y="363"/>
                  <a:pt x="68" y="364"/>
                </a:cubicBezTo>
                <a:cubicBezTo>
                  <a:pt x="69" y="364"/>
                  <a:pt x="69" y="364"/>
                  <a:pt x="67" y="361"/>
                </a:cubicBezTo>
                <a:close/>
                <a:moveTo>
                  <a:pt x="65" y="357"/>
                </a:moveTo>
                <a:cubicBezTo>
                  <a:pt x="65" y="356"/>
                  <a:pt x="64" y="354"/>
                  <a:pt x="63" y="352"/>
                </a:cubicBezTo>
                <a:cubicBezTo>
                  <a:pt x="64" y="354"/>
                  <a:pt x="65" y="356"/>
                  <a:pt x="65" y="358"/>
                </a:cubicBezTo>
                <a:cubicBezTo>
                  <a:pt x="65" y="357"/>
                  <a:pt x="65" y="356"/>
                  <a:pt x="65" y="357"/>
                </a:cubicBezTo>
                <a:close/>
                <a:moveTo>
                  <a:pt x="30" y="251"/>
                </a:moveTo>
                <a:cubicBezTo>
                  <a:pt x="29" y="252"/>
                  <a:pt x="29" y="252"/>
                  <a:pt x="29" y="252"/>
                </a:cubicBezTo>
                <a:cubicBezTo>
                  <a:pt x="30" y="256"/>
                  <a:pt x="30" y="254"/>
                  <a:pt x="30" y="251"/>
                </a:cubicBezTo>
                <a:close/>
                <a:moveTo>
                  <a:pt x="61" y="380"/>
                </a:moveTo>
                <a:cubicBezTo>
                  <a:pt x="61" y="379"/>
                  <a:pt x="60" y="379"/>
                  <a:pt x="60" y="379"/>
                </a:cubicBezTo>
                <a:cubicBezTo>
                  <a:pt x="60" y="379"/>
                  <a:pt x="61" y="379"/>
                  <a:pt x="61" y="380"/>
                </a:cubicBezTo>
                <a:close/>
                <a:moveTo>
                  <a:pt x="518" y="163"/>
                </a:moveTo>
                <a:cubicBezTo>
                  <a:pt x="517" y="165"/>
                  <a:pt x="515" y="167"/>
                  <a:pt x="513" y="169"/>
                </a:cubicBezTo>
                <a:cubicBezTo>
                  <a:pt x="513" y="170"/>
                  <a:pt x="512" y="170"/>
                  <a:pt x="511" y="171"/>
                </a:cubicBezTo>
                <a:cubicBezTo>
                  <a:pt x="510" y="171"/>
                  <a:pt x="510" y="171"/>
                  <a:pt x="510" y="171"/>
                </a:cubicBezTo>
                <a:cubicBezTo>
                  <a:pt x="510" y="172"/>
                  <a:pt x="510" y="172"/>
                  <a:pt x="510" y="172"/>
                </a:cubicBezTo>
                <a:cubicBezTo>
                  <a:pt x="508" y="172"/>
                  <a:pt x="507" y="172"/>
                  <a:pt x="506" y="173"/>
                </a:cubicBezTo>
                <a:cubicBezTo>
                  <a:pt x="503" y="173"/>
                  <a:pt x="500" y="173"/>
                  <a:pt x="497" y="172"/>
                </a:cubicBezTo>
                <a:cubicBezTo>
                  <a:pt x="494" y="170"/>
                  <a:pt x="491" y="168"/>
                  <a:pt x="489" y="165"/>
                </a:cubicBezTo>
                <a:cubicBezTo>
                  <a:pt x="489" y="164"/>
                  <a:pt x="488" y="162"/>
                  <a:pt x="487" y="161"/>
                </a:cubicBezTo>
                <a:cubicBezTo>
                  <a:pt x="486" y="160"/>
                  <a:pt x="482" y="155"/>
                  <a:pt x="483" y="153"/>
                </a:cubicBezTo>
                <a:cubicBezTo>
                  <a:pt x="480" y="154"/>
                  <a:pt x="476" y="149"/>
                  <a:pt x="472" y="142"/>
                </a:cubicBezTo>
                <a:cubicBezTo>
                  <a:pt x="468" y="136"/>
                  <a:pt x="464" y="129"/>
                  <a:pt x="462" y="127"/>
                </a:cubicBezTo>
                <a:cubicBezTo>
                  <a:pt x="468" y="134"/>
                  <a:pt x="467" y="129"/>
                  <a:pt x="467" y="126"/>
                </a:cubicBezTo>
                <a:cubicBezTo>
                  <a:pt x="461" y="124"/>
                  <a:pt x="458" y="121"/>
                  <a:pt x="455" y="113"/>
                </a:cubicBezTo>
                <a:cubicBezTo>
                  <a:pt x="452" y="115"/>
                  <a:pt x="449" y="117"/>
                  <a:pt x="446" y="117"/>
                </a:cubicBezTo>
                <a:cubicBezTo>
                  <a:pt x="442" y="117"/>
                  <a:pt x="438" y="115"/>
                  <a:pt x="433" y="110"/>
                </a:cubicBezTo>
                <a:cubicBezTo>
                  <a:pt x="435" y="111"/>
                  <a:pt x="438" y="113"/>
                  <a:pt x="438" y="111"/>
                </a:cubicBezTo>
                <a:cubicBezTo>
                  <a:pt x="438" y="109"/>
                  <a:pt x="434" y="108"/>
                  <a:pt x="433" y="107"/>
                </a:cubicBezTo>
                <a:cubicBezTo>
                  <a:pt x="433" y="105"/>
                  <a:pt x="437" y="108"/>
                  <a:pt x="437" y="105"/>
                </a:cubicBezTo>
                <a:cubicBezTo>
                  <a:pt x="426" y="103"/>
                  <a:pt x="424" y="94"/>
                  <a:pt x="411" y="87"/>
                </a:cubicBezTo>
                <a:cubicBezTo>
                  <a:pt x="414" y="88"/>
                  <a:pt x="414" y="87"/>
                  <a:pt x="414" y="85"/>
                </a:cubicBezTo>
                <a:cubicBezTo>
                  <a:pt x="414" y="85"/>
                  <a:pt x="414" y="84"/>
                  <a:pt x="413" y="84"/>
                </a:cubicBezTo>
                <a:cubicBezTo>
                  <a:pt x="414" y="84"/>
                  <a:pt x="414" y="84"/>
                  <a:pt x="414" y="84"/>
                </a:cubicBezTo>
                <a:cubicBezTo>
                  <a:pt x="414" y="84"/>
                  <a:pt x="413" y="83"/>
                  <a:pt x="413" y="82"/>
                </a:cubicBezTo>
                <a:cubicBezTo>
                  <a:pt x="411" y="85"/>
                  <a:pt x="408" y="80"/>
                  <a:pt x="405" y="77"/>
                </a:cubicBezTo>
                <a:cubicBezTo>
                  <a:pt x="404" y="76"/>
                  <a:pt x="403" y="75"/>
                  <a:pt x="402" y="74"/>
                </a:cubicBezTo>
                <a:cubicBezTo>
                  <a:pt x="402" y="74"/>
                  <a:pt x="402" y="75"/>
                  <a:pt x="402" y="75"/>
                </a:cubicBezTo>
                <a:cubicBezTo>
                  <a:pt x="404" y="79"/>
                  <a:pt x="407" y="84"/>
                  <a:pt x="407" y="86"/>
                </a:cubicBezTo>
                <a:cubicBezTo>
                  <a:pt x="404" y="81"/>
                  <a:pt x="401" y="79"/>
                  <a:pt x="398" y="76"/>
                </a:cubicBezTo>
                <a:cubicBezTo>
                  <a:pt x="396" y="75"/>
                  <a:pt x="395" y="73"/>
                  <a:pt x="394" y="72"/>
                </a:cubicBezTo>
                <a:cubicBezTo>
                  <a:pt x="383" y="64"/>
                  <a:pt x="369" y="57"/>
                  <a:pt x="356" y="53"/>
                </a:cubicBezTo>
                <a:cubicBezTo>
                  <a:pt x="346" y="49"/>
                  <a:pt x="337" y="46"/>
                  <a:pt x="330" y="44"/>
                </a:cubicBezTo>
                <a:cubicBezTo>
                  <a:pt x="331" y="46"/>
                  <a:pt x="331" y="46"/>
                  <a:pt x="331" y="46"/>
                </a:cubicBezTo>
                <a:cubicBezTo>
                  <a:pt x="329" y="45"/>
                  <a:pt x="329" y="45"/>
                  <a:pt x="329" y="45"/>
                </a:cubicBezTo>
                <a:cubicBezTo>
                  <a:pt x="329" y="43"/>
                  <a:pt x="329" y="43"/>
                  <a:pt x="329" y="43"/>
                </a:cubicBezTo>
                <a:cubicBezTo>
                  <a:pt x="326" y="42"/>
                  <a:pt x="324" y="41"/>
                  <a:pt x="322" y="40"/>
                </a:cubicBezTo>
                <a:cubicBezTo>
                  <a:pt x="322" y="39"/>
                  <a:pt x="322" y="39"/>
                  <a:pt x="321" y="39"/>
                </a:cubicBezTo>
                <a:cubicBezTo>
                  <a:pt x="321" y="39"/>
                  <a:pt x="321" y="39"/>
                  <a:pt x="321" y="39"/>
                </a:cubicBezTo>
                <a:cubicBezTo>
                  <a:pt x="318" y="41"/>
                  <a:pt x="316" y="43"/>
                  <a:pt x="310" y="39"/>
                </a:cubicBezTo>
                <a:cubicBezTo>
                  <a:pt x="312" y="40"/>
                  <a:pt x="312" y="39"/>
                  <a:pt x="314" y="39"/>
                </a:cubicBezTo>
                <a:cubicBezTo>
                  <a:pt x="312" y="39"/>
                  <a:pt x="312" y="39"/>
                  <a:pt x="312" y="39"/>
                </a:cubicBezTo>
                <a:cubicBezTo>
                  <a:pt x="310" y="39"/>
                  <a:pt x="308" y="39"/>
                  <a:pt x="306" y="39"/>
                </a:cubicBezTo>
                <a:cubicBezTo>
                  <a:pt x="303" y="41"/>
                  <a:pt x="296" y="41"/>
                  <a:pt x="289" y="40"/>
                </a:cubicBezTo>
                <a:cubicBezTo>
                  <a:pt x="287" y="40"/>
                  <a:pt x="285" y="40"/>
                  <a:pt x="283" y="40"/>
                </a:cubicBezTo>
                <a:cubicBezTo>
                  <a:pt x="282" y="41"/>
                  <a:pt x="280" y="41"/>
                  <a:pt x="278" y="42"/>
                </a:cubicBezTo>
                <a:cubicBezTo>
                  <a:pt x="279" y="41"/>
                  <a:pt x="280" y="41"/>
                  <a:pt x="280" y="41"/>
                </a:cubicBezTo>
                <a:cubicBezTo>
                  <a:pt x="275" y="41"/>
                  <a:pt x="271" y="43"/>
                  <a:pt x="271" y="46"/>
                </a:cubicBezTo>
                <a:cubicBezTo>
                  <a:pt x="262" y="42"/>
                  <a:pt x="270" y="43"/>
                  <a:pt x="281" y="38"/>
                </a:cubicBezTo>
                <a:cubicBezTo>
                  <a:pt x="272" y="35"/>
                  <a:pt x="272" y="35"/>
                  <a:pt x="272" y="35"/>
                </a:cubicBezTo>
                <a:cubicBezTo>
                  <a:pt x="269" y="37"/>
                  <a:pt x="267" y="39"/>
                  <a:pt x="264" y="40"/>
                </a:cubicBezTo>
                <a:cubicBezTo>
                  <a:pt x="262" y="36"/>
                  <a:pt x="262" y="36"/>
                  <a:pt x="262" y="36"/>
                </a:cubicBezTo>
                <a:cubicBezTo>
                  <a:pt x="261" y="36"/>
                  <a:pt x="261" y="36"/>
                  <a:pt x="260" y="36"/>
                </a:cubicBezTo>
                <a:cubicBezTo>
                  <a:pt x="257" y="37"/>
                  <a:pt x="255" y="39"/>
                  <a:pt x="253" y="40"/>
                </a:cubicBezTo>
                <a:cubicBezTo>
                  <a:pt x="252" y="40"/>
                  <a:pt x="251" y="39"/>
                  <a:pt x="251" y="37"/>
                </a:cubicBezTo>
                <a:cubicBezTo>
                  <a:pt x="250" y="38"/>
                  <a:pt x="248" y="37"/>
                  <a:pt x="246" y="37"/>
                </a:cubicBezTo>
                <a:cubicBezTo>
                  <a:pt x="245" y="39"/>
                  <a:pt x="242" y="41"/>
                  <a:pt x="239" y="42"/>
                </a:cubicBezTo>
                <a:cubicBezTo>
                  <a:pt x="240" y="43"/>
                  <a:pt x="240" y="44"/>
                  <a:pt x="237" y="45"/>
                </a:cubicBezTo>
                <a:cubicBezTo>
                  <a:pt x="236" y="45"/>
                  <a:pt x="235" y="44"/>
                  <a:pt x="235" y="44"/>
                </a:cubicBezTo>
                <a:cubicBezTo>
                  <a:pt x="229" y="46"/>
                  <a:pt x="224" y="48"/>
                  <a:pt x="223" y="50"/>
                </a:cubicBezTo>
                <a:cubicBezTo>
                  <a:pt x="220" y="47"/>
                  <a:pt x="216" y="48"/>
                  <a:pt x="213" y="50"/>
                </a:cubicBezTo>
                <a:cubicBezTo>
                  <a:pt x="210" y="51"/>
                  <a:pt x="208" y="52"/>
                  <a:pt x="205" y="50"/>
                </a:cubicBezTo>
                <a:cubicBezTo>
                  <a:pt x="204" y="51"/>
                  <a:pt x="202" y="53"/>
                  <a:pt x="200" y="54"/>
                </a:cubicBezTo>
                <a:cubicBezTo>
                  <a:pt x="203" y="56"/>
                  <a:pt x="205" y="59"/>
                  <a:pt x="200" y="59"/>
                </a:cubicBezTo>
                <a:cubicBezTo>
                  <a:pt x="200" y="59"/>
                  <a:pt x="200" y="59"/>
                  <a:pt x="199" y="60"/>
                </a:cubicBezTo>
                <a:cubicBezTo>
                  <a:pt x="196" y="57"/>
                  <a:pt x="196" y="57"/>
                  <a:pt x="196" y="57"/>
                </a:cubicBezTo>
                <a:cubicBezTo>
                  <a:pt x="192" y="59"/>
                  <a:pt x="188" y="61"/>
                  <a:pt x="185" y="63"/>
                </a:cubicBezTo>
                <a:cubicBezTo>
                  <a:pt x="187" y="62"/>
                  <a:pt x="188" y="62"/>
                  <a:pt x="190" y="63"/>
                </a:cubicBezTo>
                <a:cubicBezTo>
                  <a:pt x="188" y="63"/>
                  <a:pt x="186" y="63"/>
                  <a:pt x="184" y="63"/>
                </a:cubicBezTo>
                <a:cubicBezTo>
                  <a:pt x="184" y="63"/>
                  <a:pt x="183" y="63"/>
                  <a:pt x="183" y="64"/>
                </a:cubicBezTo>
                <a:cubicBezTo>
                  <a:pt x="183" y="63"/>
                  <a:pt x="183" y="63"/>
                  <a:pt x="184" y="63"/>
                </a:cubicBezTo>
                <a:cubicBezTo>
                  <a:pt x="181" y="63"/>
                  <a:pt x="178" y="64"/>
                  <a:pt x="175" y="67"/>
                </a:cubicBezTo>
                <a:cubicBezTo>
                  <a:pt x="170" y="68"/>
                  <a:pt x="166" y="69"/>
                  <a:pt x="163" y="72"/>
                </a:cubicBezTo>
                <a:cubicBezTo>
                  <a:pt x="159" y="74"/>
                  <a:pt x="156" y="78"/>
                  <a:pt x="152" y="81"/>
                </a:cubicBezTo>
                <a:cubicBezTo>
                  <a:pt x="149" y="84"/>
                  <a:pt x="146" y="87"/>
                  <a:pt x="142" y="90"/>
                </a:cubicBezTo>
                <a:cubicBezTo>
                  <a:pt x="138" y="93"/>
                  <a:pt x="134" y="95"/>
                  <a:pt x="130" y="96"/>
                </a:cubicBezTo>
                <a:cubicBezTo>
                  <a:pt x="132" y="95"/>
                  <a:pt x="135" y="93"/>
                  <a:pt x="135" y="91"/>
                </a:cubicBezTo>
                <a:cubicBezTo>
                  <a:pt x="124" y="101"/>
                  <a:pt x="109" y="107"/>
                  <a:pt x="105" y="117"/>
                </a:cubicBezTo>
                <a:cubicBezTo>
                  <a:pt x="108" y="118"/>
                  <a:pt x="108" y="118"/>
                  <a:pt x="108" y="118"/>
                </a:cubicBezTo>
                <a:cubicBezTo>
                  <a:pt x="102" y="128"/>
                  <a:pt x="97" y="135"/>
                  <a:pt x="92" y="142"/>
                </a:cubicBezTo>
                <a:cubicBezTo>
                  <a:pt x="95" y="145"/>
                  <a:pt x="95" y="145"/>
                  <a:pt x="95" y="145"/>
                </a:cubicBezTo>
                <a:cubicBezTo>
                  <a:pt x="93" y="147"/>
                  <a:pt x="91" y="150"/>
                  <a:pt x="89" y="154"/>
                </a:cubicBezTo>
                <a:cubicBezTo>
                  <a:pt x="87" y="158"/>
                  <a:pt x="85" y="162"/>
                  <a:pt x="83" y="166"/>
                </a:cubicBezTo>
                <a:cubicBezTo>
                  <a:pt x="81" y="170"/>
                  <a:pt x="79" y="174"/>
                  <a:pt x="76" y="177"/>
                </a:cubicBezTo>
                <a:cubicBezTo>
                  <a:pt x="74" y="180"/>
                  <a:pt x="72" y="183"/>
                  <a:pt x="69" y="184"/>
                </a:cubicBezTo>
                <a:cubicBezTo>
                  <a:pt x="71" y="188"/>
                  <a:pt x="62" y="199"/>
                  <a:pt x="61" y="207"/>
                </a:cubicBezTo>
                <a:cubicBezTo>
                  <a:pt x="57" y="208"/>
                  <a:pt x="57" y="208"/>
                  <a:pt x="57" y="208"/>
                </a:cubicBezTo>
                <a:cubicBezTo>
                  <a:pt x="54" y="216"/>
                  <a:pt x="54" y="222"/>
                  <a:pt x="53" y="228"/>
                </a:cubicBezTo>
                <a:cubicBezTo>
                  <a:pt x="48" y="237"/>
                  <a:pt x="47" y="246"/>
                  <a:pt x="47" y="255"/>
                </a:cubicBezTo>
                <a:cubicBezTo>
                  <a:pt x="47" y="264"/>
                  <a:pt x="48" y="273"/>
                  <a:pt x="48" y="281"/>
                </a:cubicBezTo>
                <a:cubicBezTo>
                  <a:pt x="47" y="281"/>
                  <a:pt x="47" y="281"/>
                  <a:pt x="47" y="281"/>
                </a:cubicBezTo>
                <a:cubicBezTo>
                  <a:pt x="48" y="287"/>
                  <a:pt x="49" y="293"/>
                  <a:pt x="50" y="298"/>
                </a:cubicBezTo>
                <a:cubicBezTo>
                  <a:pt x="47" y="294"/>
                  <a:pt x="53" y="301"/>
                  <a:pt x="53" y="306"/>
                </a:cubicBezTo>
                <a:cubicBezTo>
                  <a:pt x="54" y="309"/>
                  <a:pt x="54" y="312"/>
                  <a:pt x="55" y="316"/>
                </a:cubicBezTo>
                <a:cubicBezTo>
                  <a:pt x="55" y="319"/>
                  <a:pt x="55" y="323"/>
                  <a:pt x="55" y="327"/>
                </a:cubicBezTo>
                <a:cubicBezTo>
                  <a:pt x="58" y="337"/>
                  <a:pt x="58" y="337"/>
                  <a:pt x="58" y="337"/>
                </a:cubicBezTo>
                <a:cubicBezTo>
                  <a:pt x="53" y="326"/>
                  <a:pt x="53" y="339"/>
                  <a:pt x="50" y="341"/>
                </a:cubicBezTo>
                <a:cubicBezTo>
                  <a:pt x="55" y="347"/>
                  <a:pt x="55" y="347"/>
                  <a:pt x="55" y="347"/>
                </a:cubicBezTo>
                <a:cubicBezTo>
                  <a:pt x="54" y="350"/>
                  <a:pt x="51" y="343"/>
                  <a:pt x="52" y="348"/>
                </a:cubicBezTo>
                <a:cubicBezTo>
                  <a:pt x="55" y="352"/>
                  <a:pt x="60" y="366"/>
                  <a:pt x="65" y="368"/>
                </a:cubicBezTo>
                <a:cubicBezTo>
                  <a:pt x="66" y="367"/>
                  <a:pt x="66" y="365"/>
                  <a:pt x="66" y="363"/>
                </a:cubicBezTo>
                <a:cubicBezTo>
                  <a:pt x="66" y="363"/>
                  <a:pt x="66" y="363"/>
                  <a:pt x="66" y="363"/>
                </a:cubicBezTo>
                <a:cubicBezTo>
                  <a:pt x="66" y="363"/>
                  <a:pt x="66" y="362"/>
                  <a:pt x="66" y="362"/>
                </a:cubicBezTo>
                <a:cubicBezTo>
                  <a:pt x="66" y="362"/>
                  <a:pt x="66" y="363"/>
                  <a:pt x="66" y="363"/>
                </a:cubicBezTo>
                <a:cubicBezTo>
                  <a:pt x="67" y="363"/>
                  <a:pt x="68" y="364"/>
                  <a:pt x="68" y="364"/>
                </a:cubicBezTo>
                <a:cubicBezTo>
                  <a:pt x="71" y="372"/>
                  <a:pt x="71" y="369"/>
                  <a:pt x="72" y="368"/>
                </a:cubicBezTo>
                <a:cubicBezTo>
                  <a:pt x="72" y="373"/>
                  <a:pt x="73" y="377"/>
                  <a:pt x="74" y="380"/>
                </a:cubicBezTo>
                <a:cubicBezTo>
                  <a:pt x="75" y="384"/>
                  <a:pt x="76" y="387"/>
                  <a:pt x="75" y="392"/>
                </a:cubicBezTo>
                <a:cubicBezTo>
                  <a:pt x="76" y="385"/>
                  <a:pt x="78" y="391"/>
                  <a:pt x="82" y="396"/>
                </a:cubicBezTo>
                <a:cubicBezTo>
                  <a:pt x="85" y="401"/>
                  <a:pt x="89" y="406"/>
                  <a:pt x="90" y="402"/>
                </a:cubicBezTo>
                <a:cubicBezTo>
                  <a:pt x="89" y="411"/>
                  <a:pt x="92" y="406"/>
                  <a:pt x="91" y="413"/>
                </a:cubicBezTo>
                <a:cubicBezTo>
                  <a:pt x="86" y="403"/>
                  <a:pt x="76" y="398"/>
                  <a:pt x="70" y="391"/>
                </a:cubicBezTo>
                <a:cubicBezTo>
                  <a:pt x="70" y="394"/>
                  <a:pt x="71" y="397"/>
                  <a:pt x="71" y="400"/>
                </a:cubicBezTo>
                <a:cubicBezTo>
                  <a:pt x="70" y="400"/>
                  <a:pt x="68" y="399"/>
                  <a:pt x="67" y="397"/>
                </a:cubicBezTo>
                <a:cubicBezTo>
                  <a:pt x="67" y="398"/>
                  <a:pt x="67" y="399"/>
                  <a:pt x="67" y="401"/>
                </a:cubicBezTo>
                <a:cubicBezTo>
                  <a:pt x="67" y="403"/>
                  <a:pt x="68" y="406"/>
                  <a:pt x="65" y="404"/>
                </a:cubicBezTo>
                <a:cubicBezTo>
                  <a:pt x="66" y="406"/>
                  <a:pt x="67" y="407"/>
                  <a:pt x="68" y="408"/>
                </a:cubicBezTo>
                <a:cubicBezTo>
                  <a:pt x="68" y="407"/>
                  <a:pt x="68" y="407"/>
                  <a:pt x="68" y="407"/>
                </a:cubicBezTo>
                <a:cubicBezTo>
                  <a:pt x="72" y="409"/>
                  <a:pt x="72" y="409"/>
                  <a:pt x="72" y="409"/>
                </a:cubicBezTo>
                <a:cubicBezTo>
                  <a:pt x="70" y="411"/>
                  <a:pt x="70" y="411"/>
                  <a:pt x="70" y="411"/>
                </a:cubicBezTo>
                <a:cubicBezTo>
                  <a:pt x="72" y="413"/>
                  <a:pt x="74" y="415"/>
                  <a:pt x="76" y="416"/>
                </a:cubicBezTo>
                <a:cubicBezTo>
                  <a:pt x="75" y="416"/>
                  <a:pt x="75" y="416"/>
                  <a:pt x="75" y="416"/>
                </a:cubicBezTo>
                <a:cubicBezTo>
                  <a:pt x="79" y="420"/>
                  <a:pt x="81" y="423"/>
                  <a:pt x="83" y="426"/>
                </a:cubicBezTo>
                <a:cubicBezTo>
                  <a:pt x="83" y="426"/>
                  <a:pt x="84" y="427"/>
                  <a:pt x="84" y="428"/>
                </a:cubicBezTo>
                <a:cubicBezTo>
                  <a:pt x="85" y="428"/>
                  <a:pt x="87" y="429"/>
                  <a:pt x="88" y="430"/>
                </a:cubicBezTo>
                <a:cubicBezTo>
                  <a:pt x="92" y="432"/>
                  <a:pt x="96" y="433"/>
                  <a:pt x="96" y="430"/>
                </a:cubicBezTo>
                <a:cubicBezTo>
                  <a:pt x="98" y="436"/>
                  <a:pt x="94" y="436"/>
                  <a:pt x="103" y="443"/>
                </a:cubicBezTo>
                <a:cubicBezTo>
                  <a:pt x="111" y="447"/>
                  <a:pt x="101" y="433"/>
                  <a:pt x="101" y="430"/>
                </a:cubicBezTo>
                <a:cubicBezTo>
                  <a:pt x="108" y="435"/>
                  <a:pt x="109" y="434"/>
                  <a:pt x="110" y="433"/>
                </a:cubicBezTo>
                <a:cubicBezTo>
                  <a:pt x="110" y="439"/>
                  <a:pt x="109" y="445"/>
                  <a:pt x="106" y="448"/>
                </a:cubicBezTo>
                <a:cubicBezTo>
                  <a:pt x="114" y="455"/>
                  <a:pt x="123" y="461"/>
                  <a:pt x="132" y="468"/>
                </a:cubicBezTo>
                <a:cubicBezTo>
                  <a:pt x="138" y="472"/>
                  <a:pt x="144" y="477"/>
                  <a:pt x="150" y="480"/>
                </a:cubicBezTo>
                <a:cubicBezTo>
                  <a:pt x="150" y="480"/>
                  <a:pt x="149" y="479"/>
                  <a:pt x="149" y="478"/>
                </a:cubicBezTo>
                <a:cubicBezTo>
                  <a:pt x="153" y="480"/>
                  <a:pt x="157" y="482"/>
                  <a:pt x="162" y="484"/>
                </a:cubicBezTo>
                <a:cubicBezTo>
                  <a:pt x="161" y="484"/>
                  <a:pt x="161" y="484"/>
                  <a:pt x="161" y="484"/>
                </a:cubicBezTo>
                <a:cubicBezTo>
                  <a:pt x="165" y="487"/>
                  <a:pt x="177" y="490"/>
                  <a:pt x="183" y="495"/>
                </a:cubicBezTo>
                <a:cubicBezTo>
                  <a:pt x="182" y="494"/>
                  <a:pt x="179" y="494"/>
                  <a:pt x="177" y="493"/>
                </a:cubicBezTo>
                <a:cubicBezTo>
                  <a:pt x="177" y="495"/>
                  <a:pt x="178" y="499"/>
                  <a:pt x="184" y="502"/>
                </a:cubicBezTo>
                <a:cubicBezTo>
                  <a:pt x="188" y="500"/>
                  <a:pt x="188" y="500"/>
                  <a:pt x="188" y="500"/>
                </a:cubicBezTo>
                <a:cubicBezTo>
                  <a:pt x="189" y="503"/>
                  <a:pt x="189" y="503"/>
                  <a:pt x="189" y="503"/>
                </a:cubicBezTo>
                <a:cubicBezTo>
                  <a:pt x="192" y="504"/>
                  <a:pt x="193" y="504"/>
                  <a:pt x="193" y="504"/>
                </a:cubicBezTo>
                <a:cubicBezTo>
                  <a:pt x="191" y="501"/>
                  <a:pt x="191" y="499"/>
                  <a:pt x="190" y="496"/>
                </a:cubicBezTo>
                <a:cubicBezTo>
                  <a:pt x="191" y="497"/>
                  <a:pt x="192" y="499"/>
                  <a:pt x="194" y="501"/>
                </a:cubicBezTo>
                <a:cubicBezTo>
                  <a:pt x="195" y="501"/>
                  <a:pt x="196" y="501"/>
                  <a:pt x="197" y="501"/>
                </a:cubicBezTo>
                <a:cubicBezTo>
                  <a:pt x="197" y="502"/>
                  <a:pt x="198" y="503"/>
                  <a:pt x="198" y="504"/>
                </a:cubicBezTo>
                <a:cubicBezTo>
                  <a:pt x="199" y="505"/>
                  <a:pt x="200" y="505"/>
                  <a:pt x="201" y="506"/>
                </a:cubicBezTo>
                <a:cubicBezTo>
                  <a:pt x="203" y="506"/>
                  <a:pt x="203" y="506"/>
                  <a:pt x="203" y="506"/>
                </a:cubicBezTo>
                <a:cubicBezTo>
                  <a:pt x="205" y="507"/>
                  <a:pt x="206" y="508"/>
                  <a:pt x="206" y="509"/>
                </a:cubicBezTo>
                <a:cubicBezTo>
                  <a:pt x="209" y="510"/>
                  <a:pt x="214" y="512"/>
                  <a:pt x="218" y="513"/>
                </a:cubicBezTo>
                <a:cubicBezTo>
                  <a:pt x="221" y="514"/>
                  <a:pt x="224" y="514"/>
                  <a:pt x="226" y="515"/>
                </a:cubicBezTo>
                <a:cubicBezTo>
                  <a:pt x="229" y="516"/>
                  <a:pt x="231" y="516"/>
                  <a:pt x="233" y="517"/>
                </a:cubicBezTo>
                <a:cubicBezTo>
                  <a:pt x="238" y="518"/>
                  <a:pt x="242" y="520"/>
                  <a:pt x="243" y="522"/>
                </a:cubicBezTo>
                <a:cubicBezTo>
                  <a:pt x="247" y="519"/>
                  <a:pt x="243" y="518"/>
                  <a:pt x="238" y="518"/>
                </a:cubicBezTo>
                <a:cubicBezTo>
                  <a:pt x="234" y="517"/>
                  <a:pt x="229" y="516"/>
                  <a:pt x="234" y="514"/>
                </a:cubicBezTo>
                <a:cubicBezTo>
                  <a:pt x="236" y="515"/>
                  <a:pt x="237" y="517"/>
                  <a:pt x="243" y="518"/>
                </a:cubicBezTo>
                <a:cubicBezTo>
                  <a:pt x="242" y="514"/>
                  <a:pt x="242" y="514"/>
                  <a:pt x="242" y="514"/>
                </a:cubicBezTo>
                <a:cubicBezTo>
                  <a:pt x="256" y="517"/>
                  <a:pt x="266" y="519"/>
                  <a:pt x="276" y="520"/>
                </a:cubicBezTo>
                <a:cubicBezTo>
                  <a:pt x="281" y="520"/>
                  <a:pt x="285" y="521"/>
                  <a:pt x="291" y="521"/>
                </a:cubicBezTo>
                <a:cubicBezTo>
                  <a:pt x="296" y="521"/>
                  <a:pt x="302" y="520"/>
                  <a:pt x="308" y="519"/>
                </a:cubicBezTo>
                <a:cubicBezTo>
                  <a:pt x="307" y="520"/>
                  <a:pt x="307" y="520"/>
                  <a:pt x="307" y="520"/>
                </a:cubicBezTo>
                <a:cubicBezTo>
                  <a:pt x="317" y="520"/>
                  <a:pt x="322" y="519"/>
                  <a:pt x="325" y="515"/>
                </a:cubicBezTo>
                <a:cubicBezTo>
                  <a:pt x="327" y="516"/>
                  <a:pt x="321" y="518"/>
                  <a:pt x="325" y="519"/>
                </a:cubicBezTo>
                <a:cubicBezTo>
                  <a:pt x="332" y="513"/>
                  <a:pt x="340" y="513"/>
                  <a:pt x="348" y="512"/>
                </a:cubicBezTo>
                <a:cubicBezTo>
                  <a:pt x="352" y="512"/>
                  <a:pt x="355" y="512"/>
                  <a:pt x="359" y="512"/>
                </a:cubicBezTo>
                <a:cubicBezTo>
                  <a:pt x="362" y="511"/>
                  <a:pt x="365" y="510"/>
                  <a:pt x="366" y="507"/>
                </a:cubicBezTo>
                <a:cubicBezTo>
                  <a:pt x="367" y="511"/>
                  <a:pt x="373" y="513"/>
                  <a:pt x="379" y="514"/>
                </a:cubicBezTo>
                <a:cubicBezTo>
                  <a:pt x="384" y="516"/>
                  <a:pt x="389" y="518"/>
                  <a:pt x="385" y="522"/>
                </a:cubicBezTo>
                <a:cubicBezTo>
                  <a:pt x="387" y="521"/>
                  <a:pt x="390" y="520"/>
                  <a:pt x="392" y="518"/>
                </a:cubicBezTo>
                <a:cubicBezTo>
                  <a:pt x="392" y="521"/>
                  <a:pt x="386" y="524"/>
                  <a:pt x="381" y="526"/>
                </a:cubicBezTo>
                <a:cubicBezTo>
                  <a:pt x="375" y="529"/>
                  <a:pt x="369" y="531"/>
                  <a:pt x="368" y="534"/>
                </a:cubicBezTo>
                <a:cubicBezTo>
                  <a:pt x="360" y="535"/>
                  <a:pt x="352" y="536"/>
                  <a:pt x="344" y="536"/>
                </a:cubicBezTo>
                <a:cubicBezTo>
                  <a:pt x="345" y="537"/>
                  <a:pt x="342" y="541"/>
                  <a:pt x="346" y="541"/>
                </a:cubicBezTo>
                <a:cubicBezTo>
                  <a:pt x="340" y="542"/>
                  <a:pt x="335" y="544"/>
                  <a:pt x="344" y="545"/>
                </a:cubicBezTo>
                <a:cubicBezTo>
                  <a:pt x="329" y="545"/>
                  <a:pt x="315" y="546"/>
                  <a:pt x="300" y="546"/>
                </a:cubicBezTo>
                <a:cubicBezTo>
                  <a:pt x="286" y="546"/>
                  <a:pt x="272" y="547"/>
                  <a:pt x="258" y="546"/>
                </a:cubicBezTo>
                <a:cubicBezTo>
                  <a:pt x="244" y="545"/>
                  <a:pt x="230" y="544"/>
                  <a:pt x="216" y="540"/>
                </a:cubicBezTo>
                <a:cubicBezTo>
                  <a:pt x="202" y="537"/>
                  <a:pt x="189" y="533"/>
                  <a:pt x="177" y="526"/>
                </a:cubicBezTo>
                <a:cubicBezTo>
                  <a:pt x="173" y="525"/>
                  <a:pt x="174" y="527"/>
                  <a:pt x="175" y="529"/>
                </a:cubicBezTo>
                <a:cubicBezTo>
                  <a:pt x="171" y="525"/>
                  <a:pt x="169" y="524"/>
                  <a:pt x="167" y="525"/>
                </a:cubicBezTo>
                <a:cubicBezTo>
                  <a:pt x="165" y="525"/>
                  <a:pt x="163" y="527"/>
                  <a:pt x="160" y="526"/>
                </a:cubicBezTo>
                <a:cubicBezTo>
                  <a:pt x="156" y="522"/>
                  <a:pt x="153" y="517"/>
                  <a:pt x="149" y="513"/>
                </a:cubicBezTo>
                <a:cubicBezTo>
                  <a:pt x="143" y="512"/>
                  <a:pt x="146" y="516"/>
                  <a:pt x="145" y="517"/>
                </a:cubicBezTo>
                <a:cubicBezTo>
                  <a:pt x="132" y="511"/>
                  <a:pt x="121" y="502"/>
                  <a:pt x="111" y="493"/>
                </a:cubicBezTo>
                <a:cubicBezTo>
                  <a:pt x="101" y="484"/>
                  <a:pt x="92" y="475"/>
                  <a:pt x="83" y="468"/>
                </a:cubicBezTo>
                <a:cubicBezTo>
                  <a:pt x="79" y="461"/>
                  <a:pt x="88" y="466"/>
                  <a:pt x="82" y="458"/>
                </a:cubicBezTo>
                <a:cubicBezTo>
                  <a:pt x="84" y="465"/>
                  <a:pt x="78" y="461"/>
                  <a:pt x="73" y="456"/>
                </a:cubicBezTo>
                <a:cubicBezTo>
                  <a:pt x="70" y="453"/>
                  <a:pt x="67" y="450"/>
                  <a:pt x="65" y="449"/>
                </a:cubicBezTo>
                <a:cubicBezTo>
                  <a:pt x="63" y="447"/>
                  <a:pt x="62" y="447"/>
                  <a:pt x="62" y="449"/>
                </a:cubicBezTo>
                <a:cubicBezTo>
                  <a:pt x="63" y="443"/>
                  <a:pt x="58" y="436"/>
                  <a:pt x="54" y="430"/>
                </a:cubicBezTo>
                <a:cubicBezTo>
                  <a:pt x="51" y="424"/>
                  <a:pt x="49" y="418"/>
                  <a:pt x="55" y="417"/>
                </a:cubicBezTo>
                <a:cubicBezTo>
                  <a:pt x="50" y="408"/>
                  <a:pt x="46" y="412"/>
                  <a:pt x="47" y="415"/>
                </a:cubicBezTo>
                <a:cubicBezTo>
                  <a:pt x="44" y="409"/>
                  <a:pt x="41" y="404"/>
                  <a:pt x="38" y="399"/>
                </a:cubicBezTo>
                <a:cubicBezTo>
                  <a:pt x="35" y="394"/>
                  <a:pt x="32" y="390"/>
                  <a:pt x="28" y="386"/>
                </a:cubicBezTo>
                <a:cubicBezTo>
                  <a:pt x="28" y="382"/>
                  <a:pt x="21" y="368"/>
                  <a:pt x="17" y="353"/>
                </a:cubicBezTo>
                <a:cubicBezTo>
                  <a:pt x="12" y="338"/>
                  <a:pt x="10" y="321"/>
                  <a:pt x="13" y="315"/>
                </a:cubicBezTo>
                <a:cubicBezTo>
                  <a:pt x="9" y="324"/>
                  <a:pt x="10" y="315"/>
                  <a:pt x="7" y="307"/>
                </a:cubicBezTo>
                <a:cubicBezTo>
                  <a:pt x="6" y="310"/>
                  <a:pt x="4" y="312"/>
                  <a:pt x="3" y="315"/>
                </a:cubicBezTo>
                <a:cubicBezTo>
                  <a:pt x="2" y="309"/>
                  <a:pt x="2" y="303"/>
                  <a:pt x="2" y="297"/>
                </a:cubicBezTo>
                <a:cubicBezTo>
                  <a:pt x="1" y="294"/>
                  <a:pt x="1" y="293"/>
                  <a:pt x="2" y="293"/>
                </a:cubicBezTo>
                <a:cubicBezTo>
                  <a:pt x="2" y="290"/>
                  <a:pt x="4" y="293"/>
                  <a:pt x="5" y="285"/>
                </a:cubicBezTo>
                <a:cubicBezTo>
                  <a:pt x="5" y="274"/>
                  <a:pt x="2" y="273"/>
                  <a:pt x="0" y="266"/>
                </a:cubicBezTo>
                <a:cubicBezTo>
                  <a:pt x="0" y="268"/>
                  <a:pt x="0" y="268"/>
                  <a:pt x="0" y="268"/>
                </a:cubicBezTo>
                <a:cubicBezTo>
                  <a:pt x="0" y="260"/>
                  <a:pt x="0" y="260"/>
                  <a:pt x="0" y="260"/>
                </a:cubicBezTo>
                <a:cubicBezTo>
                  <a:pt x="0" y="257"/>
                  <a:pt x="1" y="262"/>
                  <a:pt x="2" y="266"/>
                </a:cubicBezTo>
                <a:cubicBezTo>
                  <a:pt x="3" y="270"/>
                  <a:pt x="5" y="271"/>
                  <a:pt x="6" y="262"/>
                </a:cubicBezTo>
                <a:cubicBezTo>
                  <a:pt x="6" y="262"/>
                  <a:pt x="4" y="259"/>
                  <a:pt x="3" y="255"/>
                </a:cubicBezTo>
                <a:cubicBezTo>
                  <a:pt x="2" y="251"/>
                  <a:pt x="2" y="247"/>
                  <a:pt x="4" y="244"/>
                </a:cubicBezTo>
                <a:cubicBezTo>
                  <a:pt x="3" y="254"/>
                  <a:pt x="6" y="253"/>
                  <a:pt x="8" y="250"/>
                </a:cubicBezTo>
                <a:cubicBezTo>
                  <a:pt x="8" y="245"/>
                  <a:pt x="9" y="241"/>
                  <a:pt x="9" y="236"/>
                </a:cubicBezTo>
                <a:cubicBezTo>
                  <a:pt x="3" y="240"/>
                  <a:pt x="3" y="240"/>
                  <a:pt x="3" y="240"/>
                </a:cubicBezTo>
                <a:cubicBezTo>
                  <a:pt x="6" y="220"/>
                  <a:pt x="12" y="200"/>
                  <a:pt x="20" y="181"/>
                </a:cubicBezTo>
                <a:cubicBezTo>
                  <a:pt x="28" y="161"/>
                  <a:pt x="38" y="143"/>
                  <a:pt x="50" y="125"/>
                </a:cubicBezTo>
                <a:cubicBezTo>
                  <a:pt x="52" y="126"/>
                  <a:pt x="56" y="120"/>
                  <a:pt x="60" y="115"/>
                </a:cubicBezTo>
                <a:cubicBezTo>
                  <a:pt x="65" y="109"/>
                  <a:pt x="69" y="105"/>
                  <a:pt x="71" y="108"/>
                </a:cubicBezTo>
                <a:cubicBezTo>
                  <a:pt x="70" y="109"/>
                  <a:pt x="70" y="109"/>
                  <a:pt x="70" y="109"/>
                </a:cubicBezTo>
                <a:cubicBezTo>
                  <a:pt x="67" y="113"/>
                  <a:pt x="68" y="114"/>
                  <a:pt x="71" y="112"/>
                </a:cubicBezTo>
                <a:cubicBezTo>
                  <a:pt x="73" y="111"/>
                  <a:pt x="74" y="110"/>
                  <a:pt x="76" y="109"/>
                </a:cubicBezTo>
                <a:cubicBezTo>
                  <a:pt x="77" y="108"/>
                  <a:pt x="78" y="107"/>
                  <a:pt x="79" y="106"/>
                </a:cubicBezTo>
                <a:cubicBezTo>
                  <a:pt x="76" y="105"/>
                  <a:pt x="72" y="104"/>
                  <a:pt x="70" y="105"/>
                </a:cubicBezTo>
                <a:cubicBezTo>
                  <a:pt x="68" y="103"/>
                  <a:pt x="74" y="101"/>
                  <a:pt x="78" y="99"/>
                </a:cubicBezTo>
                <a:cubicBezTo>
                  <a:pt x="78" y="96"/>
                  <a:pt x="77" y="95"/>
                  <a:pt x="70" y="102"/>
                </a:cubicBezTo>
                <a:cubicBezTo>
                  <a:pt x="73" y="98"/>
                  <a:pt x="76" y="92"/>
                  <a:pt x="79" y="88"/>
                </a:cubicBezTo>
                <a:cubicBezTo>
                  <a:pt x="77" y="79"/>
                  <a:pt x="85" y="71"/>
                  <a:pt x="96" y="63"/>
                </a:cubicBezTo>
                <a:cubicBezTo>
                  <a:pt x="102" y="60"/>
                  <a:pt x="108" y="56"/>
                  <a:pt x="114" y="52"/>
                </a:cubicBezTo>
                <a:cubicBezTo>
                  <a:pt x="121" y="49"/>
                  <a:pt x="126" y="45"/>
                  <a:pt x="131" y="40"/>
                </a:cubicBezTo>
                <a:cubicBezTo>
                  <a:pt x="130" y="42"/>
                  <a:pt x="130" y="43"/>
                  <a:pt x="130" y="43"/>
                </a:cubicBezTo>
                <a:cubicBezTo>
                  <a:pt x="132" y="41"/>
                  <a:pt x="135" y="39"/>
                  <a:pt x="137" y="38"/>
                </a:cubicBezTo>
                <a:cubicBezTo>
                  <a:pt x="139" y="36"/>
                  <a:pt x="142" y="34"/>
                  <a:pt x="145" y="33"/>
                </a:cubicBezTo>
                <a:cubicBezTo>
                  <a:pt x="150" y="30"/>
                  <a:pt x="155" y="28"/>
                  <a:pt x="160" y="26"/>
                </a:cubicBezTo>
                <a:cubicBezTo>
                  <a:pt x="171" y="23"/>
                  <a:pt x="179" y="22"/>
                  <a:pt x="181" y="20"/>
                </a:cubicBezTo>
                <a:cubicBezTo>
                  <a:pt x="182" y="21"/>
                  <a:pt x="182" y="21"/>
                  <a:pt x="182" y="21"/>
                </a:cubicBezTo>
                <a:cubicBezTo>
                  <a:pt x="183" y="21"/>
                  <a:pt x="183" y="21"/>
                  <a:pt x="184" y="20"/>
                </a:cubicBezTo>
                <a:cubicBezTo>
                  <a:pt x="185" y="21"/>
                  <a:pt x="185" y="21"/>
                  <a:pt x="186" y="22"/>
                </a:cubicBezTo>
                <a:cubicBezTo>
                  <a:pt x="200" y="11"/>
                  <a:pt x="203" y="9"/>
                  <a:pt x="226" y="7"/>
                </a:cubicBezTo>
                <a:cubicBezTo>
                  <a:pt x="226" y="8"/>
                  <a:pt x="223" y="9"/>
                  <a:pt x="227" y="9"/>
                </a:cubicBezTo>
                <a:cubicBezTo>
                  <a:pt x="229" y="7"/>
                  <a:pt x="232" y="5"/>
                  <a:pt x="236" y="4"/>
                </a:cubicBezTo>
                <a:cubicBezTo>
                  <a:pt x="240" y="2"/>
                  <a:pt x="245" y="1"/>
                  <a:pt x="253" y="1"/>
                </a:cubicBezTo>
                <a:cubicBezTo>
                  <a:pt x="252" y="2"/>
                  <a:pt x="252" y="2"/>
                  <a:pt x="252" y="2"/>
                </a:cubicBezTo>
                <a:cubicBezTo>
                  <a:pt x="261" y="1"/>
                  <a:pt x="269" y="0"/>
                  <a:pt x="277" y="0"/>
                </a:cubicBezTo>
                <a:cubicBezTo>
                  <a:pt x="277" y="6"/>
                  <a:pt x="287" y="4"/>
                  <a:pt x="299" y="4"/>
                </a:cubicBezTo>
                <a:cubicBezTo>
                  <a:pt x="302" y="3"/>
                  <a:pt x="305" y="3"/>
                  <a:pt x="308" y="3"/>
                </a:cubicBezTo>
                <a:cubicBezTo>
                  <a:pt x="311" y="3"/>
                  <a:pt x="313" y="4"/>
                  <a:pt x="316" y="4"/>
                </a:cubicBezTo>
                <a:cubicBezTo>
                  <a:pt x="321" y="5"/>
                  <a:pt x="325" y="7"/>
                  <a:pt x="326" y="10"/>
                </a:cubicBezTo>
                <a:cubicBezTo>
                  <a:pt x="331" y="8"/>
                  <a:pt x="349" y="11"/>
                  <a:pt x="357" y="12"/>
                </a:cubicBezTo>
                <a:cubicBezTo>
                  <a:pt x="357" y="12"/>
                  <a:pt x="357" y="13"/>
                  <a:pt x="359" y="14"/>
                </a:cubicBezTo>
                <a:cubicBezTo>
                  <a:pt x="361" y="13"/>
                  <a:pt x="364" y="13"/>
                  <a:pt x="367" y="14"/>
                </a:cubicBezTo>
                <a:cubicBezTo>
                  <a:pt x="370" y="15"/>
                  <a:pt x="374" y="16"/>
                  <a:pt x="377" y="18"/>
                </a:cubicBezTo>
                <a:cubicBezTo>
                  <a:pt x="383" y="22"/>
                  <a:pt x="388" y="27"/>
                  <a:pt x="393" y="29"/>
                </a:cubicBezTo>
                <a:cubicBezTo>
                  <a:pt x="400" y="30"/>
                  <a:pt x="398" y="27"/>
                  <a:pt x="397" y="24"/>
                </a:cubicBezTo>
                <a:cubicBezTo>
                  <a:pt x="402" y="29"/>
                  <a:pt x="411" y="32"/>
                  <a:pt x="419" y="35"/>
                </a:cubicBezTo>
                <a:cubicBezTo>
                  <a:pt x="427" y="38"/>
                  <a:pt x="435" y="40"/>
                  <a:pt x="436" y="42"/>
                </a:cubicBezTo>
                <a:cubicBezTo>
                  <a:pt x="444" y="49"/>
                  <a:pt x="436" y="48"/>
                  <a:pt x="437" y="52"/>
                </a:cubicBezTo>
                <a:cubicBezTo>
                  <a:pt x="444" y="56"/>
                  <a:pt x="445" y="53"/>
                  <a:pt x="446" y="52"/>
                </a:cubicBezTo>
                <a:cubicBezTo>
                  <a:pt x="447" y="50"/>
                  <a:pt x="448" y="50"/>
                  <a:pt x="455" y="58"/>
                </a:cubicBezTo>
                <a:cubicBezTo>
                  <a:pt x="453" y="57"/>
                  <a:pt x="449" y="54"/>
                  <a:pt x="450" y="56"/>
                </a:cubicBezTo>
                <a:cubicBezTo>
                  <a:pt x="451" y="57"/>
                  <a:pt x="452" y="60"/>
                  <a:pt x="453" y="62"/>
                </a:cubicBezTo>
                <a:cubicBezTo>
                  <a:pt x="454" y="65"/>
                  <a:pt x="455" y="68"/>
                  <a:pt x="456" y="71"/>
                </a:cubicBezTo>
                <a:cubicBezTo>
                  <a:pt x="458" y="75"/>
                  <a:pt x="459" y="79"/>
                  <a:pt x="461" y="82"/>
                </a:cubicBezTo>
                <a:cubicBezTo>
                  <a:pt x="461" y="82"/>
                  <a:pt x="461" y="82"/>
                  <a:pt x="461" y="82"/>
                </a:cubicBezTo>
                <a:cubicBezTo>
                  <a:pt x="462" y="83"/>
                  <a:pt x="462" y="83"/>
                  <a:pt x="462" y="83"/>
                </a:cubicBezTo>
                <a:cubicBezTo>
                  <a:pt x="463" y="84"/>
                  <a:pt x="463" y="84"/>
                  <a:pt x="463" y="84"/>
                </a:cubicBezTo>
                <a:cubicBezTo>
                  <a:pt x="461" y="79"/>
                  <a:pt x="461" y="79"/>
                  <a:pt x="461" y="79"/>
                </a:cubicBezTo>
                <a:cubicBezTo>
                  <a:pt x="464" y="81"/>
                  <a:pt x="467" y="84"/>
                  <a:pt x="469" y="87"/>
                </a:cubicBezTo>
                <a:cubicBezTo>
                  <a:pt x="471" y="90"/>
                  <a:pt x="473" y="93"/>
                  <a:pt x="474" y="96"/>
                </a:cubicBezTo>
                <a:cubicBezTo>
                  <a:pt x="475" y="98"/>
                  <a:pt x="476" y="99"/>
                  <a:pt x="476" y="100"/>
                </a:cubicBezTo>
                <a:cubicBezTo>
                  <a:pt x="477" y="100"/>
                  <a:pt x="477" y="100"/>
                  <a:pt x="477" y="100"/>
                </a:cubicBezTo>
                <a:cubicBezTo>
                  <a:pt x="476" y="100"/>
                  <a:pt x="476" y="100"/>
                  <a:pt x="476" y="100"/>
                </a:cubicBezTo>
                <a:cubicBezTo>
                  <a:pt x="479" y="104"/>
                  <a:pt x="481" y="107"/>
                  <a:pt x="484" y="105"/>
                </a:cubicBezTo>
                <a:cubicBezTo>
                  <a:pt x="486" y="102"/>
                  <a:pt x="486" y="102"/>
                  <a:pt x="486" y="102"/>
                </a:cubicBezTo>
                <a:cubicBezTo>
                  <a:pt x="491" y="113"/>
                  <a:pt x="493" y="114"/>
                  <a:pt x="495" y="116"/>
                </a:cubicBezTo>
                <a:cubicBezTo>
                  <a:pt x="496" y="118"/>
                  <a:pt x="499" y="120"/>
                  <a:pt x="503" y="131"/>
                </a:cubicBezTo>
                <a:cubicBezTo>
                  <a:pt x="502" y="131"/>
                  <a:pt x="502" y="131"/>
                  <a:pt x="502" y="131"/>
                </a:cubicBezTo>
                <a:cubicBezTo>
                  <a:pt x="509" y="139"/>
                  <a:pt x="507" y="146"/>
                  <a:pt x="515" y="148"/>
                </a:cubicBezTo>
                <a:cubicBezTo>
                  <a:pt x="514" y="144"/>
                  <a:pt x="514" y="144"/>
                  <a:pt x="514" y="144"/>
                </a:cubicBezTo>
                <a:cubicBezTo>
                  <a:pt x="515" y="146"/>
                  <a:pt x="515" y="147"/>
                  <a:pt x="516" y="148"/>
                </a:cubicBezTo>
                <a:cubicBezTo>
                  <a:pt x="516" y="149"/>
                  <a:pt x="517" y="149"/>
                  <a:pt x="517" y="150"/>
                </a:cubicBezTo>
                <a:cubicBezTo>
                  <a:pt x="518" y="151"/>
                  <a:pt x="518" y="153"/>
                  <a:pt x="519" y="155"/>
                </a:cubicBezTo>
                <a:cubicBezTo>
                  <a:pt x="519" y="158"/>
                  <a:pt x="519" y="161"/>
                  <a:pt x="518" y="163"/>
                </a:cubicBezTo>
                <a:close/>
                <a:moveTo>
                  <a:pt x="159" y="485"/>
                </a:moveTo>
                <a:cubicBezTo>
                  <a:pt x="162" y="487"/>
                  <a:pt x="165" y="488"/>
                  <a:pt x="168" y="489"/>
                </a:cubicBezTo>
                <a:cubicBezTo>
                  <a:pt x="165" y="488"/>
                  <a:pt x="163" y="486"/>
                  <a:pt x="161" y="484"/>
                </a:cubicBezTo>
                <a:cubicBezTo>
                  <a:pt x="161" y="485"/>
                  <a:pt x="160" y="485"/>
                  <a:pt x="159" y="485"/>
                </a:cubicBezTo>
                <a:close/>
                <a:moveTo>
                  <a:pt x="503" y="157"/>
                </a:moveTo>
                <a:cubicBezTo>
                  <a:pt x="503" y="157"/>
                  <a:pt x="504" y="157"/>
                  <a:pt x="504" y="157"/>
                </a:cubicBezTo>
                <a:cubicBezTo>
                  <a:pt x="504" y="157"/>
                  <a:pt x="503" y="157"/>
                  <a:pt x="503" y="157"/>
                </a:cubicBezTo>
                <a:cubicBezTo>
                  <a:pt x="503" y="157"/>
                  <a:pt x="503" y="157"/>
                  <a:pt x="503" y="157"/>
                </a:cubicBezTo>
                <a:close/>
                <a:moveTo>
                  <a:pt x="504" y="157"/>
                </a:moveTo>
                <a:cubicBezTo>
                  <a:pt x="504" y="156"/>
                  <a:pt x="504" y="156"/>
                  <a:pt x="505" y="156"/>
                </a:cubicBezTo>
                <a:cubicBezTo>
                  <a:pt x="504" y="156"/>
                  <a:pt x="504" y="156"/>
                  <a:pt x="504" y="157"/>
                </a:cubicBezTo>
                <a:close/>
                <a:moveTo>
                  <a:pt x="78" y="133"/>
                </a:moveTo>
                <a:cubicBezTo>
                  <a:pt x="79" y="132"/>
                  <a:pt x="80" y="131"/>
                  <a:pt x="82" y="130"/>
                </a:cubicBezTo>
                <a:cubicBezTo>
                  <a:pt x="82" y="129"/>
                  <a:pt x="82" y="128"/>
                  <a:pt x="82" y="127"/>
                </a:cubicBezTo>
                <a:cubicBezTo>
                  <a:pt x="79" y="125"/>
                  <a:pt x="79" y="125"/>
                  <a:pt x="79" y="125"/>
                </a:cubicBezTo>
                <a:cubicBezTo>
                  <a:pt x="76" y="129"/>
                  <a:pt x="77" y="131"/>
                  <a:pt x="78" y="133"/>
                </a:cubicBezTo>
                <a:cubicBezTo>
                  <a:pt x="78" y="133"/>
                  <a:pt x="78" y="133"/>
                  <a:pt x="78" y="133"/>
                </a:cubicBezTo>
                <a:close/>
                <a:moveTo>
                  <a:pt x="82" y="122"/>
                </a:moveTo>
                <a:cubicBezTo>
                  <a:pt x="82" y="123"/>
                  <a:pt x="81" y="123"/>
                  <a:pt x="80" y="124"/>
                </a:cubicBezTo>
                <a:cubicBezTo>
                  <a:pt x="82" y="126"/>
                  <a:pt x="82" y="126"/>
                  <a:pt x="82" y="126"/>
                </a:cubicBezTo>
                <a:cubicBezTo>
                  <a:pt x="82" y="125"/>
                  <a:pt x="82" y="123"/>
                  <a:pt x="82" y="122"/>
                </a:cubicBezTo>
                <a:close/>
                <a:moveTo>
                  <a:pt x="41" y="300"/>
                </a:moveTo>
                <a:cubicBezTo>
                  <a:pt x="40" y="297"/>
                  <a:pt x="38" y="295"/>
                  <a:pt x="37" y="291"/>
                </a:cubicBezTo>
                <a:cubicBezTo>
                  <a:pt x="35" y="288"/>
                  <a:pt x="34" y="283"/>
                  <a:pt x="35" y="276"/>
                </a:cubicBezTo>
                <a:cubicBezTo>
                  <a:pt x="34" y="274"/>
                  <a:pt x="40" y="282"/>
                  <a:pt x="38" y="268"/>
                </a:cubicBezTo>
                <a:cubicBezTo>
                  <a:pt x="38" y="263"/>
                  <a:pt x="37" y="258"/>
                  <a:pt x="36" y="254"/>
                </a:cubicBezTo>
                <a:cubicBezTo>
                  <a:pt x="35" y="255"/>
                  <a:pt x="35" y="256"/>
                  <a:pt x="35" y="258"/>
                </a:cubicBezTo>
                <a:cubicBezTo>
                  <a:pt x="36" y="261"/>
                  <a:pt x="37" y="266"/>
                  <a:pt x="35" y="269"/>
                </a:cubicBezTo>
                <a:cubicBezTo>
                  <a:pt x="34" y="266"/>
                  <a:pt x="34" y="263"/>
                  <a:pt x="34" y="260"/>
                </a:cubicBezTo>
                <a:cubicBezTo>
                  <a:pt x="34" y="257"/>
                  <a:pt x="34" y="253"/>
                  <a:pt x="34" y="250"/>
                </a:cubicBezTo>
                <a:cubicBezTo>
                  <a:pt x="34" y="250"/>
                  <a:pt x="34" y="249"/>
                  <a:pt x="34" y="249"/>
                </a:cubicBezTo>
                <a:cubicBezTo>
                  <a:pt x="33" y="246"/>
                  <a:pt x="32" y="243"/>
                  <a:pt x="31" y="241"/>
                </a:cubicBezTo>
                <a:cubicBezTo>
                  <a:pt x="30" y="245"/>
                  <a:pt x="31" y="248"/>
                  <a:pt x="30" y="251"/>
                </a:cubicBezTo>
                <a:cubicBezTo>
                  <a:pt x="29" y="248"/>
                  <a:pt x="28" y="243"/>
                  <a:pt x="27" y="242"/>
                </a:cubicBezTo>
                <a:cubicBezTo>
                  <a:pt x="26" y="244"/>
                  <a:pt x="26" y="245"/>
                  <a:pt x="25" y="247"/>
                </a:cubicBezTo>
                <a:cubicBezTo>
                  <a:pt x="26" y="251"/>
                  <a:pt x="26" y="255"/>
                  <a:pt x="25" y="258"/>
                </a:cubicBezTo>
                <a:cubicBezTo>
                  <a:pt x="26" y="265"/>
                  <a:pt x="29" y="271"/>
                  <a:pt x="30" y="276"/>
                </a:cubicBezTo>
                <a:cubicBezTo>
                  <a:pt x="29" y="271"/>
                  <a:pt x="29" y="265"/>
                  <a:pt x="29" y="260"/>
                </a:cubicBezTo>
                <a:cubicBezTo>
                  <a:pt x="29" y="260"/>
                  <a:pt x="29" y="260"/>
                  <a:pt x="30" y="260"/>
                </a:cubicBezTo>
                <a:cubicBezTo>
                  <a:pt x="30" y="258"/>
                  <a:pt x="30" y="258"/>
                  <a:pt x="31" y="259"/>
                </a:cubicBezTo>
                <a:cubicBezTo>
                  <a:pt x="31" y="261"/>
                  <a:pt x="31" y="261"/>
                  <a:pt x="31" y="261"/>
                </a:cubicBezTo>
                <a:cubicBezTo>
                  <a:pt x="34" y="263"/>
                  <a:pt x="31" y="268"/>
                  <a:pt x="35" y="272"/>
                </a:cubicBezTo>
                <a:cubicBezTo>
                  <a:pt x="33" y="276"/>
                  <a:pt x="33" y="280"/>
                  <a:pt x="34" y="283"/>
                </a:cubicBezTo>
                <a:cubicBezTo>
                  <a:pt x="35" y="287"/>
                  <a:pt x="36" y="290"/>
                  <a:pt x="35" y="293"/>
                </a:cubicBezTo>
                <a:cubicBezTo>
                  <a:pt x="35" y="292"/>
                  <a:pt x="34" y="291"/>
                  <a:pt x="34" y="290"/>
                </a:cubicBezTo>
                <a:cubicBezTo>
                  <a:pt x="34" y="293"/>
                  <a:pt x="34" y="296"/>
                  <a:pt x="34" y="299"/>
                </a:cubicBezTo>
                <a:cubicBezTo>
                  <a:pt x="34" y="306"/>
                  <a:pt x="32" y="312"/>
                  <a:pt x="35" y="322"/>
                </a:cubicBezTo>
                <a:cubicBezTo>
                  <a:pt x="35" y="320"/>
                  <a:pt x="36" y="318"/>
                  <a:pt x="39" y="321"/>
                </a:cubicBezTo>
                <a:cubicBezTo>
                  <a:pt x="39" y="322"/>
                  <a:pt x="38" y="323"/>
                  <a:pt x="38" y="324"/>
                </a:cubicBezTo>
                <a:cubicBezTo>
                  <a:pt x="41" y="324"/>
                  <a:pt x="44" y="326"/>
                  <a:pt x="46" y="319"/>
                </a:cubicBezTo>
                <a:cubicBezTo>
                  <a:pt x="46" y="308"/>
                  <a:pt x="44" y="304"/>
                  <a:pt x="41" y="300"/>
                </a:cubicBezTo>
                <a:close/>
                <a:moveTo>
                  <a:pt x="33" y="301"/>
                </a:moveTo>
                <a:cubicBezTo>
                  <a:pt x="33" y="303"/>
                  <a:pt x="33" y="305"/>
                  <a:pt x="32" y="306"/>
                </a:cubicBezTo>
                <a:cubicBezTo>
                  <a:pt x="32" y="307"/>
                  <a:pt x="33" y="307"/>
                  <a:pt x="33" y="308"/>
                </a:cubicBezTo>
                <a:cubicBezTo>
                  <a:pt x="33" y="306"/>
                  <a:pt x="33" y="303"/>
                  <a:pt x="33" y="301"/>
                </a:cubicBezTo>
                <a:close/>
                <a:moveTo>
                  <a:pt x="35" y="337"/>
                </a:moveTo>
                <a:cubicBezTo>
                  <a:pt x="33" y="332"/>
                  <a:pt x="32" y="326"/>
                  <a:pt x="31" y="321"/>
                </a:cubicBezTo>
                <a:cubicBezTo>
                  <a:pt x="31" y="318"/>
                  <a:pt x="30" y="315"/>
                  <a:pt x="30" y="312"/>
                </a:cubicBezTo>
                <a:cubicBezTo>
                  <a:pt x="28" y="315"/>
                  <a:pt x="27" y="318"/>
                  <a:pt x="27" y="321"/>
                </a:cubicBezTo>
                <a:cubicBezTo>
                  <a:pt x="28" y="325"/>
                  <a:pt x="29" y="330"/>
                  <a:pt x="31" y="334"/>
                </a:cubicBezTo>
                <a:cubicBezTo>
                  <a:pt x="33" y="335"/>
                  <a:pt x="34" y="337"/>
                  <a:pt x="35" y="337"/>
                </a:cubicBezTo>
                <a:close/>
                <a:moveTo>
                  <a:pt x="48" y="359"/>
                </a:moveTo>
                <a:cubicBezTo>
                  <a:pt x="48" y="360"/>
                  <a:pt x="48" y="362"/>
                  <a:pt x="49" y="364"/>
                </a:cubicBezTo>
                <a:cubicBezTo>
                  <a:pt x="47" y="361"/>
                  <a:pt x="46" y="361"/>
                  <a:pt x="45" y="361"/>
                </a:cubicBezTo>
                <a:cubicBezTo>
                  <a:pt x="46" y="364"/>
                  <a:pt x="46" y="364"/>
                  <a:pt x="46" y="364"/>
                </a:cubicBezTo>
                <a:cubicBezTo>
                  <a:pt x="46" y="366"/>
                  <a:pt x="45" y="365"/>
                  <a:pt x="44" y="364"/>
                </a:cubicBezTo>
                <a:cubicBezTo>
                  <a:pt x="43" y="366"/>
                  <a:pt x="43" y="367"/>
                  <a:pt x="40" y="364"/>
                </a:cubicBezTo>
                <a:cubicBezTo>
                  <a:pt x="42" y="369"/>
                  <a:pt x="44" y="371"/>
                  <a:pt x="46" y="373"/>
                </a:cubicBezTo>
                <a:cubicBezTo>
                  <a:pt x="47" y="374"/>
                  <a:pt x="49" y="375"/>
                  <a:pt x="51" y="377"/>
                </a:cubicBezTo>
                <a:cubicBezTo>
                  <a:pt x="50" y="378"/>
                  <a:pt x="50" y="380"/>
                  <a:pt x="49" y="381"/>
                </a:cubicBezTo>
                <a:cubicBezTo>
                  <a:pt x="56" y="386"/>
                  <a:pt x="57" y="386"/>
                  <a:pt x="59" y="387"/>
                </a:cubicBezTo>
                <a:cubicBezTo>
                  <a:pt x="60" y="388"/>
                  <a:pt x="62" y="389"/>
                  <a:pt x="65" y="393"/>
                </a:cubicBezTo>
                <a:cubicBezTo>
                  <a:pt x="65" y="392"/>
                  <a:pt x="64" y="391"/>
                  <a:pt x="64" y="390"/>
                </a:cubicBezTo>
                <a:cubicBezTo>
                  <a:pt x="63" y="386"/>
                  <a:pt x="62" y="382"/>
                  <a:pt x="61" y="380"/>
                </a:cubicBezTo>
                <a:cubicBezTo>
                  <a:pt x="63" y="383"/>
                  <a:pt x="65" y="389"/>
                  <a:pt x="64" y="390"/>
                </a:cubicBezTo>
                <a:cubicBezTo>
                  <a:pt x="67" y="385"/>
                  <a:pt x="67" y="385"/>
                  <a:pt x="67" y="385"/>
                </a:cubicBezTo>
                <a:cubicBezTo>
                  <a:pt x="64" y="374"/>
                  <a:pt x="56" y="367"/>
                  <a:pt x="51" y="359"/>
                </a:cubicBezTo>
                <a:cubicBezTo>
                  <a:pt x="52" y="364"/>
                  <a:pt x="50" y="361"/>
                  <a:pt x="48" y="359"/>
                </a:cubicBezTo>
                <a:close/>
                <a:moveTo>
                  <a:pt x="64" y="172"/>
                </a:moveTo>
                <a:cubicBezTo>
                  <a:pt x="64" y="173"/>
                  <a:pt x="63" y="173"/>
                  <a:pt x="63" y="173"/>
                </a:cubicBezTo>
                <a:cubicBezTo>
                  <a:pt x="63" y="173"/>
                  <a:pt x="64" y="173"/>
                  <a:pt x="64" y="172"/>
                </a:cubicBezTo>
                <a:close/>
                <a:moveTo>
                  <a:pt x="85" y="128"/>
                </a:moveTo>
                <a:cubicBezTo>
                  <a:pt x="86" y="127"/>
                  <a:pt x="87" y="126"/>
                  <a:pt x="88" y="126"/>
                </a:cubicBezTo>
                <a:cubicBezTo>
                  <a:pt x="87" y="123"/>
                  <a:pt x="87" y="123"/>
                  <a:pt x="87" y="123"/>
                </a:cubicBezTo>
                <a:cubicBezTo>
                  <a:pt x="86" y="125"/>
                  <a:pt x="85" y="127"/>
                  <a:pt x="84" y="129"/>
                </a:cubicBezTo>
                <a:cubicBezTo>
                  <a:pt x="84" y="128"/>
                  <a:pt x="85" y="128"/>
                  <a:pt x="85" y="128"/>
                </a:cubicBezTo>
                <a:close/>
                <a:moveTo>
                  <a:pt x="95" y="121"/>
                </a:moveTo>
                <a:cubicBezTo>
                  <a:pt x="95" y="120"/>
                  <a:pt x="94" y="119"/>
                  <a:pt x="94" y="118"/>
                </a:cubicBezTo>
                <a:cubicBezTo>
                  <a:pt x="92" y="120"/>
                  <a:pt x="91" y="121"/>
                  <a:pt x="90" y="124"/>
                </a:cubicBezTo>
                <a:cubicBezTo>
                  <a:pt x="93" y="122"/>
                  <a:pt x="94" y="121"/>
                  <a:pt x="95" y="121"/>
                </a:cubicBezTo>
                <a:close/>
                <a:moveTo>
                  <a:pt x="140" y="78"/>
                </a:moveTo>
                <a:cubicBezTo>
                  <a:pt x="140" y="77"/>
                  <a:pt x="140" y="75"/>
                  <a:pt x="139" y="74"/>
                </a:cubicBezTo>
                <a:cubicBezTo>
                  <a:pt x="138" y="75"/>
                  <a:pt x="137" y="77"/>
                  <a:pt x="136" y="78"/>
                </a:cubicBezTo>
                <a:cubicBezTo>
                  <a:pt x="135" y="81"/>
                  <a:pt x="134" y="83"/>
                  <a:pt x="134" y="85"/>
                </a:cubicBezTo>
                <a:cubicBezTo>
                  <a:pt x="136" y="83"/>
                  <a:pt x="138" y="80"/>
                  <a:pt x="140" y="78"/>
                </a:cubicBezTo>
                <a:close/>
                <a:moveTo>
                  <a:pt x="247" y="36"/>
                </a:moveTo>
                <a:cubicBezTo>
                  <a:pt x="247" y="36"/>
                  <a:pt x="247" y="37"/>
                  <a:pt x="246" y="37"/>
                </a:cubicBezTo>
                <a:cubicBezTo>
                  <a:pt x="249" y="37"/>
                  <a:pt x="247" y="37"/>
                  <a:pt x="247" y="36"/>
                </a:cubicBezTo>
                <a:close/>
                <a:moveTo>
                  <a:pt x="279" y="35"/>
                </a:moveTo>
                <a:cubicBezTo>
                  <a:pt x="278" y="35"/>
                  <a:pt x="277" y="34"/>
                  <a:pt x="276" y="33"/>
                </a:cubicBezTo>
                <a:cubicBezTo>
                  <a:pt x="274" y="34"/>
                  <a:pt x="273" y="35"/>
                  <a:pt x="272" y="35"/>
                </a:cubicBezTo>
                <a:cubicBezTo>
                  <a:pt x="275" y="35"/>
                  <a:pt x="277" y="35"/>
                  <a:pt x="279" y="35"/>
                </a:cubicBezTo>
                <a:close/>
                <a:moveTo>
                  <a:pt x="350" y="45"/>
                </a:moveTo>
                <a:cubicBezTo>
                  <a:pt x="351" y="45"/>
                  <a:pt x="351" y="45"/>
                  <a:pt x="352" y="45"/>
                </a:cubicBezTo>
                <a:lnTo>
                  <a:pt x="350" y="45"/>
                </a:lnTo>
                <a:close/>
                <a:moveTo>
                  <a:pt x="503" y="158"/>
                </a:moveTo>
                <a:cubicBezTo>
                  <a:pt x="503" y="158"/>
                  <a:pt x="503" y="158"/>
                  <a:pt x="503" y="158"/>
                </a:cubicBezTo>
                <a:cubicBezTo>
                  <a:pt x="503" y="158"/>
                  <a:pt x="503" y="158"/>
                  <a:pt x="503" y="158"/>
                </a:cubicBezTo>
                <a:cubicBezTo>
                  <a:pt x="503" y="158"/>
                  <a:pt x="503" y="158"/>
                  <a:pt x="503" y="158"/>
                </a:cubicBezTo>
                <a:cubicBezTo>
                  <a:pt x="503" y="158"/>
                  <a:pt x="503" y="158"/>
                  <a:pt x="503" y="158"/>
                </a:cubicBezTo>
                <a:close/>
                <a:moveTo>
                  <a:pt x="504" y="156"/>
                </a:moveTo>
                <a:cubicBezTo>
                  <a:pt x="504" y="156"/>
                  <a:pt x="504" y="156"/>
                  <a:pt x="504" y="157"/>
                </a:cubicBezTo>
                <a:cubicBezTo>
                  <a:pt x="504" y="156"/>
                  <a:pt x="504" y="156"/>
                  <a:pt x="504" y="156"/>
                </a:cubicBezTo>
                <a:cubicBezTo>
                  <a:pt x="504" y="156"/>
                  <a:pt x="504" y="156"/>
                  <a:pt x="504" y="156"/>
                </a:cubicBezTo>
                <a:close/>
                <a:moveTo>
                  <a:pt x="81" y="390"/>
                </a:moveTo>
                <a:cubicBezTo>
                  <a:pt x="82" y="390"/>
                  <a:pt x="82" y="388"/>
                  <a:pt x="83" y="389"/>
                </a:cubicBezTo>
                <a:cubicBezTo>
                  <a:pt x="79" y="383"/>
                  <a:pt x="79" y="383"/>
                  <a:pt x="79" y="383"/>
                </a:cubicBezTo>
                <a:cubicBezTo>
                  <a:pt x="81" y="387"/>
                  <a:pt x="80" y="388"/>
                  <a:pt x="81" y="390"/>
                </a:cubicBezTo>
                <a:close/>
                <a:moveTo>
                  <a:pt x="83" y="390"/>
                </a:moveTo>
                <a:cubicBezTo>
                  <a:pt x="83" y="389"/>
                  <a:pt x="83" y="389"/>
                  <a:pt x="83" y="389"/>
                </a:cubicBezTo>
                <a:lnTo>
                  <a:pt x="83" y="390"/>
                </a:lnTo>
                <a:close/>
                <a:moveTo>
                  <a:pt x="76" y="403"/>
                </a:moveTo>
                <a:cubicBezTo>
                  <a:pt x="75" y="404"/>
                  <a:pt x="75" y="405"/>
                  <a:pt x="76" y="407"/>
                </a:cubicBezTo>
                <a:cubicBezTo>
                  <a:pt x="78" y="409"/>
                  <a:pt x="80" y="411"/>
                  <a:pt x="81" y="413"/>
                </a:cubicBezTo>
                <a:cubicBezTo>
                  <a:pt x="81" y="413"/>
                  <a:pt x="81" y="413"/>
                  <a:pt x="81" y="412"/>
                </a:cubicBezTo>
                <a:cubicBezTo>
                  <a:pt x="86" y="411"/>
                  <a:pt x="81" y="407"/>
                  <a:pt x="76" y="403"/>
                </a:cubicBezTo>
                <a:close/>
                <a:moveTo>
                  <a:pt x="82" y="414"/>
                </a:moveTo>
                <a:cubicBezTo>
                  <a:pt x="83" y="416"/>
                  <a:pt x="85" y="417"/>
                  <a:pt x="86" y="419"/>
                </a:cubicBezTo>
                <a:cubicBezTo>
                  <a:pt x="87" y="418"/>
                  <a:pt x="84" y="417"/>
                  <a:pt x="82" y="414"/>
                </a:cubicBezTo>
                <a:close/>
                <a:moveTo>
                  <a:pt x="59" y="346"/>
                </a:moveTo>
                <a:cubicBezTo>
                  <a:pt x="59" y="349"/>
                  <a:pt x="63" y="346"/>
                  <a:pt x="62" y="348"/>
                </a:cubicBezTo>
                <a:cubicBezTo>
                  <a:pt x="67" y="350"/>
                  <a:pt x="52" y="333"/>
                  <a:pt x="59" y="346"/>
                </a:cubicBezTo>
                <a:close/>
                <a:moveTo>
                  <a:pt x="55" y="380"/>
                </a:moveTo>
                <a:cubicBezTo>
                  <a:pt x="53" y="375"/>
                  <a:pt x="51" y="369"/>
                  <a:pt x="50" y="369"/>
                </a:cubicBezTo>
                <a:cubicBezTo>
                  <a:pt x="53" y="378"/>
                  <a:pt x="53" y="378"/>
                  <a:pt x="53" y="378"/>
                </a:cubicBezTo>
                <a:cubicBezTo>
                  <a:pt x="53" y="378"/>
                  <a:pt x="54" y="379"/>
                  <a:pt x="55" y="380"/>
                </a:cubicBezTo>
                <a:close/>
                <a:moveTo>
                  <a:pt x="55" y="380"/>
                </a:moveTo>
                <a:cubicBezTo>
                  <a:pt x="57" y="383"/>
                  <a:pt x="58" y="386"/>
                  <a:pt x="59" y="387"/>
                </a:cubicBezTo>
                <a:cubicBezTo>
                  <a:pt x="59" y="385"/>
                  <a:pt x="57" y="382"/>
                  <a:pt x="55" y="380"/>
                </a:cubicBezTo>
                <a:close/>
                <a:moveTo>
                  <a:pt x="385" y="532"/>
                </a:moveTo>
                <a:cubicBezTo>
                  <a:pt x="393" y="530"/>
                  <a:pt x="393" y="530"/>
                  <a:pt x="393" y="530"/>
                </a:cubicBezTo>
                <a:cubicBezTo>
                  <a:pt x="387" y="530"/>
                  <a:pt x="387" y="530"/>
                  <a:pt x="387" y="530"/>
                </a:cubicBezTo>
                <a:lnTo>
                  <a:pt x="385" y="532"/>
                </a:lnTo>
                <a:close/>
                <a:moveTo>
                  <a:pt x="397" y="520"/>
                </a:moveTo>
                <a:cubicBezTo>
                  <a:pt x="401" y="524"/>
                  <a:pt x="401" y="524"/>
                  <a:pt x="401" y="524"/>
                </a:cubicBezTo>
                <a:cubicBezTo>
                  <a:pt x="404" y="517"/>
                  <a:pt x="404" y="517"/>
                  <a:pt x="404" y="517"/>
                </a:cubicBezTo>
                <a:cubicBezTo>
                  <a:pt x="402" y="518"/>
                  <a:pt x="399" y="520"/>
                  <a:pt x="397" y="520"/>
                </a:cubicBezTo>
                <a:close/>
                <a:moveTo>
                  <a:pt x="247" y="47"/>
                </a:moveTo>
                <a:cubicBezTo>
                  <a:pt x="250" y="47"/>
                  <a:pt x="253" y="46"/>
                  <a:pt x="256" y="46"/>
                </a:cubicBezTo>
                <a:cubicBezTo>
                  <a:pt x="250" y="46"/>
                  <a:pt x="246" y="42"/>
                  <a:pt x="247" y="47"/>
                </a:cubicBezTo>
                <a:close/>
                <a:moveTo>
                  <a:pt x="256" y="46"/>
                </a:moveTo>
                <a:cubicBezTo>
                  <a:pt x="256" y="46"/>
                  <a:pt x="257" y="46"/>
                  <a:pt x="258" y="45"/>
                </a:cubicBezTo>
                <a:cubicBezTo>
                  <a:pt x="257" y="45"/>
                  <a:pt x="256" y="46"/>
                  <a:pt x="256" y="46"/>
                </a:cubicBezTo>
                <a:close/>
              </a:path>
            </a:pathLst>
          </a:custGeom>
          <a:solidFill>
            <a:schemeClr val="bg1"/>
          </a:solidFill>
          <a:ln>
            <a:noFill/>
          </a:ln>
        </p:spPr>
        <p:txBody>
          <a:bodyPr vert="horz" wrap="square" lIns="91440" tIns="45720" rIns="91440" bIns="45720" numCol="1" anchor="ctr" anchorCtr="0" compatLnSpc="1">
            <a:prstTxWarp prst="textNoShape">
              <a:avLst/>
            </a:prstTxWarp>
          </a:bodyPr>
          <a:lstStyle/>
          <a:p>
            <a:pPr algn="ctr"/>
            <a:r>
              <a:rPr lang="es-MX" sz="1400" b="1" dirty="0">
                <a:solidFill>
                  <a:schemeClr val="bg1"/>
                </a:solidFill>
              </a:rPr>
              <a:t>2</a:t>
            </a:r>
            <a:endParaRPr sz="1400" b="1" dirty="0">
              <a:solidFill>
                <a:schemeClr val="bg1"/>
              </a:solidFill>
            </a:endParaRPr>
          </a:p>
        </p:txBody>
      </p:sp>
      <p:graphicFrame>
        <p:nvGraphicFramePr>
          <p:cNvPr id="3" name="8 Gráfico">
            <a:extLst>
              <a:ext uri="{FF2B5EF4-FFF2-40B4-BE49-F238E27FC236}">
                <a16:creationId xmlns:a16="http://schemas.microsoft.com/office/drawing/2014/main" id="{E7403828-1BEA-D10F-A714-C2CB03B57A4E}"/>
              </a:ext>
            </a:extLst>
          </p:cNvPr>
          <p:cNvGraphicFramePr>
            <a:graphicFrameLocks/>
          </p:cNvGraphicFramePr>
          <p:nvPr>
            <p:extLst>
              <p:ext uri="{D42A27DB-BD31-4B8C-83A1-F6EECF244321}">
                <p14:modId xmlns:p14="http://schemas.microsoft.com/office/powerpoint/2010/main" val="4078351945"/>
              </p:ext>
            </p:extLst>
          </p:nvPr>
        </p:nvGraphicFramePr>
        <p:xfrm>
          <a:off x="89220" y="2659588"/>
          <a:ext cx="8173008" cy="2053173"/>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4" name="Chart 14">
            <a:extLst>
              <a:ext uri="{FF2B5EF4-FFF2-40B4-BE49-F238E27FC236}">
                <a16:creationId xmlns:a16="http://schemas.microsoft.com/office/drawing/2014/main" id="{B42DF4A6-A5D8-238E-C555-32CEE2CBB97C}"/>
              </a:ext>
            </a:extLst>
          </p:cNvPr>
          <p:cNvGraphicFramePr>
            <a:graphicFrameLocks/>
          </p:cNvGraphicFramePr>
          <p:nvPr>
            <p:extLst>
              <p:ext uri="{D42A27DB-BD31-4B8C-83A1-F6EECF244321}">
                <p14:modId xmlns:p14="http://schemas.microsoft.com/office/powerpoint/2010/main" val="2056926040"/>
              </p:ext>
            </p:extLst>
          </p:nvPr>
        </p:nvGraphicFramePr>
        <p:xfrm>
          <a:off x="8088227" y="1009771"/>
          <a:ext cx="4640579" cy="2722347"/>
        </p:xfrm>
        <a:graphic>
          <a:graphicData uri="http://schemas.openxmlformats.org/drawingml/2006/chart">
            <c:chart xmlns:c="http://schemas.openxmlformats.org/drawingml/2006/chart" xmlns:r="http://schemas.openxmlformats.org/officeDocument/2006/relationships" r:id="rId9"/>
          </a:graphicData>
        </a:graphic>
      </p:graphicFrame>
      <p:pic>
        <p:nvPicPr>
          <p:cNvPr id="5" name="Imagen 4">
            <a:extLst>
              <a:ext uri="{FF2B5EF4-FFF2-40B4-BE49-F238E27FC236}">
                <a16:creationId xmlns:a16="http://schemas.microsoft.com/office/drawing/2014/main" id="{FABBC0B4-43EA-7DE9-8672-4DEC9CD237F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903257" y="4102814"/>
            <a:ext cx="3160897" cy="2200036"/>
          </a:xfrm>
          <a:prstGeom prst="rect">
            <a:avLst/>
          </a:prstGeom>
        </p:spPr>
      </p:pic>
      <p:grpSp>
        <p:nvGrpSpPr>
          <p:cNvPr id="12" name="Grupo 11">
            <a:extLst>
              <a:ext uri="{FF2B5EF4-FFF2-40B4-BE49-F238E27FC236}">
                <a16:creationId xmlns:a16="http://schemas.microsoft.com/office/drawing/2014/main" id="{3056FB60-12D8-5F38-A065-024E16B4573F}"/>
              </a:ext>
            </a:extLst>
          </p:cNvPr>
          <p:cNvGrpSpPr/>
          <p:nvPr/>
        </p:nvGrpSpPr>
        <p:grpSpPr>
          <a:xfrm>
            <a:off x="9820467" y="3933867"/>
            <a:ext cx="1013364" cy="463012"/>
            <a:chOff x="6161401" y="2096731"/>
            <a:chExt cx="4113580" cy="1714889"/>
          </a:xfrm>
        </p:grpSpPr>
        <p:sp>
          <p:nvSpPr>
            <p:cNvPr id="13" name="Rectángulo 12">
              <a:extLst>
                <a:ext uri="{FF2B5EF4-FFF2-40B4-BE49-F238E27FC236}">
                  <a16:creationId xmlns:a16="http://schemas.microsoft.com/office/drawing/2014/main" id="{236C424E-9415-74E2-783A-D37516E0D276}"/>
                </a:ext>
              </a:extLst>
            </p:cNvPr>
            <p:cNvSpPr/>
            <p:nvPr/>
          </p:nvSpPr>
          <p:spPr>
            <a:xfrm>
              <a:off x="6161401" y="2785680"/>
              <a:ext cx="4113580" cy="1025940"/>
            </a:xfrm>
            <a:prstGeom prst="rect">
              <a:avLst/>
            </a:prstGeom>
          </p:spPr>
          <p:txBody>
            <a:bodyPr wrap="square">
              <a:spAutoFit/>
            </a:bodyPr>
            <a:lstStyle/>
            <a:p>
              <a:pPr algn="ctr">
                <a:tabLst>
                  <a:tab pos="98198" algn="l"/>
                </a:tabLst>
              </a:pPr>
              <a:r>
                <a:rPr lang="es-ES_tradnl" sz="1200" b="1" dirty="0">
                  <a:solidFill>
                    <a:srgbClr val="033085"/>
                  </a:solidFill>
                  <a:latin typeface="Tahoma" panose="020B0604030504040204" pitchFamily="34" charset="0"/>
                  <a:ea typeface="Tahoma" panose="020B0604030504040204" pitchFamily="34" charset="0"/>
                  <a:cs typeface="Tahoma" panose="020B0604030504040204" pitchFamily="34" charset="0"/>
                </a:rPr>
                <a:t>2%</a:t>
              </a:r>
              <a:endParaRPr lang="es-CO" sz="1200" b="1" dirty="0">
                <a:solidFill>
                  <a:srgbClr val="033085"/>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ángulo 13">
              <a:extLst>
                <a:ext uri="{FF2B5EF4-FFF2-40B4-BE49-F238E27FC236}">
                  <a16:creationId xmlns:a16="http://schemas.microsoft.com/office/drawing/2014/main" id="{925BA51F-FA36-B54E-A774-204381A4FFFB}"/>
                </a:ext>
              </a:extLst>
            </p:cNvPr>
            <p:cNvSpPr/>
            <p:nvPr/>
          </p:nvSpPr>
          <p:spPr>
            <a:xfrm>
              <a:off x="6440111" y="2096731"/>
              <a:ext cx="3392963" cy="1025940"/>
            </a:xfrm>
            <a:prstGeom prst="rect">
              <a:avLst/>
            </a:prstGeom>
          </p:spPr>
          <p:txBody>
            <a:bodyPr wrap="square">
              <a:spAutoFit/>
            </a:bodyPr>
            <a:lstStyle/>
            <a:p>
              <a:pPr algn="ctr">
                <a:tabLst>
                  <a:tab pos="98198" algn="l"/>
                </a:tabLst>
              </a:pPr>
              <a:r>
                <a:rPr lang="es-ES_tradnl" sz="1200" b="1" dirty="0">
                  <a:solidFill>
                    <a:srgbClr val="033085"/>
                  </a:solidFill>
                  <a:latin typeface="Tahoma" panose="020B0604030504040204" pitchFamily="34" charset="0"/>
                  <a:ea typeface="Tahoma" panose="020B0604030504040204" pitchFamily="34" charset="0"/>
                  <a:cs typeface="Tahoma" panose="020B0604030504040204" pitchFamily="34" charset="0"/>
                </a:rPr>
                <a:t>Teleco</a:t>
              </a:r>
              <a:endParaRPr lang="es-CO" sz="1200" spc="-300" dirty="0">
                <a:solidFill>
                  <a:srgbClr val="033085"/>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6" name="Grupo 15">
            <a:extLst>
              <a:ext uri="{FF2B5EF4-FFF2-40B4-BE49-F238E27FC236}">
                <a16:creationId xmlns:a16="http://schemas.microsoft.com/office/drawing/2014/main" id="{22AB6A87-268B-9F17-751D-B74A61CE012A}"/>
              </a:ext>
            </a:extLst>
          </p:cNvPr>
          <p:cNvGrpSpPr/>
          <p:nvPr/>
        </p:nvGrpSpPr>
        <p:grpSpPr>
          <a:xfrm>
            <a:off x="8845985" y="4141668"/>
            <a:ext cx="1567078" cy="556719"/>
            <a:chOff x="6161401" y="2096731"/>
            <a:chExt cx="4113580" cy="1371196"/>
          </a:xfrm>
        </p:grpSpPr>
        <p:sp>
          <p:nvSpPr>
            <p:cNvPr id="21" name="Rectángulo 20">
              <a:extLst>
                <a:ext uri="{FF2B5EF4-FFF2-40B4-BE49-F238E27FC236}">
                  <a16:creationId xmlns:a16="http://schemas.microsoft.com/office/drawing/2014/main" id="{6220EF24-A2BC-9DC5-594F-6AC31E4DD54F}"/>
                </a:ext>
              </a:extLst>
            </p:cNvPr>
            <p:cNvSpPr/>
            <p:nvPr/>
          </p:nvSpPr>
          <p:spPr>
            <a:xfrm>
              <a:off x="6161401" y="2785680"/>
              <a:ext cx="4113580" cy="682247"/>
            </a:xfrm>
            <a:prstGeom prst="rect">
              <a:avLst/>
            </a:prstGeom>
          </p:spPr>
          <p:txBody>
            <a:bodyPr wrap="square">
              <a:spAutoFit/>
            </a:bodyPr>
            <a:lstStyle/>
            <a:p>
              <a:pPr algn="ctr">
                <a:tabLst>
                  <a:tab pos="98198" algn="l"/>
                </a:tabLst>
              </a:pPr>
              <a:r>
                <a:rPr lang="es-ES_tradnl" sz="1200" b="1" dirty="0">
                  <a:solidFill>
                    <a:srgbClr val="033085"/>
                  </a:solidFill>
                  <a:latin typeface="Tahoma" panose="020B0604030504040204" pitchFamily="34" charset="0"/>
                  <a:ea typeface="Tahoma" panose="020B0604030504040204" pitchFamily="34" charset="0"/>
                  <a:cs typeface="Tahoma" panose="020B0604030504040204" pitchFamily="34" charset="0"/>
                </a:rPr>
                <a:t>14%</a:t>
              </a:r>
              <a:endParaRPr lang="es-CO" sz="1200" b="1" dirty="0">
                <a:solidFill>
                  <a:srgbClr val="033085"/>
                </a:solidFill>
                <a:latin typeface="Tahoma" panose="020B0604030504040204" pitchFamily="34" charset="0"/>
                <a:ea typeface="Tahoma" panose="020B0604030504040204" pitchFamily="34" charset="0"/>
                <a:cs typeface="Tahoma" panose="020B0604030504040204" pitchFamily="34" charset="0"/>
              </a:endParaRPr>
            </a:p>
          </p:txBody>
        </p:sp>
        <p:sp>
          <p:nvSpPr>
            <p:cNvPr id="22" name="Rectángulo 21">
              <a:extLst>
                <a:ext uri="{FF2B5EF4-FFF2-40B4-BE49-F238E27FC236}">
                  <a16:creationId xmlns:a16="http://schemas.microsoft.com/office/drawing/2014/main" id="{77E51CCA-5317-E90A-B11A-4A57D9D43DA4}"/>
                </a:ext>
              </a:extLst>
            </p:cNvPr>
            <p:cNvSpPr/>
            <p:nvPr/>
          </p:nvSpPr>
          <p:spPr>
            <a:xfrm>
              <a:off x="6440110" y="2096731"/>
              <a:ext cx="3392965" cy="682247"/>
            </a:xfrm>
            <a:prstGeom prst="rect">
              <a:avLst/>
            </a:prstGeom>
          </p:spPr>
          <p:txBody>
            <a:bodyPr wrap="square">
              <a:spAutoFit/>
            </a:bodyPr>
            <a:lstStyle/>
            <a:p>
              <a:pPr algn="ctr">
                <a:tabLst>
                  <a:tab pos="98198" algn="l"/>
                </a:tabLst>
              </a:pPr>
              <a:r>
                <a:rPr lang="es-ES_tradnl" sz="1200" b="1" dirty="0">
                  <a:solidFill>
                    <a:srgbClr val="033085"/>
                  </a:solidFill>
                  <a:latin typeface="Tahoma" panose="020B0604030504040204" pitchFamily="34" charset="0"/>
                  <a:ea typeface="Tahoma" panose="020B0604030504040204" pitchFamily="34" charset="0"/>
                  <a:cs typeface="Tahoma" panose="020B0604030504040204" pitchFamily="34" charset="0"/>
                </a:rPr>
                <a:t>Vías</a:t>
              </a:r>
              <a:endParaRPr lang="es-CO" sz="1200" spc="-300" dirty="0">
                <a:solidFill>
                  <a:srgbClr val="033085"/>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26" name="Grupo 25">
            <a:extLst>
              <a:ext uri="{FF2B5EF4-FFF2-40B4-BE49-F238E27FC236}">
                <a16:creationId xmlns:a16="http://schemas.microsoft.com/office/drawing/2014/main" id="{A3309E75-B4E5-8545-DE43-AA8E1741446E}"/>
              </a:ext>
            </a:extLst>
          </p:cNvPr>
          <p:cNvGrpSpPr/>
          <p:nvPr/>
        </p:nvGrpSpPr>
        <p:grpSpPr>
          <a:xfrm>
            <a:off x="10668649" y="6068645"/>
            <a:ext cx="1567078" cy="536410"/>
            <a:chOff x="6214586" y="2096731"/>
            <a:chExt cx="4113580" cy="1321175"/>
          </a:xfrm>
        </p:grpSpPr>
        <p:sp>
          <p:nvSpPr>
            <p:cNvPr id="27" name="Rectángulo 26">
              <a:extLst>
                <a:ext uri="{FF2B5EF4-FFF2-40B4-BE49-F238E27FC236}">
                  <a16:creationId xmlns:a16="http://schemas.microsoft.com/office/drawing/2014/main" id="{AAB392B2-2AA2-B5FD-DCB8-FE82BB8F2257}"/>
                </a:ext>
              </a:extLst>
            </p:cNvPr>
            <p:cNvSpPr/>
            <p:nvPr/>
          </p:nvSpPr>
          <p:spPr>
            <a:xfrm>
              <a:off x="6214586" y="2735659"/>
              <a:ext cx="4113580" cy="682247"/>
            </a:xfrm>
            <a:prstGeom prst="rect">
              <a:avLst/>
            </a:prstGeom>
          </p:spPr>
          <p:txBody>
            <a:bodyPr wrap="square">
              <a:spAutoFit/>
            </a:bodyPr>
            <a:lstStyle/>
            <a:p>
              <a:pPr algn="ctr">
                <a:tabLst>
                  <a:tab pos="98198" algn="l"/>
                </a:tabLst>
              </a:pPr>
              <a:r>
                <a:rPr lang="es-ES_tradnl" sz="1200" b="1" dirty="0">
                  <a:solidFill>
                    <a:srgbClr val="033085"/>
                  </a:solidFill>
                  <a:latin typeface="Tahoma" panose="020B0604030504040204" pitchFamily="34" charset="0"/>
                  <a:ea typeface="Tahoma" panose="020B0604030504040204" pitchFamily="34" charset="0"/>
                  <a:cs typeface="Tahoma" panose="020B0604030504040204" pitchFamily="34" charset="0"/>
                </a:rPr>
                <a:t>84%</a:t>
              </a:r>
              <a:endParaRPr lang="es-CO" sz="1200" b="1" dirty="0">
                <a:solidFill>
                  <a:srgbClr val="033085"/>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ángulo 27">
              <a:extLst>
                <a:ext uri="{FF2B5EF4-FFF2-40B4-BE49-F238E27FC236}">
                  <a16:creationId xmlns:a16="http://schemas.microsoft.com/office/drawing/2014/main" id="{6DBE6705-11EB-CD8F-8429-B5B26AFA2A34}"/>
                </a:ext>
              </a:extLst>
            </p:cNvPr>
            <p:cNvSpPr/>
            <p:nvPr/>
          </p:nvSpPr>
          <p:spPr>
            <a:xfrm>
              <a:off x="6440110" y="2096731"/>
              <a:ext cx="3392965" cy="682247"/>
            </a:xfrm>
            <a:prstGeom prst="rect">
              <a:avLst/>
            </a:prstGeom>
          </p:spPr>
          <p:txBody>
            <a:bodyPr wrap="square">
              <a:spAutoFit/>
            </a:bodyPr>
            <a:lstStyle/>
            <a:p>
              <a:pPr algn="ctr">
                <a:tabLst>
                  <a:tab pos="98198" algn="l"/>
                </a:tabLst>
              </a:pPr>
              <a:r>
                <a:rPr lang="es-ES_tradnl" sz="1200" b="1" dirty="0">
                  <a:solidFill>
                    <a:srgbClr val="033085"/>
                  </a:solidFill>
                  <a:latin typeface="Tahoma" panose="020B0604030504040204" pitchFamily="34" charset="0"/>
                  <a:ea typeface="Tahoma" panose="020B0604030504040204" pitchFamily="34" charset="0"/>
                  <a:cs typeface="Tahoma" panose="020B0604030504040204" pitchFamily="34" charset="0"/>
                </a:rPr>
                <a:t>Energía</a:t>
              </a:r>
              <a:endParaRPr lang="es-CO" sz="1200" spc="-300" dirty="0">
                <a:solidFill>
                  <a:srgbClr val="033085"/>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193291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 name="Chart 14">
            <a:extLst>
              <a:ext uri="{FF2B5EF4-FFF2-40B4-BE49-F238E27FC236}">
                <a16:creationId xmlns:a16="http://schemas.microsoft.com/office/drawing/2014/main" id="{2B157B03-C42C-4040-9FE2-8E1742628541}"/>
              </a:ext>
            </a:extLst>
          </p:cNvPr>
          <p:cNvGraphicFramePr>
            <a:graphicFrameLocks/>
          </p:cNvGraphicFramePr>
          <p:nvPr>
            <p:extLst>
              <p:ext uri="{D42A27DB-BD31-4B8C-83A1-F6EECF244321}">
                <p14:modId xmlns:p14="http://schemas.microsoft.com/office/powerpoint/2010/main" val="2780468676"/>
              </p:ext>
            </p:extLst>
          </p:nvPr>
        </p:nvGraphicFramePr>
        <p:xfrm>
          <a:off x="1131714" y="3937489"/>
          <a:ext cx="3745655" cy="3277122"/>
        </p:xfrm>
        <a:graphic>
          <a:graphicData uri="http://schemas.openxmlformats.org/drawingml/2006/chart">
            <c:chart xmlns:c="http://schemas.openxmlformats.org/drawingml/2006/chart" xmlns:r="http://schemas.openxmlformats.org/officeDocument/2006/relationships" r:id="rId22"/>
          </a:graphicData>
        </a:graphic>
      </p:graphicFrame>
      <p:graphicFrame>
        <p:nvGraphicFramePr>
          <p:cNvPr id="34" name="Chart 14">
            <a:extLst>
              <a:ext uri="{FF2B5EF4-FFF2-40B4-BE49-F238E27FC236}">
                <a16:creationId xmlns:a16="http://schemas.microsoft.com/office/drawing/2014/main" id="{FDD6C1C5-F8B4-6A3D-5E23-364CD658593C}"/>
              </a:ext>
            </a:extLst>
          </p:cNvPr>
          <p:cNvGraphicFramePr>
            <a:graphicFrameLocks/>
          </p:cNvGraphicFramePr>
          <p:nvPr>
            <p:extLst>
              <p:ext uri="{D42A27DB-BD31-4B8C-83A1-F6EECF244321}">
                <p14:modId xmlns:p14="http://schemas.microsoft.com/office/powerpoint/2010/main" val="671683240"/>
              </p:ext>
            </p:extLst>
          </p:nvPr>
        </p:nvGraphicFramePr>
        <p:xfrm>
          <a:off x="6701828" y="1406748"/>
          <a:ext cx="4203581" cy="2304723"/>
        </p:xfrm>
        <a:graphic>
          <a:graphicData uri="http://schemas.openxmlformats.org/drawingml/2006/chart">
            <c:chart xmlns:c="http://schemas.openxmlformats.org/drawingml/2006/chart" xmlns:r="http://schemas.openxmlformats.org/officeDocument/2006/relationships" r:id="rId23"/>
          </a:graphicData>
        </a:graphic>
      </p:graphicFrame>
      <p:grpSp>
        <p:nvGrpSpPr>
          <p:cNvPr id="6" name="Grupo 5">
            <a:extLst>
              <a:ext uri="{FF2B5EF4-FFF2-40B4-BE49-F238E27FC236}">
                <a16:creationId xmlns:a16="http://schemas.microsoft.com/office/drawing/2014/main" id="{460C2DFF-D8F0-BE16-022C-7123793F8F66}"/>
              </a:ext>
            </a:extLst>
          </p:cNvPr>
          <p:cNvGrpSpPr/>
          <p:nvPr/>
        </p:nvGrpSpPr>
        <p:grpSpPr>
          <a:xfrm>
            <a:off x="-145775" y="-29080"/>
            <a:ext cx="13711649" cy="1139592"/>
            <a:chOff x="1828800" y="0"/>
            <a:chExt cx="8188603" cy="1315622"/>
          </a:xfrm>
        </p:grpSpPr>
        <p:pic>
          <p:nvPicPr>
            <p:cNvPr id="7" name="Imagen 6">
              <a:extLst>
                <a:ext uri="{FF2B5EF4-FFF2-40B4-BE49-F238E27FC236}">
                  <a16:creationId xmlns:a16="http://schemas.microsoft.com/office/drawing/2014/main" id="{E112F63A-AD46-78B8-A63B-05A3CB264BAA}"/>
                </a:ext>
              </a:extLst>
            </p:cNvPr>
            <p:cNvPicPr>
              <a:picLocks noChangeAspect="1"/>
            </p:cNvPicPr>
            <p:nvPr/>
          </p:nvPicPr>
          <p:blipFill rotWithShape="1">
            <a:blip r:embed="rId24" cstate="email">
              <a:extLst>
                <a:ext uri="{BEBA8EAE-BF5A-486C-A8C5-ECC9F3942E4B}">
                  <a14:imgProps xmlns:a14="http://schemas.microsoft.com/office/drawing/2010/main">
                    <a14:imgLayer r:embed="rId25">
                      <a14:imgEffect>
                        <a14:backgroundRemoval t="0" b="90129" l="19088" r="97973">
                          <a14:foregroundMark x1="62331" y1="37339" x2="75084" y2="36910"/>
                          <a14:foregroundMark x1="75084" y1="36910" x2="91470" y2="858"/>
                          <a14:foregroundMark x1="91470" y1="858" x2="59459" y2="39914"/>
                          <a14:foregroundMark x1="59459" y1="39914" x2="84037" y2="16309"/>
                          <a14:foregroundMark x1="84037" y1="16309" x2="77872" y2="8584"/>
                          <a14:foregroundMark x1="77872" y1="8584" x2="69172" y2="23176"/>
                          <a14:foregroundMark x1="69172" y1="23176" x2="69341" y2="24464"/>
                          <a14:foregroundMark x1="20439" y1="33476" x2="42652" y2="47639"/>
                          <a14:foregroundMark x1="42652" y1="47639" x2="71030" y2="20601"/>
                          <a14:foregroundMark x1="71030" y1="20601" x2="23142" y2="25751"/>
                          <a14:foregroundMark x1="23142" y1="25751" x2="49831" y2="11588"/>
                          <a14:foregroundMark x1="49831" y1="11588" x2="19764" y2="6009"/>
                          <a14:foregroundMark x1="19764" y1="6009" x2="40878" y2="47210"/>
                          <a14:foregroundMark x1="40878" y1="47210" x2="22551" y2="41202"/>
                          <a14:foregroundMark x1="22551" y1="41202" x2="38007" y2="69099"/>
                          <a14:foregroundMark x1="38007" y1="69099" x2="61149" y2="48498"/>
                          <a14:foregroundMark x1="61149" y1="48498" x2="38936" y2="35193"/>
                          <a14:foregroundMark x1="38936" y1="35193" x2="96959" y2="3863"/>
                          <a14:foregroundMark x1="23057" y1="0" x2="96875" y2="3433"/>
                          <a14:foregroundMark x1="22973" y1="0" x2="18328" y2="24464"/>
                          <a14:foregroundMark x1="18328" y1="24893" x2="51351" y2="69528"/>
                          <a14:foregroundMark x1="51351" y1="69528" x2="61824" y2="64807"/>
                          <a14:foregroundMark x1="61824" y1="64807" x2="42905" y2="59657"/>
                          <a14:foregroundMark x1="42905" y1="59657" x2="57179" y2="39485"/>
                          <a14:foregroundMark x1="57179" y1="39485" x2="47382" y2="35622"/>
                          <a14:foregroundMark x1="47382" y1="35622" x2="68074" y2="19742"/>
                          <a14:foregroundMark x1="68074" y1="19742" x2="60473" y2="4721"/>
                          <a14:foregroundMark x1="60473" y1="4721" x2="20524" y2="2146"/>
                          <a14:foregroundMark x1="20524" y1="2146" x2="14949" y2="18884"/>
                          <a14:foregroundMark x1="14949" y1="18884" x2="19679" y2="45064"/>
                          <a14:foregroundMark x1="19679" y1="45064" x2="38260" y2="7725"/>
                          <a14:foregroundMark x1="38260" y1="7725" x2="54392" y2="39056"/>
                          <a14:foregroundMark x1="54392" y1="39056" x2="55574" y2="39914"/>
                          <a14:foregroundMark x1="19088" y1="0" x2="19088" y2="54936"/>
                          <a14:foregroundMark x1="19426" y1="0" x2="21706" y2="54077"/>
                          <a14:foregroundMark x1="21791" y1="54506" x2="17652" y2="2146"/>
                          <a14:foregroundMark x1="17652" y1="2146" x2="17145" y2="64807"/>
                          <a14:foregroundMark x1="17145" y1="64807" x2="21284" y2="31760"/>
                          <a14:foregroundMark x1="19764" y1="0" x2="21199" y2="31330"/>
                          <a14:foregroundMark x1="18750" y1="0" x2="18750" y2="47639"/>
                          <a14:foregroundMark x1="18834" y1="0" x2="18750" y2="47639"/>
                          <a14:foregroundMark x1="19003" y1="0" x2="20439" y2="41202"/>
                          <a14:foregroundMark x1="20524" y1="41631" x2="19088" y2="28326"/>
                          <a14:foregroundMark x1="39443" y1="89700" x2="42061" y2="90129"/>
                          <a14:foregroundMark x1="96706" y1="0" x2="93159" y2="9442"/>
                        </a14:backgroundRemoval>
                      </a14:imgEffect>
                    </a14:imgLayer>
                  </a14:imgProps>
                </a:ext>
                <a:ext uri="{28A0092B-C50C-407E-A947-70E740481C1C}">
                  <a14:useLocalDpi xmlns:a14="http://schemas.microsoft.com/office/drawing/2010/main"/>
                </a:ext>
              </a:extLst>
            </a:blip>
            <a:srcRect/>
            <a:stretch/>
          </p:blipFill>
          <p:spPr>
            <a:xfrm>
              <a:off x="2502569" y="0"/>
              <a:ext cx="7514834" cy="1315622"/>
            </a:xfrm>
            <a:prstGeom prst="rect">
              <a:avLst/>
            </a:prstGeom>
          </p:spPr>
        </p:pic>
        <p:pic>
          <p:nvPicPr>
            <p:cNvPr id="13" name="Imagen 12">
              <a:extLst>
                <a:ext uri="{FF2B5EF4-FFF2-40B4-BE49-F238E27FC236}">
                  <a16:creationId xmlns:a16="http://schemas.microsoft.com/office/drawing/2014/main" id="{8322A9E3-CE22-C48C-6143-B2BD741368B8}"/>
                </a:ext>
              </a:extLst>
            </p:cNvPr>
            <p:cNvPicPr>
              <a:picLocks noChangeAspect="1"/>
            </p:cNvPicPr>
            <p:nvPr/>
          </p:nvPicPr>
          <p:blipFill rotWithShape="1">
            <a:blip r:embed="rId26" cstate="email">
              <a:extLst>
                <a:ext uri="{BEBA8EAE-BF5A-486C-A8C5-ECC9F3942E4B}">
                  <a14:imgProps xmlns:a14="http://schemas.microsoft.com/office/drawing/2010/main">
                    <a14:imgLayer r:embed="rId27">
                      <a14:imgEffect>
                        <a14:backgroundRemoval t="0" b="90129" l="0" r="96291">
                          <a14:foregroundMark x1="31066" y1="37339" x2="54405" y2="36910"/>
                          <a14:foregroundMark x1="54405" y1="36910" x2="84389" y2="858"/>
                          <a14:foregroundMark x1="84389" y1="858" x2="25811" y2="39914"/>
                          <a14:foregroundMark x1="25811" y1="39914" x2="70788" y2="16309"/>
                          <a14:foregroundMark x1="70788" y1="16309" x2="59505" y2="8584"/>
                          <a14:foregroundMark x1="59505" y1="8584" x2="43586" y2="23176"/>
                          <a14:foregroundMark x1="43586" y1="23176" x2="43895" y2="24464"/>
                          <a14:foregroundMark x1="46832" y1="20601" x2="0" y2="45064"/>
                          <a14:foregroundMark x1="0" y1="23176" x2="46832" y2="20601"/>
                          <a14:foregroundMark x1="8037" y1="11588" x2="0" y2="14163"/>
                          <a14:foregroundMark x1="0" y1="10730" x2="8037" y2="11159"/>
                          <a14:foregroundMark x1="0" y1="62661" x2="28748" y2="48498"/>
                          <a14:foregroundMark x1="0" y1="39056" x2="28748" y2="48069"/>
                          <a14:foregroundMark x1="0" y1="31760" x2="94281" y2="3863"/>
                          <a14:foregroundMark x1="0" y1="1288" x2="94281" y2="3433"/>
                          <a14:foregroundMark x1="0" y1="61373" x2="10819" y2="69099"/>
                          <a14:foregroundMark x1="10974" y1="69528" x2="30139" y2="64807"/>
                          <a14:foregroundMark x1="0" y1="60515" x2="29985" y2="64378"/>
                          <a14:foregroundMark x1="21484" y1="39485" x2="0" y2="56223"/>
                          <a14:foregroundMark x1="21638" y1="39485" x2="3709" y2="35622"/>
                          <a14:foregroundMark x1="3709" y1="35622" x2="41577" y2="19742"/>
                          <a14:foregroundMark x1="41577" y1="19742" x2="27666" y2="4721"/>
                          <a14:foregroundMark x1="0" y1="3863" x2="27512" y2="4292"/>
                          <a14:foregroundMark x1="0" y1="21459" x2="16383" y2="38627"/>
                          <a14:foregroundMark x1="16538" y1="39056" x2="18702" y2="39914"/>
                          <a14:foregroundMark x1="93972" y1="0" x2="87481" y2="9442"/>
                        </a14:backgroundRemoval>
                      </a14:imgEffect>
                    </a14:imgLayer>
                  </a14:imgProps>
                </a:ext>
                <a:ext uri="{28A0092B-C50C-407E-A947-70E740481C1C}">
                  <a14:useLocalDpi xmlns:a14="http://schemas.microsoft.com/office/drawing/2010/main"/>
                </a:ext>
              </a:extLst>
            </a:blip>
            <a:srcRect/>
            <a:stretch/>
          </p:blipFill>
          <p:spPr>
            <a:xfrm flipH="1">
              <a:off x="1828800" y="0"/>
              <a:ext cx="4106778" cy="1315622"/>
            </a:xfrm>
            <a:prstGeom prst="rect">
              <a:avLst/>
            </a:prstGeom>
          </p:spPr>
        </p:pic>
      </p:grpSp>
      <p:pic>
        <p:nvPicPr>
          <p:cNvPr id="5" name="Imagen 4">
            <a:extLst>
              <a:ext uri="{FF2B5EF4-FFF2-40B4-BE49-F238E27FC236}">
                <a16:creationId xmlns:a16="http://schemas.microsoft.com/office/drawing/2014/main" id="{B1A3E6FC-ABAC-2949-F924-B200AA39540D}"/>
              </a:ext>
            </a:extLst>
          </p:cNvPr>
          <p:cNvPicPr>
            <a:picLocks noChangeAspect="1"/>
          </p:cNvPicPr>
          <p:nvPr/>
        </p:nvPicPr>
        <p:blipFill rotWithShape="1">
          <a:blip r:embed="rId28" cstate="email">
            <a:extLst>
              <a:ext uri="{BEBA8EAE-BF5A-486C-A8C5-ECC9F3942E4B}">
                <a14:imgProps xmlns:a14="http://schemas.microsoft.com/office/drawing/2010/main">
                  <a14:imgLayer r:embed="rId29">
                    <a14:imgEffect>
                      <a14:backgroundRemoval t="0" b="90129" l="2444" r="97556">
                        <a14:foregroundMark x1="54582" y1="37339" x2="69959" y2="36910"/>
                        <a14:foregroundMark x1="69959" y1="36910" x2="89715" y2="858"/>
                        <a14:foregroundMark x1="89715" y1="858" x2="51120" y2="39914"/>
                        <a14:foregroundMark x1="51120" y1="39914" x2="80754" y2="16309"/>
                        <a14:foregroundMark x1="80754" y1="16309" x2="73320" y2="8584"/>
                        <a14:foregroundMark x1="73320" y1="8584" x2="62831" y2="23176"/>
                        <a14:foregroundMark x1="62831" y1="23176" x2="63035" y2="24464"/>
                        <a14:foregroundMark x1="4073" y1="33476" x2="30855" y2="47639"/>
                        <a14:foregroundMark x1="30855" y1="47639" x2="65071" y2="20601"/>
                        <a14:foregroundMark x1="65071" y1="20601" x2="7332" y2="25751"/>
                        <a14:foregroundMark x1="7332" y1="25751" x2="39511" y2="11588"/>
                        <a14:foregroundMark x1="39511" y1="11588" x2="3259" y2="6009"/>
                        <a14:foregroundMark x1="3259" y1="6009" x2="28717" y2="47210"/>
                        <a14:foregroundMark x1="28717" y1="47210" x2="6619" y2="41202"/>
                        <a14:foregroundMark x1="6619" y1="41202" x2="25255" y2="69099"/>
                        <a14:foregroundMark x1="25255" y1="69099" x2="53157" y2="48498"/>
                        <a14:foregroundMark x1="53157" y1="48498" x2="26375" y2="35193"/>
                        <a14:foregroundMark x1="26375" y1="35193" x2="96334" y2="3863"/>
                        <a14:foregroundMark x1="7230" y1="0" x2="96232" y2="3433"/>
                        <a14:foregroundMark x1="7128" y1="0" x2="1527" y2="24464"/>
                        <a14:foregroundMark x1="1527" y1="24893" x2="41344" y2="69528"/>
                        <a14:foregroundMark x1="41344" y1="69528" x2="53971" y2="64807"/>
                        <a14:foregroundMark x1="53971" y1="64807" x2="31161" y2="59657"/>
                        <a14:foregroundMark x1="31161" y1="59657" x2="48371" y2="39485"/>
                        <a14:foregroundMark x1="48371" y1="39485" x2="36558" y2="35622"/>
                        <a14:foregroundMark x1="36558" y1="35622" x2="61507" y2="19742"/>
                        <a14:foregroundMark x1="61507" y1="19742" x2="52342" y2="4721"/>
                        <a14:foregroundMark x1="52342" y1="4721" x2="4175" y2="2146"/>
                        <a14:foregroundMark x1="4073" y1="2146" x2="0" y2="12446"/>
                        <a14:foregroundMark x1="0" y1="30472" x2="3055" y2="44635"/>
                        <a14:foregroundMark x1="3157" y1="45064" x2="25560" y2="7725"/>
                        <a14:foregroundMark x1="25560" y1="7725" x2="45010" y2="39056"/>
                        <a14:foregroundMark x1="45010" y1="39056" x2="46436" y2="39914"/>
                        <a14:foregroundMark x1="2444" y1="0" x2="2444" y2="54936"/>
                        <a14:foregroundMark x1="2851" y1="0" x2="5601" y2="54077"/>
                        <a14:foregroundMark x1="5703" y1="54506" x2="713" y2="2146"/>
                        <a14:foregroundMark x1="713" y1="2146" x2="102" y2="64807"/>
                        <a14:foregroundMark x1="102" y1="64807" x2="5092" y2="31760"/>
                        <a14:foregroundMark x1="3259" y1="0" x2="4990" y2="31330"/>
                        <a14:foregroundMark x1="2037" y1="0" x2="2037" y2="47639"/>
                        <a14:foregroundMark x1="2138" y1="0" x2="2037" y2="47639"/>
                        <a14:foregroundMark x1="2342" y1="0" x2="4073" y2="41202"/>
                        <a14:foregroundMark x1="4175" y1="41631" x2="2444" y2="28326"/>
                        <a14:foregroundMark x1="26986" y1="89700" x2="30143" y2="90129"/>
                        <a14:foregroundMark x1="96029" y1="0" x2="91752" y2="9442"/>
                      </a14:backgroundRemoval>
                    </a14:imgEffect>
                  </a14:imgLayer>
                </a14:imgProps>
              </a:ext>
              <a:ext uri="{28A0092B-C50C-407E-A947-70E740481C1C}">
                <a14:useLocalDpi xmlns:a14="http://schemas.microsoft.com/office/drawing/2010/main"/>
              </a:ext>
            </a:extLst>
          </a:blip>
          <a:srcRect/>
          <a:stretch/>
        </p:blipFill>
        <p:spPr>
          <a:xfrm>
            <a:off x="0" y="0"/>
            <a:ext cx="5643418" cy="1191470"/>
          </a:xfrm>
          <a:prstGeom prst="rect">
            <a:avLst/>
          </a:prstGeom>
        </p:spPr>
      </p:pic>
      <p:sp>
        <p:nvSpPr>
          <p:cNvPr id="11" name="Footnote">
            <a:extLst>
              <a:ext uri="{FF2B5EF4-FFF2-40B4-BE49-F238E27FC236}">
                <a16:creationId xmlns:a16="http://schemas.microsoft.com/office/drawing/2014/main" id="{E66438EA-8BEB-49B7-ACDF-5B4B13093387}"/>
              </a:ext>
            </a:extLst>
          </p:cNvPr>
          <p:cNvSpPr txBox="1">
            <a:spLocks noChangeArrowheads="1"/>
          </p:cNvSpPr>
          <p:nvPr>
            <p:custDataLst>
              <p:tags r:id="rId1"/>
            </p:custDataLst>
          </p:nvPr>
        </p:nvSpPr>
        <p:spPr bwMode="auto">
          <a:xfrm>
            <a:off x="118481" y="6554037"/>
            <a:ext cx="7589520" cy="246221"/>
          </a:xfrm>
          <a:prstGeom prst="rect">
            <a:avLst/>
          </a:prstGeom>
          <a:noFill/>
          <a:ln w="28575">
            <a:noFill/>
            <a:miter lim="800000"/>
            <a:headEnd/>
            <a:tailEnd/>
          </a:ln>
          <a:effectLst/>
        </p:spPr>
        <p:txBody>
          <a:bodyPr lIns="0" tIns="0" rIns="0" bIns="0" numCol="1" anchor="b">
            <a:spAutoFit/>
          </a:bodyPr>
          <a:lstStyle/>
          <a:p>
            <a:pPr marL="228600" indent="-228600"/>
            <a:r>
              <a:rPr lang="en-US" sz="800" i="1" dirty="0">
                <a:solidFill>
                  <a:srgbClr val="000000"/>
                </a:solidFill>
                <a:cs typeface="Calibri" pitchFamily="34" charset="0"/>
              </a:rPr>
              <a:t>____________________</a:t>
            </a:r>
          </a:p>
          <a:p>
            <a:pPr marL="228600" indent="-228600"/>
            <a:r>
              <a:rPr lang="en-US" sz="800" i="1" dirty="0">
                <a:solidFill>
                  <a:srgbClr val="000000"/>
                </a:solidFill>
                <a:cs typeface="Calibri" pitchFamily="34" charset="0"/>
              </a:rPr>
              <a:t>(1)	</a:t>
            </a:r>
            <a:r>
              <a:rPr lang="es-CO" sz="800" i="1" dirty="0">
                <a:solidFill>
                  <a:srgbClr val="000000"/>
                </a:solidFill>
                <a:cs typeface="Calibri" pitchFamily="34" charset="0"/>
              </a:rPr>
              <a:t>Excluye construcción</a:t>
            </a:r>
          </a:p>
        </p:txBody>
      </p:sp>
      <p:sp>
        <p:nvSpPr>
          <p:cNvPr id="2" name="Marcador de número de diapositiva 1">
            <a:extLst>
              <a:ext uri="{FF2B5EF4-FFF2-40B4-BE49-F238E27FC236}">
                <a16:creationId xmlns:a16="http://schemas.microsoft.com/office/drawing/2014/main" id="{BA483CBE-5D0B-4A29-B959-91E026FF690D}"/>
              </a:ext>
            </a:extLst>
          </p:cNvPr>
          <p:cNvSpPr>
            <a:spLocks noGrp="1"/>
          </p:cNvSpPr>
          <p:nvPr>
            <p:ph type="sldNum" sz="quarter" idx="12"/>
          </p:nvPr>
        </p:nvSpPr>
        <p:spPr/>
        <p:txBody>
          <a:bodyPr/>
          <a:lstStyle/>
          <a:p>
            <a:fld id="{A8CA4421-44AD-DE44-A829-A4FCFB7D6F23}" type="slidenum">
              <a:rPr lang="es-CO" smtClean="0"/>
              <a:t>12</a:t>
            </a:fld>
            <a:endParaRPr lang="es-CO"/>
          </a:p>
        </p:txBody>
      </p:sp>
      <p:sp>
        <p:nvSpPr>
          <p:cNvPr id="8" name="Page Number">
            <a:extLst>
              <a:ext uri="{FF2B5EF4-FFF2-40B4-BE49-F238E27FC236}">
                <a16:creationId xmlns:a16="http://schemas.microsoft.com/office/drawing/2014/main" id="{5C586654-4BC5-426F-9AAB-87CEF4D4C681}"/>
              </a:ext>
            </a:extLst>
          </p:cNvPr>
          <p:cNvSpPr txBox="1">
            <a:spLocks noChangeArrowheads="1"/>
          </p:cNvSpPr>
          <p:nvPr>
            <p:custDataLst>
              <p:tags r:id="rId2"/>
            </p:custDataLst>
          </p:nvPr>
        </p:nvSpPr>
        <p:spPr bwMode="auto">
          <a:xfrm>
            <a:off x="690160" y="6996368"/>
            <a:ext cx="254000" cy="244475"/>
          </a:xfrm>
          <a:prstGeom prst="rect">
            <a:avLst/>
          </a:prstGeom>
          <a:noFill/>
          <a:ln w="12700">
            <a:noFill/>
            <a:miter lim="800000"/>
            <a:headEnd/>
            <a:tailEnd/>
          </a:ln>
          <a:effectLst/>
        </p:spPr>
        <p:txBody>
          <a:bodyPr wrap="none" lIns="0" tIns="0" rIns="0" bIns="0" anchor="t" anchorCtr="0"/>
          <a:lstStyle/>
          <a:p>
            <a:pPr eaLnBrk="1" hangingPunct="1"/>
            <a:r>
              <a:rPr lang="en-US" altLang="en-US" sz="1000" dirty="0">
                <a:solidFill>
                  <a:srgbClr val="000000"/>
                </a:solidFill>
                <a:cs typeface="Calibri" pitchFamily="34" charset="0"/>
              </a:rPr>
              <a:t>11</a:t>
            </a:r>
            <a:endParaRPr altLang="en-US" sz="1000" dirty="0">
              <a:solidFill>
                <a:srgbClr val="000000"/>
              </a:solidFill>
              <a:cs typeface="Calibri" pitchFamily="34" charset="0"/>
            </a:endParaRPr>
          </a:p>
        </p:txBody>
      </p:sp>
      <p:sp>
        <p:nvSpPr>
          <p:cNvPr id="9" name="Sub Heading">
            <a:extLst>
              <a:ext uri="{FF2B5EF4-FFF2-40B4-BE49-F238E27FC236}">
                <a16:creationId xmlns:a16="http://schemas.microsoft.com/office/drawing/2014/main" id="{0D12548F-0D56-408A-82ED-6B097372FE9C}"/>
              </a:ext>
            </a:extLst>
          </p:cNvPr>
          <p:cNvSpPr>
            <a:spLocks noChangeArrowheads="1"/>
          </p:cNvSpPr>
          <p:nvPr>
            <p:custDataLst>
              <p:tags r:id="rId3"/>
            </p:custDataLst>
          </p:nvPr>
        </p:nvSpPr>
        <p:spPr bwMode="gray">
          <a:xfrm>
            <a:off x="1955971" y="424406"/>
            <a:ext cx="8927307" cy="315372"/>
          </a:xfrm>
          <a:prstGeom prst="rect">
            <a:avLst/>
          </a:prstGeom>
          <a:noFill/>
          <a:ln w="12700">
            <a:noFill/>
            <a:prstDash val="dash"/>
            <a:miter lim="800000"/>
            <a:headEnd/>
            <a:tailEnd/>
          </a:ln>
          <a:effectLst/>
        </p:spPr>
        <p:txBody>
          <a:bodyPr lIns="0" tIns="0" rIns="0" bIns="0"/>
          <a:lstStyle/>
          <a:p>
            <a:pPr eaLnBrk="1" hangingPunct="1"/>
            <a:r>
              <a:rPr lang="es-MX" sz="2000" b="1" dirty="0">
                <a:solidFill>
                  <a:schemeClr val="bg1"/>
                </a:solidFill>
                <a:latin typeface="Calibri"/>
                <a:ea typeface="ＭＳ Ｐゴシック"/>
                <a:cs typeface="Calibri" pitchFamily="34" charset="0"/>
              </a:rPr>
              <a:t>Atractiva relación riesgo retorno por la diversificación </a:t>
            </a:r>
            <a:r>
              <a:rPr lang="es-MX" sz="2000" b="1" dirty="0">
                <a:solidFill>
                  <a:srgbClr val="FE5000"/>
                </a:solidFill>
                <a:latin typeface="Calibri"/>
                <a:ea typeface="ＭＳ Ｐゴシック"/>
                <a:cs typeface="Calibri" pitchFamily="34" charset="0"/>
              </a:rPr>
              <a:t>geográfica</a:t>
            </a:r>
            <a:r>
              <a:rPr lang="es-MX" sz="2000" b="1" dirty="0">
                <a:solidFill>
                  <a:schemeClr val="bg1"/>
                </a:solidFill>
                <a:latin typeface="Calibri"/>
                <a:ea typeface="ＭＳ Ｐゴシック"/>
                <a:cs typeface="Calibri" pitchFamily="34" charset="0"/>
              </a:rPr>
              <a:t> y </a:t>
            </a:r>
            <a:r>
              <a:rPr lang="es-MX" sz="2000" b="1" dirty="0">
                <a:solidFill>
                  <a:srgbClr val="FE5000"/>
                </a:solidFill>
                <a:latin typeface="Calibri"/>
                <a:ea typeface="ＭＳ Ｐゴシック"/>
                <a:cs typeface="Calibri" pitchFamily="34" charset="0"/>
              </a:rPr>
              <a:t>multisectorial </a:t>
            </a:r>
          </a:p>
        </p:txBody>
      </p:sp>
      <p:sp>
        <p:nvSpPr>
          <p:cNvPr id="12" name="Rectangle 69">
            <a:extLst>
              <a:ext uri="{FF2B5EF4-FFF2-40B4-BE49-F238E27FC236}">
                <a16:creationId xmlns:a16="http://schemas.microsoft.com/office/drawing/2014/main" id="{7F4B8515-EF0E-45E0-83B4-532CAED69E0E}"/>
              </a:ext>
            </a:extLst>
          </p:cNvPr>
          <p:cNvSpPr/>
          <p:nvPr>
            <p:custDataLst>
              <p:tags r:id="rId4"/>
            </p:custDataLst>
          </p:nvPr>
        </p:nvSpPr>
        <p:spPr bwMode="auto">
          <a:xfrm>
            <a:off x="6348511" y="1131447"/>
            <a:ext cx="4663440" cy="320040"/>
          </a:xfrm>
          <a:prstGeom prst="rect">
            <a:avLst/>
          </a:prstGeom>
          <a:solidFill>
            <a:srgbClr val="241C68"/>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GB" b="1" baseline="30000" dirty="0">
              <a:solidFill>
                <a:srgbClr val="FFFFFF"/>
              </a:solidFill>
              <a:cs typeface="Calibri" pitchFamily="34" charset="0"/>
            </a:endParaRPr>
          </a:p>
        </p:txBody>
      </p:sp>
      <p:sp>
        <p:nvSpPr>
          <p:cNvPr id="14" name="Rectangle 63">
            <a:extLst>
              <a:ext uri="{FF2B5EF4-FFF2-40B4-BE49-F238E27FC236}">
                <a16:creationId xmlns:a16="http://schemas.microsoft.com/office/drawing/2014/main" id="{833F4E80-59D5-4B78-AE6D-4380AF84E3A6}"/>
              </a:ext>
            </a:extLst>
          </p:cNvPr>
          <p:cNvSpPr/>
          <p:nvPr>
            <p:custDataLst>
              <p:tags r:id="rId5"/>
            </p:custDataLst>
          </p:nvPr>
        </p:nvSpPr>
        <p:spPr bwMode="auto">
          <a:xfrm>
            <a:off x="6461280" y="3991145"/>
            <a:ext cx="4663440" cy="320040"/>
          </a:xfrm>
          <a:prstGeom prst="rect">
            <a:avLst/>
          </a:prstGeom>
          <a:solidFill>
            <a:srgbClr val="241C68"/>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GB" b="1" dirty="0" err="1">
                <a:solidFill>
                  <a:srgbClr val="FFFFFF"/>
                </a:solidFill>
                <a:cs typeface="Calibri" pitchFamily="34" charset="0"/>
              </a:rPr>
              <a:t>Activos</a:t>
            </a:r>
            <a:r>
              <a:rPr lang="en-GB" b="1" dirty="0">
                <a:solidFill>
                  <a:srgbClr val="FFFFFF"/>
                </a:solidFill>
                <a:cs typeface="Calibri" pitchFamily="34" charset="0"/>
              </a:rPr>
              <a:t> por </a:t>
            </a:r>
            <a:r>
              <a:rPr lang="en-GB" b="1" dirty="0" err="1">
                <a:solidFill>
                  <a:srgbClr val="FFFFFF"/>
                </a:solidFill>
                <a:cs typeface="Calibri" pitchFamily="34" charset="0"/>
              </a:rPr>
              <a:t>negocios</a:t>
            </a:r>
            <a:endParaRPr lang="en-GB" b="1" dirty="0">
              <a:solidFill>
                <a:srgbClr val="FFFFFF"/>
              </a:solidFill>
              <a:cs typeface="Calibri" pitchFamily="34" charset="0"/>
            </a:endParaRPr>
          </a:p>
        </p:txBody>
      </p:sp>
      <p:sp>
        <p:nvSpPr>
          <p:cNvPr id="17" name="Freeform 15">
            <a:extLst>
              <a:ext uri="{FF2B5EF4-FFF2-40B4-BE49-F238E27FC236}">
                <a16:creationId xmlns:a16="http://schemas.microsoft.com/office/drawing/2014/main" id="{3A0D3941-501C-4C5D-9474-8AAA73A014EC}"/>
              </a:ext>
            </a:extLst>
          </p:cNvPr>
          <p:cNvSpPr>
            <a:spLocks noChangeAspect="1" noEditPoints="1"/>
          </p:cNvSpPr>
          <p:nvPr>
            <p:custDataLst>
              <p:tags r:id="rId6"/>
            </p:custDataLst>
          </p:nvPr>
        </p:nvSpPr>
        <p:spPr bwMode="auto">
          <a:xfrm>
            <a:off x="7525640" y="4885945"/>
            <a:ext cx="243371" cy="250307"/>
          </a:xfrm>
          <a:custGeom>
            <a:avLst/>
            <a:gdLst>
              <a:gd name="T0" fmla="*/ 295 w 403"/>
              <a:gd name="T1" fmla="*/ 0 h 404"/>
              <a:gd name="T2" fmla="*/ 107 w 403"/>
              <a:gd name="T3" fmla="*/ 0 h 404"/>
              <a:gd name="T4" fmla="*/ 0 w 403"/>
              <a:gd name="T5" fmla="*/ 404 h 404"/>
              <a:gd name="T6" fmla="*/ 403 w 403"/>
              <a:gd name="T7" fmla="*/ 404 h 404"/>
              <a:gd name="T8" fmla="*/ 295 w 403"/>
              <a:gd name="T9" fmla="*/ 0 h 404"/>
              <a:gd name="T10" fmla="*/ 215 w 403"/>
              <a:gd name="T11" fmla="*/ 390 h 404"/>
              <a:gd name="T12" fmla="*/ 188 w 403"/>
              <a:gd name="T13" fmla="*/ 390 h 404"/>
              <a:gd name="T14" fmla="*/ 188 w 403"/>
              <a:gd name="T15" fmla="*/ 336 h 404"/>
              <a:gd name="T16" fmla="*/ 215 w 403"/>
              <a:gd name="T17" fmla="*/ 336 h 404"/>
              <a:gd name="T18" fmla="*/ 215 w 403"/>
              <a:gd name="T19" fmla="*/ 390 h 404"/>
              <a:gd name="T20" fmla="*/ 215 w 403"/>
              <a:gd name="T21" fmla="*/ 283 h 404"/>
              <a:gd name="T22" fmla="*/ 188 w 403"/>
              <a:gd name="T23" fmla="*/ 283 h 404"/>
              <a:gd name="T24" fmla="*/ 188 w 403"/>
              <a:gd name="T25" fmla="*/ 229 h 404"/>
              <a:gd name="T26" fmla="*/ 215 w 403"/>
              <a:gd name="T27" fmla="*/ 229 h 404"/>
              <a:gd name="T28" fmla="*/ 215 w 403"/>
              <a:gd name="T29" fmla="*/ 283 h 404"/>
              <a:gd name="T30" fmla="*/ 215 w 403"/>
              <a:gd name="T31" fmla="*/ 175 h 404"/>
              <a:gd name="T32" fmla="*/ 188 w 403"/>
              <a:gd name="T33" fmla="*/ 175 h 404"/>
              <a:gd name="T34" fmla="*/ 188 w 403"/>
              <a:gd name="T35" fmla="*/ 121 h 404"/>
              <a:gd name="T36" fmla="*/ 215 w 403"/>
              <a:gd name="T37" fmla="*/ 121 h 404"/>
              <a:gd name="T38" fmla="*/ 215 w 403"/>
              <a:gd name="T39" fmla="*/ 175 h 404"/>
              <a:gd name="T40" fmla="*/ 215 w 403"/>
              <a:gd name="T41" fmla="*/ 67 h 404"/>
              <a:gd name="T42" fmla="*/ 188 w 403"/>
              <a:gd name="T43" fmla="*/ 67 h 404"/>
              <a:gd name="T44" fmla="*/ 188 w 403"/>
              <a:gd name="T45" fmla="*/ 13 h 404"/>
              <a:gd name="T46" fmla="*/ 215 w 403"/>
              <a:gd name="T47" fmla="*/ 13 h 404"/>
              <a:gd name="T48" fmla="*/ 215 w 403"/>
              <a:gd name="T49" fmla="*/ 6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3" h="404">
                <a:moveTo>
                  <a:pt x="295" y="0"/>
                </a:moveTo>
                <a:lnTo>
                  <a:pt x="107" y="0"/>
                </a:lnTo>
                <a:lnTo>
                  <a:pt x="0" y="404"/>
                </a:lnTo>
                <a:lnTo>
                  <a:pt x="403" y="404"/>
                </a:lnTo>
                <a:lnTo>
                  <a:pt x="295" y="0"/>
                </a:lnTo>
                <a:close/>
                <a:moveTo>
                  <a:pt x="215" y="390"/>
                </a:moveTo>
                <a:lnTo>
                  <a:pt x="188" y="390"/>
                </a:lnTo>
                <a:lnTo>
                  <a:pt x="188" y="336"/>
                </a:lnTo>
                <a:lnTo>
                  <a:pt x="215" y="336"/>
                </a:lnTo>
                <a:lnTo>
                  <a:pt x="215" y="390"/>
                </a:lnTo>
                <a:close/>
                <a:moveTo>
                  <a:pt x="215" y="283"/>
                </a:moveTo>
                <a:lnTo>
                  <a:pt x="188" y="283"/>
                </a:lnTo>
                <a:lnTo>
                  <a:pt x="188" y="229"/>
                </a:lnTo>
                <a:lnTo>
                  <a:pt x="215" y="229"/>
                </a:lnTo>
                <a:lnTo>
                  <a:pt x="215" y="283"/>
                </a:lnTo>
                <a:close/>
                <a:moveTo>
                  <a:pt x="215" y="175"/>
                </a:moveTo>
                <a:lnTo>
                  <a:pt x="188" y="175"/>
                </a:lnTo>
                <a:lnTo>
                  <a:pt x="188" y="121"/>
                </a:lnTo>
                <a:lnTo>
                  <a:pt x="215" y="121"/>
                </a:lnTo>
                <a:lnTo>
                  <a:pt x="215" y="175"/>
                </a:lnTo>
                <a:close/>
                <a:moveTo>
                  <a:pt x="215" y="67"/>
                </a:moveTo>
                <a:lnTo>
                  <a:pt x="188" y="67"/>
                </a:lnTo>
                <a:lnTo>
                  <a:pt x="188" y="13"/>
                </a:lnTo>
                <a:lnTo>
                  <a:pt x="215" y="13"/>
                </a:lnTo>
                <a:lnTo>
                  <a:pt x="215" y="67"/>
                </a:lnTo>
                <a:close/>
              </a:path>
            </a:pathLst>
          </a:custGeom>
          <a:solidFill>
            <a:srgbClr val="241C68"/>
          </a:solidFill>
          <a:ln>
            <a:noFill/>
          </a:ln>
        </p:spPr>
        <p:txBody>
          <a:bodyPr vert="horz" wrap="square" lIns="91440" tIns="45720" rIns="91440" bIns="45720" numCol="1" anchor="t" anchorCtr="0" compatLnSpc="1">
            <a:prstTxWarp prst="textNoShape">
              <a:avLst/>
            </a:prstTxWarp>
          </a:bodyPr>
          <a:lstStyle/>
          <a:p>
            <a:endParaRPr sz="1000" dirty="0">
              <a:solidFill>
                <a:srgbClr val="000000"/>
              </a:solidFill>
            </a:endParaRPr>
          </a:p>
        </p:txBody>
      </p:sp>
      <p:grpSp>
        <p:nvGrpSpPr>
          <p:cNvPr id="18" name="Group 93">
            <a:extLst>
              <a:ext uri="{FF2B5EF4-FFF2-40B4-BE49-F238E27FC236}">
                <a16:creationId xmlns:a16="http://schemas.microsoft.com/office/drawing/2014/main" id="{46A7CFB4-28BC-47C5-8F48-53E53CD2DD3F}"/>
              </a:ext>
            </a:extLst>
          </p:cNvPr>
          <p:cNvGrpSpPr>
            <a:grpSpLocks noChangeAspect="1"/>
          </p:cNvGrpSpPr>
          <p:nvPr>
            <p:custDataLst>
              <p:tags r:id="rId7"/>
            </p:custDataLst>
          </p:nvPr>
        </p:nvGrpSpPr>
        <p:grpSpPr>
          <a:xfrm>
            <a:off x="9283923" y="4448511"/>
            <a:ext cx="197465" cy="240589"/>
            <a:chOff x="-1428751" y="4829175"/>
            <a:chExt cx="661988" cy="663575"/>
          </a:xfrm>
          <a:solidFill>
            <a:schemeClr val="accent1"/>
          </a:solidFill>
        </p:grpSpPr>
        <p:sp>
          <p:nvSpPr>
            <p:cNvPr id="19" name="Freeform 94">
              <a:extLst>
                <a:ext uri="{FF2B5EF4-FFF2-40B4-BE49-F238E27FC236}">
                  <a16:creationId xmlns:a16="http://schemas.microsoft.com/office/drawing/2014/main" id="{018BBDDD-E4E2-40B8-8C5A-BC8787C19949}"/>
                </a:ext>
              </a:extLst>
            </p:cNvPr>
            <p:cNvSpPr>
              <a:spLocks/>
            </p:cNvSpPr>
            <p:nvPr/>
          </p:nvSpPr>
          <p:spPr bwMode="auto">
            <a:xfrm>
              <a:off x="-1330326" y="4913313"/>
              <a:ext cx="114300" cy="331787"/>
            </a:xfrm>
            <a:custGeom>
              <a:avLst/>
              <a:gdLst>
                <a:gd name="T0" fmla="*/ 0 w 125"/>
                <a:gd name="T1" fmla="*/ 183 h 363"/>
                <a:gd name="T2" fmla="*/ 95 w 125"/>
                <a:gd name="T3" fmla="*/ 363 h 363"/>
                <a:gd name="T4" fmla="*/ 122 w 125"/>
                <a:gd name="T5" fmla="*/ 319 h 363"/>
                <a:gd name="T6" fmla="*/ 53 w 125"/>
                <a:gd name="T7" fmla="*/ 181 h 363"/>
                <a:gd name="T8" fmla="*/ 125 w 125"/>
                <a:gd name="T9" fmla="*/ 41 h 363"/>
                <a:gd name="T10" fmla="*/ 100 w 125"/>
                <a:gd name="T11" fmla="*/ 0 h 363"/>
                <a:gd name="T12" fmla="*/ 0 w 125"/>
                <a:gd name="T13" fmla="*/ 183 h 363"/>
              </a:gdLst>
              <a:ahLst/>
              <a:cxnLst>
                <a:cxn ang="0">
                  <a:pos x="T0" y="T1"/>
                </a:cxn>
                <a:cxn ang="0">
                  <a:pos x="T2" y="T3"/>
                </a:cxn>
                <a:cxn ang="0">
                  <a:pos x="T4" y="T5"/>
                </a:cxn>
                <a:cxn ang="0">
                  <a:pos x="T6" y="T7"/>
                </a:cxn>
                <a:cxn ang="0">
                  <a:pos x="T8" y="T9"/>
                </a:cxn>
                <a:cxn ang="0">
                  <a:pos x="T10" y="T11"/>
                </a:cxn>
                <a:cxn ang="0">
                  <a:pos x="T12" y="T13"/>
                </a:cxn>
              </a:cxnLst>
              <a:rect l="0" t="0" r="r" b="b"/>
              <a:pathLst>
                <a:path w="125" h="363">
                  <a:moveTo>
                    <a:pt x="0" y="183"/>
                  </a:moveTo>
                  <a:cubicBezTo>
                    <a:pt x="0" y="256"/>
                    <a:pt x="37" y="321"/>
                    <a:pt x="95" y="363"/>
                  </a:cubicBezTo>
                  <a:cubicBezTo>
                    <a:pt x="122" y="319"/>
                    <a:pt x="122" y="319"/>
                    <a:pt x="122" y="319"/>
                  </a:cubicBezTo>
                  <a:cubicBezTo>
                    <a:pt x="80" y="286"/>
                    <a:pt x="53" y="236"/>
                    <a:pt x="53" y="181"/>
                  </a:cubicBezTo>
                  <a:cubicBezTo>
                    <a:pt x="53" y="125"/>
                    <a:pt x="81" y="75"/>
                    <a:pt x="125" y="41"/>
                  </a:cubicBezTo>
                  <a:cubicBezTo>
                    <a:pt x="100" y="0"/>
                    <a:pt x="100" y="0"/>
                    <a:pt x="100" y="0"/>
                  </a:cubicBezTo>
                  <a:cubicBezTo>
                    <a:pt x="39" y="42"/>
                    <a:pt x="0" y="108"/>
                    <a:pt x="0" y="1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000" dirty="0">
                <a:solidFill>
                  <a:srgbClr val="000000"/>
                </a:solidFill>
              </a:endParaRPr>
            </a:p>
          </p:txBody>
        </p:sp>
        <p:sp>
          <p:nvSpPr>
            <p:cNvPr id="20" name="Freeform 95">
              <a:extLst>
                <a:ext uri="{FF2B5EF4-FFF2-40B4-BE49-F238E27FC236}">
                  <a16:creationId xmlns:a16="http://schemas.microsoft.com/office/drawing/2014/main" id="{5D2821FE-A255-4988-8699-6E6ED2457FC3}"/>
                </a:ext>
              </a:extLst>
            </p:cNvPr>
            <p:cNvSpPr>
              <a:spLocks/>
            </p:cNvSpPr>
            <p:nvPr/>
          </p:nvSpPr>
          <p:spPr bwMode="auto">
            <a:xfrm>
              <a:off x="-982663" y="4916488"/>
              <a:ext cx="109538" cy="325437"/>
            </a:xfrm>
            <a:custGeom>
              <a:avLst/>
              <a:gdLst>
                <a:gd name="T0" fmla="*/ 70 w 120"/>
                <a:gd name="T1" fmla="*/ 177 h 355"/>
                <a:gd name="T2" fmla="*/ 1 w 120"/>
                <a:gd name="T3" fmla="*/ 315 h 355"/>
                <a:gd name="T4" fmla="*/ 30 w 120"/>
                <a:gd name="T5" fmla="*/ 355 h 355"/>
                <a:gd name="T6" fmla="*/ 120 w 120"/>
                <a:gd name="T7" fmla="*/ 179 h 355"/>
                <a:gd name="T8" fmla="*/ 26 w 120"/>
                <a:gd name="T9" fmla="*/ 0 h 355"/>
                <a:gd name="T10" fmla="*/ 0 w 120"/>
                <a:gd name="T11" fmla="*/ 38 h 355"/>
                <a:gd name="T12" fmla="*/ 70 w 120"/>
                <a:gd name="T13" fmla="*/ 177 h 355"/>
              </a:gdLst>
              <a:ahLst/>
              <a:cxnLst>
                <a:cxn ang="0">
                  <a:pos x="T0" y="T1"/>
                </a:cxn>
                <a:cxn ang="0">
                  <a:pos x="T2" y="T3"/>
                </a:cxn>
                <a:cxn ang="0">
                  <a:pos x="T4" y="T5"/>
                </a:cxn>
                <a:cxn ang="0">
                  <a:pos x="T6" y="T7"/>
                </a:cxn>
                <a:cxn ang="0">
                  <a:pos x="T8" y="T9"/>
                </a:cxn>
                <a:cxn ang="0">
                  <a:pos x="T10" y="T11"/>
                </a:cxn>
                <a:cxn ang="0">
                  <a:pos x="T12" y="T13"/>
                </a:cxn>
              </a:cxnLst>
              <a:rect l="0" t="0" r="r" b="b"/>
              <a:pathLst>
                <a:path w="120" h="355">
                  <a:moveTo>
                    <a:pt x="70" y="177"/>
                  </a:moveTo>
                  <a:cubicBezTo>
                    <a:pt x="70" y="232"/>
                    <a:pt x="44" y="282"/>
                    <a:pt x="1" y="315"/>
                  </a:cubicBezTo>
                  <a:cubicBezTo>
                    <a:pt x="30" y="355"/>
                    <a:pt x="30" y="355"/>
                    <a:pt x="30" y="355"/>
                  </a:cubicBezTo>
                  <a:cubicBezTo>
                    <a:pt x="85" y="313"/>
                    <a:pt x="120" y="250"/>
                    <a:pt x="120" y="179"/>
                  </a:cubicBezTo>
                  <a:cubicBezTo>
                    <a:pt x="120" y="107"/>
                    <a:pt x="83" y="42"/>
                    <a:pt x="26" y="0"/>
                  </a:cubicBezTo>
                  <a:cubicBezTo>
                    <a:pt x="0" y="38"/>
                    <a:pt x="0" y="38"/>
                    <a:pt x="0" y="38"/>
                  </a:cubicBezTo>
                  <a:cubicBezTo>
                    <a:pt x="43" y="71"/>
                    <a:pt x="70" y="121"/>
                    <a:pt x="70" y="1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000" dirty="0">
                <a:solidFill>
                  <a:srgbClr val="000000"/>
                </a:solidFill>
              </a:endParaRPr>
            </a:p>
          </p:txBody>
        </p:sp>
        <p:sp>
          <p:nvSpPr>
            <p:cNvPr id="21" name="Freeform 96">
              <a:extLst>
                <a:ext uri="{FF2B5EF4-FFF2-40B4-BE49-F238E27FC236}">
                  <a16:creationId xmlns:a16="http://schemas.microsoft.com/office/drawing/2014/main" id="{A57C20A5-125E-4A9B-B400-7A5699CD6773}"/>
                </a:ext>
              </a:extLst>
            </p:cNvPr>
            <p:cNvSpPr>
              <a:spLocks/>
            </p:cNvSpPr>
            <p:nvPr/>
          </p:nvSpPr>
          <p:spPr bwMode="auto">
            <a:xfrm>
              <a:off x="-1428751" y="4829175"/>
              <a:ext cx="163513" cy="493712"/>
            </a:xfrm>
            <a:custGeom>
              <a:avLst/>
              <a:gdLst>
                <a:gd name="T0" fmla="*/ 177 w 179"/>
                <a:gd name="T1" fmla="*/ 496 h 540"/>
                <a:gd name="T2" fmla="*/ 55 w 179"/>
                <a:gd name="T3" fmla="*/ 271 h 540"/>
                <a:gd name="T4" fmla="*/ 179 w 179"/>
                <a:gd name="T5" fmla="*/ 45 h 540"/>
                <a:gd name="T6" fmla="*/ 152 w 179"/>
                <a:gd name="T7" fmla="*/ 0 h 540"/>
                <a:gd name="T8" fmla="*/ 0 w 179"/>
                <a:gd name="T9" fmla="*/ 271 h 540"/>
                <a:gd name="T10" fmla="*/ 150 w 179"/>
                <a:gd name="T11" fmla="*/ 540 h 540"/>
                <a:gd name="T12" fmla="*/ 177 w 179"/>
                <a:gd name="T13" fmla="*/ 496 h 540"/>
              </a:gdLst>
              <a:ahLst/>
              <a:cxnLst>
                <a:cxn ang="0">
                  <a:pos x="T0" y="T1"/>
                </a:cxn>
                <a:cxn ang="0">
                  <a:pos x="T2" y="T3"/>
                </a:cxn>
                <a:cxn ang="0">
                  <a:pos x="T4" y="T5"/>
                </a:cxn>
                <a:cxn ang="0">
                  <a:pos x="T6" y="T7"/>
                </a:cxn>
                <a:cxn ang="0">
                  <a:pos x="T8" y="T9"/>
                </a:cxn>
                <a:cxn ang="0">
                  <a:pos x="T10" y="T11"/>
                </a:cxn>
                <a:cxn ang="0">
                  <a:pos x="T12" y="T13"/>
                </a:cxn>
              </a:cxnLst>
              <a:rect l="0" t="0" r="r" b="b"/>
              <a:pathLst>
                <a:path w="179" h="540">
                  <a:moveTo>
                    <a:pt x="177" y="496"/>
                  </a:moveTo>
                  <a:cubicBezTo>
                    <a:pt x="103" y="444"/>
                    <a:pt x="55" y="363"/>
                    <a:pt x="55" y="271"/>
                  </a:cubicBezTo>
                  <a:cubicBezTo>
                    <a:pt x="55" y="178"/>
                    <a:pt x="104" y="96"/>
                    <a:pt x="179" y="45"/>
                  </a:cubicBezTo>
                  <a:cubicBezTo>
                    <a:pt x="152" y="0"/>
                    <a:pt x="152" y="0"/>
                    <a:pt x="152" y="0"/>
                  </a:cubicBezTo>
                  <a:cubicBezTo>
                    <a:pt x="60" y="61"/>
                    <a:pt x="0" y="159"/>
                    <a:pt x="0" y="271"/>
                  </a:cubicBezTo>
                  <a:cubicBezTo>
                    <a:pt x="0" y="382"/>
                    <a:pt x="59" y="480"/>
                    <a:pt x="150" y="540"/>
                  </a:cubicBezTo>
                  <a:lnTo>
                    <a:pt x="177" y="4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000" dirty="0">
                <a:solidFill>
                  <a:srgbClr val="000000"/>
                </a:solidFill>
              </a:endParaRPr>
            </a:p>
          </p:txBody>
        </p:sp>
        <p:sp>
          <p:nvSpPr>
            <p:cNvPr id="22" name="Freeform 97">
              <a:extLst>
                <a:ext uri="{FF2B5EF4-FFF2-40B4-BE49-F238E27FC236}">
                  <a16:creationId xmlns:a16="http://schemas.microsoft.com/office/drawing/2014/main" id="{157802F6-FFFB-49BD-9F27-5291AA1A16D9}"/>
                </a:ext>
              </a:extLst>
            </p:cNvPr>
            <p:cNvSpPr>
              <a:spLocks/>
            </p:cNvSpPr>
            <p:nvPr/>
          </p:nvSpPr>
          <p:spPr bwMode="auto">
            <a:xfrm>
              <a:off x="-928688" y="4832350"/>
              <a:ext cx="161925" cy="488950"/>
            </a:xfrm>
            <a:custGeom>
              <a:avLst/>
              <a:gdLst>
                <a:gd name="T0" fmla="*/ 30 w 177"/>
                <a:gd name="T1" fmla="*/ 0 h 534"/>
                <a:gd name="T2" fmla="*/ 0 w 177"/>
                <a:gd name="T3" fmla="*/ 43 h 534"/>
                <a:gd name="T4" fmla="*/ 121 w 177"/>
                <a:gd name="T5" fmla="*/ 267 h 534"/>
                <a:gd name="T6" fmla="*/ 0 w 177"/>
                <a:gd name="T7" fmla="*/ 491 h 534"/>
                <a:gd name="T8" fmla="*/ 31 w 177"/>
                <a:gd name="T9" fmla="*/ 534 h 534"/>
                <a:gd name="T10" fmla="*/ 177 w 177"/>
                <a:gd name="T11" fmla="*/ 267 h 534"/>
                <a:gd name="T12" fmla="*/ 30 w 177"/>
                <a:gd name="T13" fmla="*/ 0 h 534"/>
              </a:gdLst>
              <a:ahLst/>
              <a:cxnLst>
                <a:cxn ang="0">
                  <a:pos x="T0" y="T1"/>
                </a:cxn>
                <a:cxn ang="0">
                  <a:pos x="T2" y="T3"/>
                </a:cxn>
                <a:cxn ang="0">
                  <a:pos x="T4" y="T5"/>
                </a:cxn>
                <a:cxn ang="0">
                  <a:pos x="T6" y="T7"/>
                </a:cxn>
                <a:cxn ang="0">
                  <a:pos x="T8" y="T9"/>
                </a:cxn>
                <a:cxn ang="0">
                  <a:pos x="T10" y="T11"/>
                </a:cxn>
                <a:cxn ang="0">
                  <a:pos x="T12" y="T13"/>
                </a:cxn>
              </a:cxnLst>
              <a:rect l="0" t="0" r="r" b="b"/>
              <a:pathLst>
                <a:path w="177" h="534">
                  <a:moveTo>
                    <a:pt x="30" y="0"/>
                  </a:moveTo>
                  <a:cubicBezTo>
                    <a:pt x="0" y="43"/>
                    <a:pt x="0" y="43"/>
                    <a:pt x="0" y="43"/>
                  </a:cubicBezTo>
                  <a:cubicBezTo>
                    <a:pt x="74" y="95"/>
                    <a:pt x="121" y="176"/>
                    <a:pt x="121" y="267"/>
                  </a:cubicBezTo>
                  <a:cubicBezTo>
                    <a:pt x="121" y="358"/>
                    <a:pt x="74" y="439"/>
                    <a:pt x="0" y="491"/>
                  </a:cubicBezTo>
                  <a:cubicBezTo>
                    <a:pt x="31" y="534"/>
                    <a:pt x="31" y="534"/>
                    <a:pt x="31" y="534"/>
                  </a:cubicBezTo>
                  <a:cubicBezTo>
                    <a:pt x="119" y="473"/>
                    <a:pt x="177" y="376"/>
                    <a:pt x="177" y="267"/>
                  </a:cubicBezTo>
                  <a:cubicBezTo>
                    <a:pt x="177" y="158"/>
                    <a:pt x="119" y="61"/>
                    <a:pt x="3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000" dirty="0">
                <a:solidFill>
                  <a:srgbClr val="000000"/>
                </a:solidFill>
              </a:endParaRPr>
            </a:p>
          </p:txBody>
        </p:sp>
        <p:sp>
          <p:nvSpPr>
            <p:cNvPr id="23" name="Freeform 98">
              <a:extLst>
                <a:ext uri="{FF2B5EF4-FFF2-40B4-BE49-F238E27FC236}">
                  <a16:creationId xmlns:a16="http://schemas.microsoft.com/office/drawing/2014/main" id="{08715639-5FA2-4EB9-B90F-02C9A275E3D5}"/>
                </a:ext>
              </a:extLst>
            </p:cNvPr>
            <p:cNvSpPr>
              <a:spLocks noEditPoints="1"/>
            </p:cNvSpPr>
            <p:nvPr/>
          </p:nvSpPr>
          <p:spPr bwMode="auto">
            <a:xfrm>
              <a:off x="-1241426" y="5051425"/>
              <a:ext cx="284163" cy="441325"/>
            </a:xfrm>
            <a:custGeom>
              <a:avLst/>
              <a:gdLst>
                <a:gd name="T0" fmla="*/ 24 w 179"/>
                <a:gd name="T1" fmla="*/ 278 h 278"/>
                <a:gd name="T2" fmla="*/ 44 w 179"/>
                <a:gd name="T3" fmla="*/ 214 h 278"/>
                <a:gd name="T4" fmla="*/ 72 w 179"/>
                <a:gd name="T5" fmla="*/ 278 h 278"/>
                <a:gd name="T6" fmla="*/ 100 w 179"/>
                <a:gd name="T7" fmla="*/ 278 h 278"/>
                <a:gd name="T8" fmla="*/ 134 w 179"/>
                <a:gd name="T9" fmla="*/ 212 h 278"/>
                <a:gd name="T10" fmla="*/ 156 w 179"/>
                <a:gd name="T11" fmla="*/ 278 h 278"/>
                <a:gd name="T12" fmla="*/ 173 w 179"/>
                <a:gd name="T13" fmla="*/ 278 h 278"/>
                <a:gd name="T14" fmla="*/ 179 w 179"/>
                <a:gd name="T15" fmla="*/ 276 h 278"/>
                <a:gd name="T16" fmla="*/ 87 w 179"/>
                <a:gd name="T17" fmla="*/ 0 h 278"/>
                <a:gd name="T18" fmla="*/ 0 w 179"/>
                <a:gd name="T19" fmla="*/ 276 h 278"/>
                <a:gd name="T20" fmla="*/ 6 w 179"/>
                <a:gd name="T21" fmla="*/ 278 h 278"/>
                <a:gd name="T22" fmla="*/ 24 w 179"/>
                <a:gd name="T23" fmla="*/ 278 h 278"/>
                <a:gd name="T24" fmla="*/ 88 w 179"/>
                <a:gd name="T25" fmla="*/ 74 h 278"/>
                <a:gd name="T26" fmla="*/ 123 w 179"/>
                <a:gd name="T27" fmla="*/ 182 h 278"/>
                <a:gd name="T28" fmla="*/ 87 w 179"/>
                <a:gd name="T29" fmla="*/ 254 h 278"/>
                <a:gd name="T30" fmla="*/ 54 w 179"/>
                <a:gd name="T31" fmla="*/ 180 h 278"/>
                <a:gd name="T32" fmla="*/ 88 w 179"/>
                <a:gd name="T33" fmla="*/ 7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9" h="278">
                  <a:moveTo>
                    <a:pt x="24" y="278"/>
                  </a:moveTo>
                  <a:lnTo>
                    <a:pt x="44" y="214"/>
                  </a:lnTo>
                  <a:lnTo>
                    <a:pt x="72" y="278"/>
                  </a:lnTo>
                  <a:lnTo>
                    <a:pt x="100" y="278"/>
                  </a:lnTo>
                  <a:lnTo>
                    <a:pt x="134" y="212"/>
                  </a:lnTo>
                  <a:lnTo>
                    <a:pt x="156" y="278"/>
                  </a:lnTo>
                  <a:lnTo>
                    <a:pt x="173" y="278"/>
                  </a:lnTo>
                  <a:lnTo>
                    <a:pt x="179" y="276"/>
                  </a:lnTo>
                  <a:lnTo>
                    <a:pt x="87" y="0"/>
                  </a:lnTo>
                  <a:lnTo>
                    <a:pt x="0" y="276"/>
                  </a:lnTo>
                  <a:lnTo>
                    <a:pt x="6" y="278"/>
                  </a:lnTo>
                  <a:lnTo>
                    <a:pt x="24" y="278"/>
                  </a:lnTo>
                  <a:close/>
                  <a:moveTo>
                    <a:pt x="88" y="74"/>
                  </a:moveTo>
                  <a:lnTo>
                    <a:pt x="123" y="182"/>
                  </a:lnTo>
                  <a:lnTo>
                    <a:pt x="87" y="254"/>
                  </a:lnTo>
                  <a:lnTo>
                    <a:pt x="54" y="180"/>
                  </a:lnTo>
                  <a:lnTo>
                    <a:pt x="88"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000" dirty="0">
                <a:solidFill>
                  <a:srgbClr val="000000"/>
                </a:solidFill>
              </a:endParaRPr>
            </a:p>
          </p:txBody>
        </p:sp>
        <p:sp>
          <p:nvSpPr>
            <p:cNvPr id="24" name="Oval 10">
              <a:extLst>
                <a:ext uri="{FF2B5EF4-FFF2-40B4-BE49-F238E27FC236}">
                  <a16:creationId xmlns:a16="http://schemas.microsoft.com/office/drawing/2014/main" id="{0E36F3D3-6E41-48A0-A065-DAA01B0116C0}"/>
                </a:ext>
              </a:extLst>
            </p:cNvPr>
            <p:cNvSpPr>
              <a:spLocks noChangeArrowheads="1"/>
            </p:cNvSpPr>
            <p:nvPr/>
          </p:nvSpPr>
          <p:spPr bwMode="auto">
            <a:xfrm>
              <a:off x="-1187451" y="4989513"/>
              <a:ext cx="176213" cy="1778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000" dirty="0">
                <a:solidFill>
                  <a:srgbClr val="000000"/>
                </a:solidFill>
              </a:endParaRPr>
            </a:p>
          </p:txBody>
        </p:sp>
        <p:sp>
          <p:nvSpPr>
            <p:cNvPr id="25" name="Oval 11">
              <a:extLst>
                <a:ext uri="{FF2B5EF4-FFF2-40B4-BE49-F238E27FC236}">
                  <a16:creationId xmlns:a16="http://schemas.microsoft.com/office/drawing/2014/main" id="{F5BCDB05-7AD4-4612-84C6-3CA567E82C48}"/>
                </a:ext>
              </a:extLst>
            </p:cNvPr>
            <p:cNvSpPr>
              <a:spLocks noChangeArrowheads="1"/>
            </p:cNvSpPr>
            <p:nvPr/>
          </p:nvSpPr>
          <p:spPr bwMode="auto">
            <a:xfrm>
              <a:off x="-1146176" y="5030788"/>
              <a:ext cx="93663" cy="9366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000" dirty="0">
                <a:solidFill>
                  <a:srgbClr val="000000"/>
                </a:solidFill>
              </a:endParaRPr>
            </a:p>
          </p:txBody>
        </p:sp>
      </p:grpSp>
      <p:grpSp>
        <p:nvGrpSpPr>
          <p:cNvPr id="26" name="Group 101">
            <a:extLst>
              <a:ext uri="{FF2B5EF4-FFF2-40B4-BE49-F238E27FC236}">
                <a16:creationId xmlns:a16="http://schemas.microsoft.com/office/drawing/2014/main" id="{61FD148D-9CFF-4851-8086-1A742AFD7E01}"/>
              </a:ext>
            </a:extLst>
          </p:cNvPr>
          <p:cNvGrpSpPr>
            <a:grpSpLocks noChangeAspect="1"/>
          </p:cNvGrpSpPr>
          <p:nvPr>
            <p:custDataLst>
              <p:tags r:id="rId8"/>
            </p:custDataLst>
          </p:nvPr>
        </p:nvGrpSpPr>
        <p:grpSpPr>
          <a:xfrm>
            <a:off x="9910251" y="5803542"/>
            <a:ext cx="238269" cy="320040"/>
            <a:chOff x="882650" y="5672138"/>
            <a:chExt cx="268288" cy="360362"/>
          </a:xfrm>
          <a:solidFill>
            <a:schemeClr val="accent4"/>
          </a:solidFill>
        </p:grpSpPr>
        <p:sp>
          <p:nvSpPr>
            <p:cNvPr id="27" name="Freeform 5">
              <a:extLst>
                <a:ext uri="{FF2B5EF4-FFF2-40B4-BE49-F238E27FC236}">
                  <a16:creationId xmlns:a16="http://schemas.microsoft.com/office/drawing/2014/main" id="{A775E124-A5B2-443B-8594-7C34B717AC8F}"/>
                </a:ext>
              </a:extLst>
            </p:cNvPr>
            <p:cNvSpPr>
              <a:spLocks/>
            </p:cNvSpPr>
            <p:nvPr/>
          </p:nvSpPr>
          <p:spPr bwMode="auto">
            <a:xfrm>
              <a:off x="912813" y="5672138"/>
              <a:ext cx="211138" cy="360362"/>
            </a:xfrm>
            <a:custGeom>
              <a:avLst/>
              <a:gdLst>
                <a:gd name="T0" fmla="*/ 2 w 64"/>
                <a:gd name="T1" fmla="*/ 110 h 110"/>
                <a:gd name="T2" fmla="*/ 2 w 64"/>
                <a:gd name="T3" fmla="*/ 110 h 110"/>
                <a:gd name="T4" fmla="*/ 0 w 64"/>
                <a:gd name="T5" fmla="*/ 107 h 110"/>
                <a:gd name="T6" fmla="*/ 25 w 64"/>
                <a:gd name="T7" fmla="*/ 2 h 110"/>
                <a:gd name="T8" fmla="*/ 27 w 64"/>
                <a:gd name="T9" fmla="*/ 0 h 110"/>
                <a:gd name="T10" fmla="*/ 37 w 64"/>
                <a:gd name="T11" fmla="*/ 0 h 110"/>
                <a:gd name="T12" fmla="*/ 39 w 64"/>
                <a:gd name="T13" fmla="*/ 2 h 110"/>
                <a:gd name="T14" fmla="*/ 64 w 64"/>
                <a:gd name="T15" fmla="*/ 107 h 110"/>
                <a:gd name="T16" fmla="*/ 63 w 64"/>
                <a:gd name="T17" fmla="*/ 109 h 110"/>
                <a:gd name="T18" fmla="*/ 60 w 64"/>
                <a:gd name="T19" fmla="*/ 108 h 110"/>
                <a:gd name="T20" fmla="*/ 35 w 64"/>
                <a:gd name="T21" fmla="*/ 4 h 110"/>
                <a:gd name="T22" fmla="*/ 28 w 64"/>
                <a:gd name="T23" fmla="*/ 4 h 110"/>
                <a:gd name="T24" fmla="*/ 4 w 64"/>
                <a:gd name="T25" fmla="*/ 108 h 110"/>
                <a:gd name="T26" fmla="*/ 2 w 64"/>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110">
                  <a:moveTo>
                    <a:pt x="2" y="110"/>
                  </a:moveTo>
                  <a:cubicBezTo>
                    <a:pt x="2" y="110"/>
                    <a:pt x="2" y="110"/>
                    <a:pt x="2" y="110"/>
                  </a:cubicBezTo>
                  <a:cubicBezTo>
                    <a:pt x="1" y="110"/>
                    <a:pt x="0" y="108"/>
                    <a:pt x="0" y="107"/>
                  </a:cubicBezTo>
                  <a:cubicBezTo>
                    <a:pt x="25" y="2"/>
                    <a:pt x="25" y="2"/>
                    <a:pt x="25" y="2"/>
                  </a:cubicBezTo>
                  <a:cubicBezTo>
                    <a:pt x="25" y="1"/>
                    <a:pt x="26" y="0"/>
                    <a:pt x="27" y="0"/>
                  </a:cubicBezTo>
                  <a:cubicBezTo>
                    <a:pt x="37" y="0"/>
                    <a:pt x="37" y="0"/>
                    <a:pt x="37" y="0"/>
                  </a:cubicBezTo>
                  <a:cubicBezTo>
                    <a:pt x="38" y="0"/>
                    <a:pt x="39" y="1"/>
                    <a:pt x="39" y="2"/>
                  </a:cubicBezTo>
                  <a:cubicBezTo>
                    <a:pt x="64" y="107"/>
                    <a:pt x="64" y="107"/>
                    <a:pt x="64" y="107"/>
                  </a:cubicBezTo>
                  <a:cubicBezTo>
                    <a:pt x="64" y="108"/>
                    <a:pt x="64" y="109"/>
                    <a:pt x="63" y="109"/>
                  </a:cubicBezTo>
                  <a:cubicBezTo>
                    <a:pt x="62" y="109"/>
                    <a:pt x="60" y="109"/>
                    <a:pt x="60" y="108"/>
                  </a:cubicBezTo>
                  <a:cubicBezTo>
                    <a:pt x="35" y="4"/>
                    <a:pt x="35" y="4"/>
                    <a:pt x="35" y="4"/>
                  </a:cubicBezTo>
                  <a:cubicBezTo>
                    <a:pt x="28" y="4"/>
                    <a:pt x="28" y="4"/>
                    <a:pt x="28" y="4"/>
                  </a:cubicBezTo>
                  <a:cubicBezTo>
                    <a:pt x="4" y="108"/>
                    <a:pt x="4" y="108"/>
                    <a:pt x="4" y="108"/>
                  </a:cubicBezTo>
                  <a:cubicBezTo>
                    <a:pt x="4" y="109"/>
                    <a:pt x="3" y="110"/>
                    <a:pt x="2"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6">
              <a:extLst>
                <a:ext uri="{FF2B5EF4-FFF2-40B4-BE49-F238E27FC236}">
                  <a16:creationId xmlns:a16="http://schemas.microsoft.com/office/drawing/2014/main" id="{2FD56309-B98F-4D7C-A592-256929B841F8}"/>
                </a:ext>
              </a:extLst>
            </p:cNvPr>
            <p:cNvSpPr>
              <a:spLocks noEditPoints="1"/>
            </p:cNvSpPr>
            <p:nvPr/>
          </p:nvSpPr>
          <p:spPr bwMode="auto">
            <a:xfrm>
              <a:off x="922338" y="5740400"/>
              <a:ext cx="192088" cy="261937"/>
            </a:xfrm>
            <a:custGeom>
              <a:avLst/>
              <a:gdLst>
                <a:gd name="T0" fmla="*/ 56 w 58"/>
                <a:gd name="T1" fmla="*/ 80 h 80"/>
                <a:gd name="T2" fmla="*/ 2 w 58"/>
                <a:gd name="T3" fmla="*/ 80 h 80"/>
                <a:gd name="T4" fmla="*/ 0 w 58"/>
                <a:gd name="T5" fmla="*/ 79 h 80"/>
                <a:gd name="T6" fmla="*/ 1 w 58"/>
                <a:gd name="T7" fmla="*/ 76 h 80"/>
                <a:gd name="T8" fmla="*/ 25 w 58"/>
                <a:gd name="T9" fmla="*/ 50 h 80"/>
                <a:gd name="T10" fmla="*/ 11 w 58"/>
                <a:gd name="T11" fmla="*/ 35 h 80"/>
                <a:gd name="T12" fmla="*/ 11 w 58"/>
                <a:gd name="T13" fmla="*/ 32 h 80"/>
                <a:gd name="T14" fmla="*/ 27 w 58"/>
                <a:gd name="T15" fmla="*/ 14 h 80"/>
                <a:gd name="T16" fmla="*/ 18 w 58"/>
                <a:gd name="T17" fmla="*/ 3 h 80"/>
                <a:gd name="T18" fmla="*/ 18 w 58"/>
                <a:gd name="T19" fmla="*/ 1 h 80"/>
                <a:gd name="T20" fmla="*/ 21 w 58"/>
                <a:gd name="T21" fmla="*/ 1 h 80"/>
                <a:gd name="T22" fmla="*/ 30 w 58"/>
                <a:gd name="T23" fmla="*/ 11 h 80"/>
                <a:gd name="T24" fmla="*/ 38 w 58"/>
                <a:gd name="T25" fmla="*/ 2 h 80"/>
                <a:gd name="T26" fmla="*/ 41 w 58"/>
                <a:gd name="T27" fmla="*/ 2 h 80"/>
                <a:gd name="T28" fmla="*/ 41 w 58"/>
                <a:gd name="T29" fmla="*/ 5 h 80"/>
                <a:gd name="T30" fmla="*/ 33 w 58"/>
                <a:gd name="T31" fmla="*/ 14 h 80"/>
                <a:gd name="T32" fmla="*/ 47 w 58"/>
                <a:gd name="T33" fmla="*/ 30 h 80"/>
                <a:gd name="T34" fmla="*/ 47 w 58"/>
                <a:gd name="T35" fmla="*/ 32 h 80"/>
                <a:gd name="T36" fmla="*/ 31 w 58"/>
                <a:gd name="T37" fmla="*/ 50 h 80"/>
                <a:gd name="T38" fmla="*/ 58 w 58"/>
                <a:gd name="T39" fmla="*/ 76 h 80"/>
                <a:gd name="T40" fmla="*/ 58 w 58"/>
                <a:gd name="T41" fmla="*/ 79 h 80"/>
                <a:gd name="T42" fmla="*/ 56 w 58"/>
                <a:gd name="T43" fmla="*/ 80 h 80"/>
                <a:gd name="T44" fmla="*/ 7 w 58"/>
                <a:gd name="T45" fmla="*/ 76 h 80"/>
                <a:gd name="T46" fmla="*/ 51 w 58"/>
                <a:gd name="T47" fmla="*/ 76 h 80"/>
                <a:gd name="T48" fmla="*/ 28 w 58"/>
                <a:gd name="T49" fmla="*/ 53 h 80"/>
                <a:gd name="T50" fmla="*/ 7 w 58"/>
                <a:gd name="T51" fmla="*/ 76 h 80"/>
                <a:gd name="T52" fmla="*/ 15 w 58"/>
                <a:gd name="T53" fmla="*/ 34 h 80"/>
                <a:gd name="T54" fmla="*/ 28 w 58"/>
                <a:gd name="T55" fmla="*/ 47 h 80"/>
                <a:gd name="T56" fmla="*/ 43 w 58"/>
                <a:gd name="T57" fmla="*/ 31 h 80"/>
                <a:gd name="T58" fmla="*/ 30 w 58"/>
                <a:gd name="T59" fmla="*/ 17 h 80"/>
                <a:gd name="T60" fmla="*/ 15 w 58"/>
                <a:gd name="T61" fmla="*/ 3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8" h="80">
                  <a:moveTo>
                    <a:pt x="56" y="80"/>
                  </a:moveTo>
                  <a:cubicBezTo>
                    <a:pt x="2" y="80"/>
                    <a:pt x="2" y="80"/>
                    <a:pt x="2" y="80"/>
                  </a:cubicBezTo>
                  <a:cubicBezTo>
                    <a:pt x="1" y="80"/>
                    <a:pt x="1" y="79"/>
                    <a:pt x="0" y="79"/>
                  </a:cubicBezTo>
                  <a:cubicBezTo>
                    <a:pt x="0" y="78"/>
                    <a:pt x="0" y="77"/>
                    <a:pt x="1" y="76"/>
                  </a:cubicBezTo>
                  <a:cubicBezTo>
                    <a:pt x="25" y="50"/>
                    <a:pt x="25" y="50"/>
                    <a:pt x="25" y="50"/>
                  </a:cubicBezTo>
                  <a:cubicBezTo>
                    <a:pt x="11" y="35"/>
                    <a:pt x="11" y="35"/>
                    <a:pt x="11" y="35"/>
                  </a:cubicBezTo>
                  <a:cubicBezTo>
                    <a:pt x="10" y="34"/>
                    <a:pt x="10" y="33"/>
                    <a:pt x="11" y="32"/>
                  </a:cubicBezTo>
                  <a:cubicBezTo>
                    <a:pt x="27" y="14"/>
                    <a:pt x="27" y="14"/>
                    <a:pt x="27" y="14"/>
                  </a:cubicBezTo>
                  <a:cubicBezTo>
                    <a:pt x="18" y="3"/>
                    <a:pt x="18" y="3"/>
                    <a:pt x="18" y="3"/>
                  </a:cubicBezTo>
                  <a:cubicBezTo>
                    <a:pt x="17" y="3"/>
                    <a:pt x="17" y="1"/>
                    <a:pt x="18" y="1"/>
                  </a:cubicBezTo>
                  <a:cubicBezTo>
                    <a:pt x="19" y="0"/>
                    <a:pt x="20" y="0"/>
                    <a:pt x="21" y="1"/>
                  </a:cubicBezTo>
                  <a:cubicBezTo>
                    <a:pt x="30" y="11"/>
                    <a:pt x="30" y="11"/>
                    <a:pt x="30" y="11"/>
                  </a:cubicBezTo>
                  <a:cubicBezTo>
                    <a:pt x="38" y="2"/>
                    <a:pt x="38" y="2"/>
                    <a:pt x="38" y="2"/>
                  </a:cubicBezTo>
                  <a:cubicBezTo>
                    <a:pt x="39" y="1"/>
                    <a:pt x="40" y="1"/>
                    <a:pt x="41" y="2"/>
                  </a:cubicBezTo>
                  <a:cubicBezTo>
                    <a:pt x="42" y="3"/>
                    <a:pt x="42" y="4"/>
                    <a:pt x="41" y="5"/>
                  </a:cubicBezTo>
                  <a:cubicBezTo>
                    <a:pt x="33" y="14"/>
                    <a:pt x="33" y="14"/>
                    <a:pt x="33" y="14"/>
                  </a:cubicBezTo>
                  <a:cubicBezTo>
                    <a:pt x="47" y="30"/>
                    <a:pt x="47" y="30"/>
                    <a:pt x="47" y="30"/>
                  </a:cubicBezTo>
                  <a:cubicBezTo>
                    <a:pt x="48" y="30"/>
                    <a:pt x="48" y="31"/>
                    <a:pt x="47" y="32"/>
                  </a:cubicBezTo>
                  <a:cubicBezTo>
                    <a:pt x="31" y="50"/>
                    <a:pt x="31" y="50"/>
                    <a:pt x="31" y="50"/>
                  </a:cubicBezTo>
                  <a:cubicBezTo>
                    <a:pt x="58" y="76"/>
                    <a:pt x="58" y="76"/>
                    <a:pt x="58" y="76"/>
                  </a:cubicBezTo>
                  <a:cubicBezTo>
                    <a:pt x="58" y="77"/>
                    <a:pt x="58" y="78"/>
                    <a:pt x="58" y="79"/>
                  </a:cubicBezTo>
                  <a:cubicBezTo>
                    <a:pt x="58" y="79"/>
                    <a:pt x="57" y="80"/>
                    <a:pt x="56" y="80"/>
                  </a:cubicBezTo>
                  <a:close/>
                  <a:moveTo>
                    <a:pt x="7" y="76"/>
                  </a:moveTo>
                  <a:cubicBezTo>
                    <a:pt x="51" y="76"/>
                    <a:pt x="51" y="76"/>
                    <a:pt x="51" y="76"/>
                  </a:cubicBezTo>
                  <a:cubicBezTo>
                    <a:pt x="28" y="53"/>
                    <a:pt x="28" y="53"/>
                    <a:pt x="28" y="53"/>
                  </a:cubicBezTo>
                  <a:lnTo>
                    <a:pt x="7" y="76"/>
                  </a:lnTo>
                  <a:close/>
                  <a:moveTo>
                    <a:pt x="15" y="34"/>
                  </a:moveTo>
                  <a:cubicBezTo>
                    <a:pt x="28" y="47"/>
                    <a:pt x="28" y="47"/>
                    <a:pt x="28" y="47"/>
                  </a:cubicBezTo>
                  <a:cubicBezTo>
                    <a:pt x="43" y="31"/>
                    <a:pt x="43" y="31"/>
                    <a:pt x="43" y="31"/>
                  </a:cubicBezTo>
                  <a:cubicBezTo>
                    <a:pt x="30" y="17"/>
                    <a:pt x="30" y="17"/>
                    <a:pt x="30" y="17"/>
                  </a:cubicBez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7">
              <a:extLst>
                <a:ext uri="{FF2B5EF4-FFF2-40B4-BE49-F238E27FC236}">
                  <a16:creationId xmlns:a16="http://schemas.microsoft.com/office/drawing/2014/main" id="{342D03DB-B779-49BF-845C-F4C24C64470F}"/>
                </a:ext>
              </a:extLst>
            </p:cNvPr>
            <p:cNvSpPr>
              <a:spLocks/>
            </p:cNvSpPr>
            <p:nvPr/>
          </p:nvSpPr>
          <p:spPr bwMode="auto">
            <a:xfrm>
              <a:off x="912813" y="5845175"/>
              <a:ext cx="12700" cy="36512"/>
            </a:xfrm>
            <a:custGeom>
              <a:avLst/>
              <a:gdLst>
                <a:gd name="T0" fmla="*/ 2 w 4"/>
                <a:gd name="T1" fmla="*/ 11 h 11"/>
                <a:gd name="T2" fmla="*/ 0 w 4"/>
                <a:gd name="T3" fmla="*/ 9 h 11"/>
                <a:gd name="T4" fmla="*/ 0 w 4"/>
                <a:gd name="T5" fmla="*/ 2 h 11"/>
                <a:gd name="T6" fmla="*/ 2 w 4"/>
                <a:gd name="T7" fmla="*/ 0 h 11"/>
                <a:gd name="T8" fmla="*/ 4 w 4"/>
                <a:gd name="T9" fmla="*/ 2 h 11"/>
                <a:gd name="T10" fmla="*/ 4 w 4"/>
                <a:gd name="T11" fmla="*/ 9 h 11"/>
                <a:gd name="T12" fmla="*/ 2 w 4"/>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2" y="11"/>
                  </a:moveTo>
                  <a:cubicBezTo>
                    <a:pt x="1" y="11"/>
                    <a:pt x="0" y="10"/>
                    <a:pt x="0" y="9"/>
                  </a:cubicBezTo>
                  <a:cubicBezTo>
                    <a:pt x="0" y="2"/>
                    <a:pt x="0" y="2"/>
                    <a:pt x="0" y="2"/>
                  </a:cubicBezTo>
                  <a:cubicBezTo>
                    <a:pt x="0" y="1"/>
                    <a:pt x="1" y="0"/>
                    <a:pt x="2" y="0"/>
                  </a:cubicBezTo>
                  <a:cubicBezTo>
                    <a:pt x="3" y="0"/>
                    <a:pt x="4" y="1"/>
                    <a:pt x="4" y="2"/>
                  </a:cubicBezTo>
                  <a:cubicBezTo>
                    <a:pt x="4" y="9"/>
                    <a:pt x="4" y="9"/>
                    <a:pt x="4" y="9"/>
                  </a:cubicBezTo>
                  <a:cubicBezTo>
                    <a:pt x="4" y="10"/>
                    <a:pt x="3" y="11"/>
                    <a:pt x="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8">
              <a:extLst>
                <a:ext uri="{FF2B5EF4-FFF2-40B4-BE49-F238E27FC236}">
                  <a16:creationId xmlns:a16="http://schemas.microsoft.com/office/drawing/2014/main" id="{856EF644-0753-42B8-B98A-0D214F9E8EB4}"/>
                </a:ext>
              </a:extLst>
            </p:cNvPr>
            <p:cNvSpPr>
              <a:spLocks/>
            </p:cNvSpPr>
            <p:nvPr/>
          </p:nvSpPr>
          <p:spPr bwMode="auto">
            <a:xfrm>
              <a:off x="1114425" y="5845175"/>
              <a:ext cx="14288" cy="36512"/>
            </a:xfrm>
            <a:custGeom>
              <a:avLst/>
              <a:gdLst>
                <a:gd name="T0" fmla="*/ 2 w 4"/>
                <a:gd name="T1" fmla="*/ 11 h 11"/>
                <a:gd name="T2" fmla="*/ 0 w 4"/>
                <a:gd name="T3" fmla="*/ 9 h 11"/>
                <a:gd name="T4" fmla="*/ 0 w 4"/>
                <a:gd name="T5" fmla="*/ 2 h 11"/>
                <a:gd name="T6" fmla="*/ 2 w 4"/>
                <a:gd name="T7" fmla="*/ 0 h 11"/>
                <a:gd name="T8" fmla="*/ 4 w 4"/>
                <a:gd name="T9" fmla="*/ 2 h 11"/>
                <a:gd name="T10" fmla="*/ 4 w 4"/>
                <a:gd name="T11" fmla="*/ 9 h 11"/>
                <a:gd name="T12" fmla="*/ 2 w 4"/>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2" y="11"/>
                  </a:moveTo>
                  <a:cubicBezTo>
                    <a:pt x="1" y="11"/>
                    <a:pt x="0" y="10"/>
                    <a:pt x="0" y="9"/>
                  </a:cubicBezTo>
                  <a:cubicBezTo>
                    <a:pt x="0" y="2"/>
                    <a:pt x="0" y="2"/>
                    <a:pt x="0" y="2"/>
                  </a:cubicBezTo>
                  <a:cubicBezTo>
                    <a:pt x="0" y="1"/>
                    <a:pt x="1" y="0"/>
                    <a:pt x="2" y="0"/>
                  </a:cubicBezTo>
                  <a:cubicBezTo>
                    <a:pt x="3" y="0"/>
                    <a:pt x="4" y="1"/>
                    <a:pt x="4" y="2"/>
                  </a:cubicBezTo>
                  <a:cubicBezTo>
                    <a:pt x="4" y="9"/>
                    <a:pt x="4" y="9"/>
                    <a:pt x="4" y="9"/>
                  </a:cubicBezTo>
                  <a:cubicBezTo>
                    <a:pt x="4" y="10"/>
                    <a:pt x="3" y="11"/>
                    <a:pt x="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9">
              <a:extLst>
                <a:ext uri="{FF2B5EF4-FFF2-40B4-BE49-F238E27FC236}">
                  <a16:creationId xmlns:a16="http://schemas.microsoft.com/office/drawing/2014/main" id="{544755FF-A19D-4E05-9D00-CB2E2E34BE85}"/>
                </a:ext>
              </a:extLst>
            </p:cNvPr>
            <p:cNvSpPr>
              <a:spLocks/>
            </p:cNvSpPr>
            <p:nvPr/>
          </p:nvSpPr>
          <p:spPr bwMode="auto">
            <a:xfrm>
              <a:off x="882650" y="5776913"/>
              <a:ext cx="268288" cy="77787"/>
            </a:xfrm>
            <a:custGeom>
              <a:avLst/>
              <a:gdLst>
                <a:gd name="T0" fmla="*/ 79 w 81"/>
                <a:gd name="T1" fmla="*/ 24 h 24"/>
                <a:gd name="T2" fmla="*/ 2 w 81"/>
                <a:gd name="T3" fmla="*/ 24 h 24"/>
                <a:gd name="T4" fmla="*/ 0 w 81"/>
                <a:gd name="T5" fmla="*/ 22 h 24"/>
                <a:gd name="T6" fmla="*/ 0 w 81"/>
                <a:gd name="T7" fmla="*/ 10 h 24"/>
                <a:gd name="T8" fmla="*/ 2 w 81"/>
                <a:gd name="T9" fmla="*/ 8 h 24"/>
                <a:gd name="T10" fmla="*/ 27 w 81"/>
                <a:gd name="T11" fmla="*/ 1 h 24"/>
                <a:gd name="T12" fmla="*/ 30 w 81"/>
                <a:gd name="T13" fmla="*/ 2 h 24"/>
                <a:gd name="T14" fmla="*/ 28 w 81"/>
                <a:gd name="T15" fmla="*/ 4 h 24"/>
                <a:gd name="T16" fmla="*/ 4 w 81"/>
                <a:gd name="T17" fmla="*/ 12 h 24"/>
                <a:gd name="T18" fmla="*/ 4 w 81"/>
                <a:gd name="T19" fmla="*/ 20 h 24"/>
                <a:gd name="T20" fmla="*/ 77 w 81"/>
                <a:gd name="T21" fmla="*/ 20 h 24"/>
                <a:gd name="T22" fmla="*/ 77 w 81"/>
                <a:gd name="T23" fmla="*/ 12 h 24"/>
                <a:gd name="T24" fmla="*/ 54 w 81"/>
                <a:gd name="T25" fmla="*/ 4 h 24"/>
                <a:gd name="T26" fmla="*/ 53 w 81"/>
                <a:gd name="T27" fmla="*/ 2 h 24"/>
                <a:gd name="T28" fmla="*/ 55 w 81"/>
                <a:gd name="T29" fmla="*/ 1 h 24"/>
                <a:gd name="T30" fmla="*/ 80 w 81"/>
                <a:gd name="T31" fmla="*/ 8 h 24"/>
                <a:gd name="T32" fmla="*/ 81 w 81"/>
                <a:gd name="T33" fmla="*/ 10 h 24"/>
                <a:gd name="T34" fmla="*/ 81 w 81"/>
                <a:gd name="T35" fmla="*/ 22 h 24"/>
                <a:gd name="T36" fmla="*/ 79 w 81"/>
                <a:gd name="T3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24">
                  <a:moveTo>
                    <a:pt x="79" y="24"/>
                  </a:moveTo>
                  <a:cubicBezTo>
                    <a:pt x="2" y="24"/>
                    <a:pt x="2" y="24"/>
                    <a:pt x="2" y="24"/>
                  </a:cubicBezTo>
                  <a:cubicBezTo>
                    <a:pt x="1" y="24"/>
                    <a:pt x="0" y="23"/>
                    <a:pt x="0" y="22"/>
                  </a:cubicBezTo>
                  <a:cubicBezTo>
                    <a:pt x="0" y="10"/>
                    <a:pt x="0" y="10"/>
                    <a:pt x="0" y="10"/>
                  </a:cubicBezTo>
                  <a:cubicBezTo>
                    <a:pt x="0" y="9"/>
                    <a:pt x="1" y="9"/>
                    <a:pt x="2" y="8"/>
                  </a:cubicBezTo>
                  <a:cubicBezTo>
                    <a:pt x="27" y="1"/>
                    <a:pt x="27" y="1"/>
                    <a:pt x="27" y="1"/>
                  </a:cubicBezTo>
                  <a:cubicBezTo>
                    <a:pt x="28" y="0"/>
                    <a:pt x="29" y="1"/>
                    <a:pt x="30" y="2"/>
                  </a:cubicBezTo>
                  <a:cubicBezTo>
                    <a:pt x="30" y="3"/>
                    <a:pt x="29" y="4"/>
                    <a:pt x="28" y="4"/>
                  </a:cubicBezTo>
                  <a:cubicBezTo>
                    <a:pt x="4" y="12"/>
                    <a:pt x="4" y="12"/>
                    <a:pt x="4" y="12"/>
                  </a:cubicBezTo>
                  <a:cubicBezTo>
                    <a:pt x="4" y="20"/>
                    <a:pt x="4" y="20"/>
                    <a:pt x="4" y="20"/>
                  </a:cubicBezTo>
                  <a:cubicBezTo>
                    <a:pt x="77" y="20"/>
                    <a:pt x="77" y="20"/>
                    <a:pt x="77" y="20"/>
                  </a:cubicBezTo>
                  <a:cubicBezTo>
                    <a:pt x="77" y="12"/>
                    <a:pt x="77" y="12"/>
                    <a:pt x="77" y="12"/>
                  </a:cubicBezTo>
                  <a:cubicBezTo>
                    <a:pt x="54" y="4"/>
                    <a:pt x="54" y="4"/>
                    <a:pt x="54" y="4"/>
                  </a:cubicBezTo>
                  <a:cubicBezTo>
                    <a:pt x="53" y="4"/>
                    <a:pt x="52" y="3"/>
                    <a:pt x="53" y="2"/>
                  </a:cubicBezTo>
                  <a:cubicBezTo>
                    <a:pt x="53" y="1"/>
                    <a:pt x="54" y="0"/>
                    <a:pt x="55" y="1"/>
                  </a:cubicBezTo>
                  <a:cubicBezTo>
                    <a:pt x="80" y="8"/>
                    <a:pt x="80" y="8"/>
                    <a:pt x="80" y="8"/>
                  </a:cubicBezTo>
                  <a:cubicBezTo>
                    <a:pt x="81" y="9"/>
                    <a:pt x="81" y="9"/>
                    <a:pt x="81" y="10"/>
                  </a:cubicBezTo>
                  <a:cubicBezTo>
                    <a:pt x="81" y="22"/>
                    <a:pt x="81" y="22"/>
                    <a:pt x="81" y="22"/>
                  </a:cubicBezTo>
                  <a:cubicBezTo>
                    <a:pt x="81" y="23"/>
                    <a:pt x="80" y="24"/>
                    <a:pt x="7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0">
              <a:extLst>
                <a:ext uri="{FF2B5EF4-FFF2-40B4-BE49-F238E27FC236}">
                  <a16:creationId xmlns:a16="http://schemas.microsoft.com/office/drawing/2014/main" id="{4F124DA6-B52E-4292-B732-C3E77668B253}"/>
                </a:ext>
              </a:extLst>
            </p:cNvPr>
            <p:cNvSpPr>
              <a:spLocks noEditPoints="1"/>
            </p:cNvSpPr>
            <p:nvPr/>
          </p:nvSpPr>
          <p:spPr bwMode="auto">
            <a:xfrm>
              <a:off x="931863" y="5700713"/>
              <a:ext cx="173038" cy="52387"/>
            </a:xfrm>
            <a:custGeom>
              <a:avLst/>
              <a:gdLst>
                <a:gd name="T0" fmla="*/ 50 w 52"/>
                <a:gd name="T1" fmla="*/ 16 h 16"/>
                <a:gd name="T2" fmla="*/ 2 w 52"/>
                <a:gd name="T3" fmla="*/ 16 h 16"/>
                <a:gd name="T4" fmla="*/ 0 w 52"/>
                <a:gd name="T5" fmla="*/ 14 h 16"/>
                <a:gd name="T6" fmla="*/ 0 w 52"/>
                <a:gd name="T7" fmla="*/ 7 h 16"/>
                <a:gd name="T8" fmla="*/ 1 w 52"/>
                <a:gd name="T9" fmla="*/ 5 h 16"/>
                <a:gd name="T10" fmla="*/ 18 w 52"/>
                <a:gd name="T11" fmla="*/ 0 h 16"/>
                <a:gd name="T12" fmla="*/ 19 w 52"/>
                <a:gd name="T13" fmla="*/ 0 h 16"/>
                <a:gd name="T14" fmla="*/ 34 w 52"/>
                <a:gd name="T15" fmla="*/ 0 h 16"/>
                <a:gd name="T16" fmla="*/ 35 w 52"/>
                <a:gd name="T17" fmla="*/ 0 h 16"/>
                <a:gd name="T18" fmla="*/ 51 w 52"/>
                <a:gd name="T19" fmla="*/ 5 h 16"/>
                <a:gd name="T20" fmla="*/ 52 w 52"/>
                <a:gd name="T21" fmla="*/ 7 h 16"/>
                <a:gd name="T22" fmla="*/ 52 w 52"/>
                <a:gd name="T23" fmla="*/ 14 h 16"/>
                <a:gd name="T24" fmla="*/ 50 w 52"/>
                <a:gd name="T25" fmla="*/ 16 h 16"/>
                <a:gd name="T26" fmla="*/ 4 w 52"/>
                <a:gd name="T27" fmla="*/ 12 h 16"/>
                <a:gd name="T28" fmla="*/ 48 w 52"/>
                <a:gd name="T29" fmla="*/ 12 h 16"/>
                <a:gd name="T30" fmla="*/ 48 w 52"/>
                <a:gd name="T31" fmla="*/ 9 h 16"/>
                <a:gd name="T32" fmla="*/ 34 w 52"/>
                <a:gd name="T33" fmla="*/ 4 h 16"/>
                <a:gd name="T34" fmla="*/ 19 w 52"/>
                <a:gd name="T35" fmla="*/ 4 h 16"/>
                <a:gd name="T36" fmla="*/ 4 w 52"/>
                <a:gd name="T37" fmla="*/ 8 h 16"/>
                <a:gd name="T38" fmla="*/ 4 w 52"/>
                <a:gd name="T39"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16">
                  <a:moveTo>
                    <a:pt x="50" y="16"/>
                  </a:moveTo>
                  <a:cubicBezTo>
                    <a:pt x="2" y="16"/>
                    <a:pt x="2" y="16"/>
                    <a:pt x="2" y="16"/>
                  </a:cubicBezTo>
                  <a:cubicBezTo>
                    <a:pt x="1" y="16"/>
                    <a:pt x="0" y="15"/>
                    <a:pt x="0" y="14"/>
                  </a:cubicBezTo>
                  <a:cubicBezTo>
                    <a:pt x="0" y="7"/>
                    <a:pt x="0" y="7"/>
                    <a:pt x="0" y="7"/>
                  </a:cubicBezTo>
                  <a:cubicBezTo>
                    <a:pt x="0" y="6"/>
                    <a:pt x="0" y="5"/>
                    <a:pt x="1" y="5"/>
                  </a:cubicBezTo>
                  <a:cubicBezTo>
                    <a:pt x="18" y="0"/>
                    <a:pt x="18" y="0"/>
                    <a:pt x="18" y="0"/>
                  </a:cubicBezTo>
                  <a:cubicBezTo>
                    <a:pt x="18" y="0"/>
                    <a:pt x="19" y="0"/>
                    <a:pt x="19" y="0"/>
                  </a:cubicBezTo>
                  <a:cubicBezTo>
                    <a:pt x="34" y="0"/>
                    <a:pt x="34" y="0"/>
                    <a:pt x="34" y="0"/>
                  </a:cubicBezTo>
                  <a:cubicBezTo>
                    <a:pt x="35" y="0"/>
                    <a:pt x="35" y="0"/>
                    <a:pt x="35" y="0"/>
                  </a:cubicBezTo>
                  <a:cubicBezTo>
                    <a:pt x="51" y="5"/>
                    <a:pt x="51" y="5"/>
                    <a:pt x="51" y="5"/>
                  </a:cubicBezTo>
                  <a:cubicBezTo>
                    <a:pt x="51" y="6"/>
                    <a:pt x="52" y="6"/>
                    <a:pt x="52" y="7"/>
                  </a:cubicBezTo>
                  <a:cubicBezTo>
                    <a:pt x="52" y="14"/>
                    <a:pt x="52" y="14"/>
                    <a:pt x="52" y="14"/>
                  </a:cubicBezTo>
                  <a:cubicBezTo>
                    <a:pt x="52" y="15"/>
                    <a:pt x="51" y="16"/>
                    <a:pt x="50" y="16"/>
                  </a:cubicBezTo>
                  <a:close/>
                  <a:moveTo>
                    <a:pt x="4" y="12"/>
                  </a:moveTo>
                  <a:cubicBezTo>
                    <a:pt x="48" y="12"/>
                    <a:pt x="48" y="12"/>
                    <a:pt x="48" y="12"/>
                  </a:cubicBezTo>
                  <a:cubicBezTo>
                    <a:pt x="48" y="9"/>
                    <a:pt x="48" y="9"/>
                    <a:pt x="48" y="9"/>
                  </a:cubicBezTo>
                  <a:cubicBezTo>
                    <a:pt x="34" y="4"/>
                    <a:pt x="34" y="4"/>
                    <a:pt x="34" y="4"/>
                  </a:cubicBezTo>
                  <a:cubicBezTo>
                    <a:pt x="19" y="4"/>
                    <a:pt x="19" y="4"/>
                    <a:pt x="19" y="4"/>
                  </a:cubicBezTo>
                  <a:cubicBezTo>
                    <a:pt x="4" y="8"/>
                    <a:pt x="4" y="8"/>
                    <a:pt x="4" y="8"/>
                  </a:cubicBezTo>
                  <a:lnTo>
                    <a:pt x="4"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3" name="Rectangle 64">
            <a:extLst>
              <a:ext uri="{FF2B5EF4-FFF2-40B4-BE49-F238E27FC236}">
                <a16:creationId xmlns:a16="http://schemas.microsoft.com/office/drawing/2014/main" id="{A9F25524-97EC-4499-AD3B-27C883E35C0C}"/>
              </a:ext>
            </a:extLst>
          </p:cNvPr>
          <p:cNvSpPr/>
          <p:nvPr>
            <p:custDataLst>
              <p:tags r:id="rId9"/>
            </p:custDataLst>
          </p:nvPr>
        </p:nvSpPr>
        <p:spPr bwMode="auto">
          <a:xfrm>
            <a:off x="613090" y="1117994"/>
            <a:ext cx="4663440" cy="320493"/>
          </a:xfrm>
          <a:prstGeom prst="rect">
            <a:avLst/>
          </a:prstGeom>
          <a:solidFill>
            <a:srgbClr val="241C68"/>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s-CO" b="1" dirty="0">
                <a:solidFill>
                  <a:srgbClr val="FFFFFF"/>
                </a:solidFill>
                <a:cs typeface="Calibri" pitchFamily="34" charset="0"/>
              </a:rPr>
              <a:t>EBITDA </a:t>
            </a:r>
            <a:r>
              <a:rPr lang="es-CO" b="1" baseline="30000" dirty="0">
                <a:solidFill>
                  <a:srgbClr val="FFFFFF"/>
                </a:solidFill>
                <a:cs typeface="Calibri" pitchFamily="34" charset="0"/>
              </a:rPr>
              <a:t>(1) </a:t>
            </a:r>
            <a:r>
              <a:rPr lang="es-CO" b="1" dirty="0">
                <a:solidFill>
                  <a:srgbClr val="FFFFFF"/>
                </a:solidFill>
                <a:cs typeface="Calibri" pitchFamily="34" charset="0"/>
              </a:rPr>
              <a:t>por país</a:t>
            </a:r>
          </a:p>
        </p:txBody>
      </p:sp>
      <p:pic>
        <p:nvPicPr>
          <p:cNvPr id="36" name="Picture 66" descr="O:\Library\Flags &amp; Seals\Wavyflags-PNG\Brazil.png">
            <a:extLst>
              <a:ext uri="{FF2B5EF4-FFF2-40B4-BE49-F238E27FC236}">
                <a16:creationId xmlns:a16="http://schemas.microsoft.com/office/drawing/2014/main" id="{BDEA3F2A-9CE2-41D4-8EBC-33B9DA79C554}"/>
              </a:ext>
            </a:extLst>
          </p:cNvPr>
          <p:cNvPicPr>
            <a:picLocks noChangeAspect="1" noChangeArrowheads="1"/>
          </p:cNvPicPr>
          <p:nvPr>
            <p:custDataLst>
              <p:tags r:id="rId10"/>
            </p:custDataLst>
          </p:nvPr>
        </p:nvPicPr>
        <p:blipFill>
          <a:blip r:embed="rId30" cstate="email">
            <a:extLst>
              <a:ext uri="{28A0092B-C50C-407E-A947-70E740481C1C}">
                <a14:useLocalDpi xmlns:a14="http://schemas.microsoft.com/office/drawing/2010/main"/>
              </a:ext>
            </a:extLst>
          </a:blip>
          <a:srcRect/>
          <a:stretch>
            <a:fillRect/>
          </a:stretch>
        </p:blipFill>
        <p:spPr bwMode="auto">
          <a:xfrm>
            <a:off x="1615528" y="3366185"/>
            <a:ext cx="340443" cy="224146"/>
          </a:xfrm>
          <a:prstGeom prst="rect">
            <a:avLst/>
          </a:prstGeom>
          <a:noFill/>
          <a:effectLst/>
        </p:spPr>
      </p:pic>
      <p:pic>
        <p:nvPicPr>
          <p:cNvPr id="37" name="Picture 68" descr="O:\Library\Flags &amp; Seals\Wavyflags-PNG\Colombia.png">
            <a:extLst>
              <a:ext uri="{FF2B5EF4-FFF2-40B4-BE49-F238E27FC236}">
                <a16:creationId xmlns:a16="http://schemas.microsoft.com/office/drawing/2014/main" id="{8C38FCEA-74E8-4C88-B2C6-C6B53CEC582C}"/>
              </a:ext>
            </a:extLst>
          </p:cNvPr>
          <p:cNvPicPr>
            <a:picLocks noChangeAspect="1" noChangeArrowheads="1"/>
          </p:cNvPicPr>
          <p:nvPr>
            <p:custDataLst>
              <p:tags r:id="rId11"/>
            </p:custDataLst>
          </p:nvPr>
        </p:nvPicPr>
        <p:blipFill>
          <a:blip r:embed="rId31" cstate="email">
            <a:extLst>
              <a:ext uri="{28A0092B-C50C-407E-A947-70E740481C1C}">
                <a14:useLocalDpi xmlns:a14="http://schemas.microsoft.com/office/drawing/2010/main"/>
              </a:ext>
            </a:extLst>
          </a:blip>
          <a:srcRect/>
          <a:stretch>
            <a:fillRect/>
          </a:stretch>
        </p:blipFill>
        <p:spPr bwMode="auto">
          <a:xfrm>
            <a:off x="3990359" y="2163491"/>
            <a:ext cx="340039" cy="223879"/>
          </a:xfrm>
          <a:prstGeom prst="rect">
            <a:avLst/>
          </a:prstGeom>
          <a:noFill/>
          <a:effectLst/>
        </p:spPr>
      </p:pic>
      <p:pic>
        <p:nvPicPr>
          <p:cNvPr id="38" name="Picture 67" descr="O:\Library\Flags &amp; Seals\Wavyflags-PNG\Chile.png">
            <a:extLst>
              <a:ext uri="{FF2B5EF4-FFF2-40B4-BE49-F238E27FC236}">
                <a16:creationId xmlns:a16="http://schemas.microsoft.com/office/drawing/2014/main" id="{D68F4227-9B16-4A16-8903-3EFD00358176}"/>
              </a:ext>
            </a:extLst>
          </p:cNvPr>
          <p:cNvPicPr>
            <a:picLocks noChangeAspect="1" noChangeArrowheads="1"/>
          </p:cNvPicPr>
          <p:nvPr>
            <p:custDataLst>
              <p:tags r:id="rId12"/>
            </p:custDataLst>
          </p:nvPr>
        </p:nvPicPr>
        <p:blipFill>
          <a:blip r:embed="rId32" cstate="email">
            <a:extLst>
              <a:ext uri="{28A0092B-C50C-407E-A947-70E740481C1C}">
                <a14:useLocalDpi xmlns:a14="http://schemas.microsoft.com/office/drawing/2010/main"/>
              </a:ext>
            </a:extLst>
          </a:blip>
          <a:srcRect/>
          <a:stretch>
            <a:fillRect/>
          </a:stretch>
        </p:blipFill>
        <p:spPr bwMode="auto">
          <a:xfrm>
            <a:off x="4160378" y="3399911"/>
            <a:ext cx="313640" cy="206499"/>
          </a:xfrm>
          <a:prstGeom prst="rect">
            <a:avLst/>
          </a:prstGeom>
          <a:noFill/>
          <a:effectLst/>
        </p:spPr>
      </p:pic>
      <p:pic>
        <p:nvPicPr>
          <p:cNvPr id="39" name="Picture 72" descr="O:\Library\Flags &amp; Seals\Wavyflags-PNG\Peru.png">
            <a:extLst>
              <a:ext uri="{FF2B5EF4-FFF2-40B4-BE49-F238E27FC236}">
                <a16:creationId xmlns:a16="http://schemas.microsoft.com/office/drawing/2014/main" id="{C075F5A2-6EEB-479C-8994-2B269C3C34EF}"/>
              </a:ext>
            </a:extLst>
          </p:cNvPr>
          <p:cNvPicPr>
            <a:picLocks noChangeAspect="1" noChangeArrowheads="1"/>
          </p:cNvPicPr>
          <p:nvPr>
            <p:custDataLst>
              <p:tags r:id="rId13"/>
            </p:custDataLst>
          </p:nvPr>
        </p:nvPicPr>
        <p:blipFill>
          <a:blip r:embed="rId33" cstate="email">
            <a:extLst>
              <a:ext uri="{28A0092B-C50C-407E-A947-70E740481C1C}">
                <a14:useLocalDpi xmlns:a14="http://schemas.microsoft.com/office/drawing/2010/main"/>
              </a:ext>
            </a:extLst>
          </a:blip>
          <a:srcRect/>
          <a:stretch>
            <a:fillRect/>
          </a:stretch>
        </p:blipFill>
        <p:spPr bwMode="auto">
          <a:xfrm>
            <a:off x="1739335" y="2105800"/>
            <a:ext cx="297048" cy="195575"/>
          </a:xfrm>
          <a:prstGeom prst="rect">
            <a:avLst/>
          </a:prstGeom>
          <a:noFill/>
          <a:effectLst/>
        </p:spPr>
      </p:pic>
      <p:sp>
        <p:nvSpPr>
          <p:cNvPr id="40" name="Rectangle 71">
            <a:extLst>
              <a:ext uri="{FF2B5EF4-FFF2-40B4-BE49-F238E27FC236}">
                <a16:creationId xmlns:a16="http://schemas.microsoft.com/office/drawing/2014/main" id="{170E6C73-C6CB-44D9-8F55-4F63CE857A15}"/>
              </a:ext>
            </a:extLst>
          </p:cNvPr>
          <p:cNvSpPr/>
          <p:nvPr>
            <p:custDataLst>
              <p:tags r:id="rId14"/>
            </p:custDataLst>
          </p:nvPr>
        </p:nvSpPr>
        <p:spPr bwMode="auto">
          <a:xfrm>
            <a:off x="638731" y="3938808"/>
            <a:ext cx="4663440" cy="320040"/>
          </a:xfrm>
          <a:prstGeom prst="rect">
            <a:avLst/>
          </a:prstGeom>
          <a:solidFill>
            <a:srgbClr val="241C68"/>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GB" b="1" dirty="0" err="1">
                <a:solidFill>
                  <a:srgbClr val="FFFFFF"/>
                </a:solidFill>
                <a:cs typeface="Calibri" pitchFamily="34" charset="0"/>
              </a:rPr>
              <a:t>Activos</a:t>
            </a:r>
            <a:r>
              <a:rPr lang="en-GB" b="1" dirty="0">
                <a:solidFill>
                  <a:srgbClr val="FFFFFF"/>
                </a:solidFill>
                <a:cs typeface="Calibri" pitchFamily="34" charset="0"/>
              </a:rPr>
              <a:t> por </a:t>
            </a:r>
            <a:r>
              <a:rPr lang="en-GB" b="1" dirty="0" err="1">
                <a:solidFill>
                  <a:srgbClr val="FFFFFF"/>
                </a:solidFill>
                <a:cs typeface="Calibri" pitchFamily="34" charset="0"/>
              </a:rPr>
              <a:t>país</a:t>
            </a:r>
            <a:endParaRPr lang="en-GB" b="1" dirty="0">
              <a:solidFill>
                <a:srgbClr val="FFFFFF"/>
              </a:solidFill>
              <a:cs typeface="Calibri" pitchFamily="34" charset="0"/>
            </a:endParaRPr>
          </a:p>
        </p:txBody>
      </p:sp>
      <p:sp>
        <p:nvSpPr>
          <p:cNvPr id="41" name="Freeform 15">
            <a:extLst>
              <a:ext uri="{FF2B5EF4-FFF2-40B4-BE49-F238E27FC236}">
                <a16:creationId xmlns:a16="http://schemas.microsoft.com/office/drawing/2014/main" id="{F6373330-C6CA-4810-AB8E-869086A40FF2}"/>
              </a:ext>
            </a:extLst>
          </p:cNvPr>
          <p:cNvSpPr>
            <a:spLocks noChangeAspect="1" noEditPoints="1"/>
          </p:cNvSpPr>
          <p:nvPr>
            <p:custDataLst>
              <p:tags r:id="rId15"/>
            </p:custDataLst>
          </p:nvPr>
        </p:nvSpPr>
        <p:spPr bwMode="auto">
          <a:xfrm>
            <a:off x="7238179" y="2025123"/>
            <a:ext cx="243371" cy="250307"/>
          </a:xfrm>
          <a:custGeom>
            <a:avLst/>
            <a:gdLst>
              <a:gd name="T0" fmla="*/ 295 w 403"/>
              <a:gd name="T1" fmla="*/ 0 h 404"/>
              <a:gd name="T2" fmla="*/ 107 w 403"/>
              <a:gd name="T3" fmla="*/ 0 h 404"/>
              <a:gd name="T4" fmla="*/ 0 w 403"/>
              <a:gd name="T5" fmla="*/ 404 h 404"/>
              <a:gd name="T6" fmla="*/ 403 w 403"/>
              <a:gd name="T7" fmla="*/ 404 h 404"/>
              <a:gd name="T8" fmla="*/ 295 w 403"/>
              <a:gd name="T9" fmla="*/ 0 h 404"/>
              <a:gd name="T10" fmla="*/ 215 w 403"/>
              <a:gd name="T11" fmla="*/ 390 h 404"/>
              <a:gd name="T12" fmla="*/ 188 w 403"/>
              <a:gd name="T13" fmla="*/ 390 h 404"/>
              <a:gd name="T14" fmla="*/ 188 w 403"/>
              <a:gd name="T15" fmla="*/ 336 h 404"/>
              <a:gd name="T16" fmla="*/ 215 w 403"/>
              <a:gd name="T17" fmla="*/ 336 h 404"/>
              <a:gd name="T18" fmla="*/ 215 w 403"/>
              <a:gd name="T19" fmla="*/ 390 h 404"/>
              <a:gd name="T20" fmla="*/ 215 w 403"/>
              <a:gd name="T21" fmla="*/ 283 h 404"/>
              <a:gd name="T22" fmla="*/ 188 w 403"/>
              <a:gd name="T23" fmla="*/ 283 h 404"/>
              <a:gd name="T24" fmla="*/ 188 w 403"/>
              <a:gd name="T25" fmla="*/ 229 h 404"/>
              <a:gd name="T26" fmla="*/ 215 w 403"/>
              <a:gd name="T27" fmla="*/ 229 h 404"/>
              <a:gd name="T28" fmla="*/ 215 w 403"/>
              <a:gd name="T29" fmla="*/ 283 h 404"/>
              <a:gd name="T30" fmla="*/ 215 w 403"/>
              <a:gd name="T31" fmla="*/ 175 h 404"/>
              <a:gd name="T32" fmla="*/ 188 w 403"/>
              <a:gd name="T33" fmla="*/ 175 h 404"/>
              <a:gd name="T34" fmla="*/ 188 w 403"/>
              <a:gd name="T35" fmla="*/ 121 h 404"/>
              <a:gd name="T36" fmla="*/ 215 w 403"/>
              <a:gd name="T37" fmla="*/ 121 h 404"/>
              <a:gd name="T38" fmla="*/ 215 w 403"/>
              <a:gd name="T39" fmla="*/ 175 h 404"/>
              <a:gd name="T40" fmla="*/ 215 w 403"/>
              <a:gd name="T41" fmla="*/ 67 h 404"/>
              <a:gd name="T42" fmla="*/ 188 w 403"/>
              <a:gd name="T43" fmla="*/ 67 h 404"/>
              <a:gd name="T44" fmla="*/ 188 w 403"/>
              <a:gd name="T45" fmla="*/ 13 h 404"/>
              <a:gd name="T46" fmla="*/ 215 w 403"/>
              <a:gd name="T47" fmla="*/ 13 h 404"/>
              <a:gd name="T48" fmla="*/ 215 w 403"/>
              <a:gd name="T49" fmla="*/ 6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3" h="404">
                <a:moveTo>
                  <a:pt x="295" y="0"/>
                </a:moveTo>
                <a:lnTo>
                  <a:pt x="107" y="0"/>
                </a:lnTo>
                <a:lnTo>
                  <a:pt x="0" y="404"/>
                </a:lnTo>
                <a:lnTo>
                  <a:pt x="403" y="404"/>
                </a:lnTo>
                <a:lnTo>
                  <a:pt x="295" y="0"/>
                </a:lnTo>
                <a:close/>
                <a:moveTo>
                  <a:pt x="215" y="390"/>
                </a:moveTo>
                <a:lnTo>
                  <a:pt x="188" y="390"/>
                </a:lnTo>
                <a:lnTo>
                  <a:pt x="188" y="336"/>
                </a:lnTo>
                <a:lnTo>
                  <a:pt x="215" y="336"/>
                </a:lnTo>
                <a:lnTo>
                  <a:pt x="215" y="390"/>
                </a:lnTo>
                <a:close/>
                <a:moveTo>
                  <a:pt x="215" y="283"/>
                </a:moveTo>
                <a:lnTo>
                  <a:pt x="188" y="283"/>
                </a:lnTo>
                <a:lnTo>
                  <a:pt x="188" y="229"/>
                </a:lnTo>
                <a:lnTo>
                  <a:pt x="215" y="229"/>
                </a:lnTo>
                <a:lnTo>
                  <a:pt x="215" y="283"/>
                </a:lnTo>
                <a:close/>
                <a:moveTo>
                  <a:pt x="215" y="175"/>
                </a:moveTo>
                <a:lnTo>
                  <a:pt x="188" y="175"/>
                </a:lnTo>
                <a:lnTo>
                  <a:pt x="188" y="121"/>
                </a:lnTo>
                <a:lnTo>
                  <a:pt x="215" y="121"/>
                </a:lnTo>
                <a:lnTo>
                  <a:pt x="215" y="175"/>
                </a:lnTo>
                <a:close/>
                <a:moveTo>
                  <a:pt x="215" y="67"/>
                </a:moveTo>
                <a:lnTo>
                  <a:pt x="188" y="67"/>
                </a:lnTo>
                <a:lnTo>
                  <a:pt x="188" y="13"/>
                </a:lnTo>
                <a:lnTo>
                  <a:pt x="215" y="13"/>
                </a:lnTo>
                <a:lnTo>
                  <a:pt x="215" y="67"/>
                </a:lnTo>
                <a:close/>
              </a:path>
            </a:pathLst>
          </a:custGeom>
          <a:solidFill>
            <a:srgbClr val="241C68"/>
          </a:solidFill>
          <a:ln>
            <a:noFill/>
          </a:ln>
        </p:spPr>
        <p:txBody>
          <a:bodyPr vert="horz" wrap="square" lIns="91440" tIns="45720" rIns="91440" bIns="45720" numCol="1" anchor="t" anchorCtr="0" compatLnSpc="1">
            <a:prstTxWarp prst="textNoShape">
              <a:avLst/>
            </a:prstTxWarp>
          </a:bodyPr>
          <a:lstStyle/>
          <a:p>
            <a:endParaRPr sz="1000" dirty="0">
              <a:solidFill>
                <a:srgbClr val="000000"/>
              </a:solidFill>
            </a:endParaRPr>
          </a:p>
        </p:txBody>
      </p:sp>
      <p:grpSp>
        <p:nvGrpSpPr>
          <p:cNvPr id="42" name="Group 130">
            <a:extLst>
              <a:ext uri="{FF2B5EF4-FFF2-40B4-BE49-F238E27FC236}">
                <a16:creationId xmlns:a16="http://schemas.microsoft.com/office/drawing/2014/main" id="{527A3F8B-6BF1-466C-85EB-27600199BA38}"/>
              </a:ext>
            </a:extLst>
          </p:cNvPr>
          <p:cNvGrpSpPr>
            <a:grpSpLocks noChangeAspect="1"/>
          </p:cNvGrpSpPr>
          <p:nvPr>
            <p:custDataLst>
              <p:tags r:id="rId16"/>
            </p:custDataLst>
          </p:nvPr>
        </p:nvGrpSpPr>
        <p:grpSpPr>
          <a:xfrm>
            <a:off x="9304919" y="1656852"/>
            <a:ext cx="197465" cy="240589"/>
            <a:chOff x="-1428751" y="4829175"/>
            <a:chExt cx="661988" cy="663575"/>
          </a:xfrm>
          <a:solidFill>
            <a:schemeClr val="accent1"/>
          </a:solidFill>
        </p:grpSpPr>
        <p:sp>
          <p:nvSpPr>
            <p:cNvPr id="43" name="Freeform 131">
              <a:extLst>
                <a:ext uri="{FF2B5EF4-FFF2-40B4-BE49-F238E27FC236}">
                  <a16:creationId xmlns:a16="http://schemas.microsoft.com/office/drawing/2014/main" id="{84E52782-1818-49E6-A506-C8DE50255070}"/>
                </a:ext>
              </a:extLst>
            </p:cNvPr>
            <p:cNvSpPr>
              <a:spLocks/>
            </p:cNvSpPr>
            <p:nvPr/>
          </p:nvSpPr>
          <p:spPr bwMode="auto">
            <a:xfrm>
              <a:off x="-1330326" y="4913313"/>
              <a:ext cx="114300" cy="331787"/>
            </a:xfrm>
            <a:custGeom>
              <a:avLst/>
              <a:gdLst>
                <a:gd name="T0" fmla="*/ 0 w 125"/>
                <a:gd name="T1" fmla="*/ 183 h 363"/>
                <a:gd name="T2" fmla="*/ 95 w 125"/>
                <a:gd name="T3" fmla="*/ 363 h 363"/>
                <a:gd name="T4" fmla="*/ 122 w 125"/>
                <a:gd name="T5" fmla="*/ 319 h 363"/>
                <a:gd name="T6" fmla="*/ 53 w 125"/>
                <a:gd name="T7" fmla="*/ 181 h 363"/>
                <a:gd name="T8" fmla="*/ 125 w 125"/>
                <a:gd name="T9" fmla="*/ 41 h 363"/>
                <a:gd name="T10" fmla="*/ 100 w 125"/>
                <a:gd name="T11" fmla="*/ 0 h 363"/>
                <a:gd name="T12" fmla="*/ 0 w 125"/>
                <a:gd name="T13" fmla="*/ 183 h 363"/>
              </a:gdLst>
              <a:ahLst/>
              <a:cxnLst>
                <a:cxn ang="0">
                  <a:pos x="T0" y="T1"/>
                </a:cxn>
                <a:cxn ang="0">
                  <a:pos x="T2" y="T3"/>
                </a:cxn>
                <a:cxn ang="0">
                  <a:pos x="T4" y="T5"/>
                </a:cxn>
                <a:cxn ang="0">
                  <a:pos x="T6" y="T7"/>
                </a:cxn>
                <a:cxn ang="0">
                  <a:pos x="T8" y="T9"/>
                </a:cxn>
                <a:cxn ang="0">
                  <a:pos x="T10" y="T11"/>
                </a:cxn>
                <a:cxn ang="0">
                  <a:pos x="T12" y="T13"/>
                </a:cxn>
              </a:cxnLst>
              <a:rect l="0" t="0" r="r" b="b"/>
              <a:pathLst>
                <a:path w="125" h="363">
                  <a:moveTo>
                    <a:pt x="0" y="183"/>
                  </a:moveTo>
                  <a:cubicBezTo>
                    <a:pt x="0" y="256"/>
                    <a:pt x="37" y="321"/>
                    <a:pt x="95" y="363"/>
                  </a:cubicBezTo>
                  <a:cubicBezTo>
                    <a:pt x="122" y="319"/>
                    <a:pt x="122" y="319"/>
                    <a:pt x="122" y="319"/>
                  </a:cubicBezTo>
                  <a:cubicBezTo>
                    <a:pt x="80" y="286"/>
                    <a:pt x="53" y="236"/>
                    <a:pt x="53" y="181"/>
                  </a:cubicBezTo>
                  <a:cubicBezTo>
                    <a:pt x="53" y="125"/>
                    <a:pt x="81" y="75"/>
                    <a:pt x="125" y="41"/>
                  </a:cubicBezTo>
                  <a:cubicBezTo>
                    <a:pt x="100" y="0"/>
                    <a:pt x="100" y="0"/>
                    <a:pt x="100" y="0"/>
                  </a:cubicBezTo>
                  <a:cubicBezTo>
                    <a:pt x="39" y="42"/>
                    <a:pt x="0" y="108"/>
                    <a:pt x="0" y="1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000" dirty="0">
                <a:solidFill>
                  <a:srgbClr val="000000"/>
                </a:solidFill>
              </a:endParaRPr>
            </a:p>
          </p:txBody>
        </p:sp>
        <p:sp>
          <p:nvSpPr>
            <p:cNvPr id="44" name="Freeform 132">
              <a:extLst>
                <a:ext uri="{FF2B5EF4-FFF2-40B4-BE49-F238E27FC236}">
                  <a16:creationId xmlns:a16="http://schemas.microsoft.com/office/drawing/2014/main" id="{A7C7AD1E-ED4E-41D4-BBA7-9B79F50581E5}"/>
                </a:ext>
              </a:extLst>
            </p:cNvPr>
            <p:cNvSpPr>
              <a:spLocks/>
            </p:cNvSpPr>
            <p:nvPr/>
          </p:nvSpPr>
          <p:spPr bwMode="auto">
            <a:xfrm>
              <a:off x="-982663" y="4916488"/>
              <a:ext cx="109538" cy="325437"/>
            </a:xfrm>
            <a:custGeom>
              <a:avLst/>
              <a:gdLst>
                <a:gd name="T0" fmla="*/ 70 w 120"/>
                <a:gd name="T1" fmla="*/ 177 h 355"/>
                <a:gd name="T2" fmla="*/ 1 w 120"/>
                <a:gd name="T3" fmla="*/ 315 h 355"/>
                <a:gd name="T4" fmla="*/ 30 w 120"/>
                <a:gd name="T5" fmla="*/ 355 h 355"/>
                <a:gd name="T6" fmla="*/ 120 w 120"/>
                <a:gd name="T7" fmla="*/ 179 h 355"/>
                <a:gd name="T8" fmla="*/ 26 w 120"/>
                <a:gd name="T9" fmla="*/ 0 h 355"/>
                <a:gd name="T10" fmla="*/ 0 w 120"/>
                <a:gd name="T11" fmla="*/ 38 h 355"/>
                <a:gd name="T12" fmla="*/ 70 w 120"/>
                <a:gd name="T13" fmla="*/ 177 h 355"/>
              </a:gdLst>
              <a:ahLst/>
              <a:cxnLst>
                <a:cxn ang="0">
                  <a:pos x="T0" y="T1"/>
                </a:cxn>
                <a:cxn ang="0">
                  <a:pos x="T2" y="T3"/>
                </a:cxn>
                <a:cxn ang="0">
                  <a:pos x="T4" y="T5"/>
                </a:cxn>
                <a:cxn ang="0">
                  <a:pos x="T6" y="T7"/>
                </a:cxn>
                <a:cxn ang="0">
                  <a:pos x="T8" y="T9"/>
                </a:cxn>
                <a:cxn ang="0">
                  <a:pos x="T10" y="T11"/>
                </a:cxn>
                <a:cxn ang="0">
                  <a:pos x="T12" y="T13"/>
                </a:cxn>
              </a:cxnLst>
              <a:rect l="0" t="0" r="r" b="b"/>
              <a:pathLst>
                <a:path w="120" h="355">
                  <a:moveTo>
                    <a:pt x="70" y="177"/>
                  </a:moveTo>
                  <a:cubicBezTo>
                    <a:pt x="70" y="232"/>
                    <a:pt x="44" y="282"/>
                    <a:pt x="1" y="315"/>
                  </a:cubicBezTo>
                  <a:cubicBezTo>
                    <a:pt x="30" y="355"/>
                    <a:pt x="30" y="355"/>
                    <a:pt x="30" y="355"/>
                  </a:cubicBezTo>
                  <a:cubicBezTo>
                    <a:pt x="85" y="313"/>
                    <a:pt x="120" y="250"/>
                    <a:pt x="120" y="179"/>
                  </a:cubicBezTo>
                  <a:cubicBezTo>
                    <a:pt x="120" y="107"/>
                    <a:pt x="83" y="42"/>
                    <a:pt x="26" y="0"/>
                  </a:cubicBezTo>
                  <a:cubicBezTo>
                    <a:pt x="0" y="38"/>
                    <a:pt x="0" y="38"/>
                    <a:pt x="0" y="38"/>
                  </a:cubicBezTo>
                  <a:cubicBezTo>
                    <a:pt x="43" y="71"/>
                    <a:pt x="70" y="121"/>
                    <a:pt x="70" y="1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000" dirty="0">
                <a:solidFill>
                  <a:srgbClr val="000000"/>
                </a:solidFill>
              </a:endParaRPr>
            </a:p>
          </p:txBody>
        </p:sp>
        <p:sp>
          <p:nvSpPr>
            <p:cNvPr id="45" name="Freeform 133">
              <a:extLst>
                <a:ext uri="{FF2B5EF4-FFF2-40B4-BE49-F238E27FC236}">
                  <a16:creationId xmlns:a16="http://schemas.microsoft.com/office/drawing/2014/main" id="{308227E7-6181-4DAC-826D-53F68250EF54}"/>
                </a:ext>
              </a:extLst>
            </p:cNvPr>
            <p:cNvSpPr>
              <a:spLocks/>
            </p:cNvSpPr>
            <p:nvPr/>
          </p:nvSpPr>
          <p:spPr bwMode="auto">
            <a:xfrm>
              <a:off x="-1428751" y="4829175"/>
              <a:ext cx="163513" cy="493712"/>
            </a:xfrm>
            <a:custGeom>
              <a:avLst/>
              <a:gdLst>
                <a:gd name="T0" fmla="*/ 177 w 179"/>
                <a:gd name="T1" fmla="*/ 496 h 540"/>
                <a:gd name="T2" fmla="*/ 55 w 179"/>
                <a:gd name="T3" fmla="*/ 271 h 540"/>
                <a:gd name="T4" fmla="*/ 179 w 179"/>
                <a:gd name="T5" fmla="*/ 45 h 540"/>
                <a:gd name="T6" fmla="*/ 152 w 179"/>
                <a:gd name="T7" fmla="*/ 0 h 540"/>
                <a:gd name="T8" fmla="*/ 0 w 179"/>
                <a:gd name="T9" fmla="*/ 271 h 540"/>
                <a:gd name="T10" fmla="*/ 150 w 179"/>
                <a:gd name="T11" fmla="*/ 540 h 540"/>
                <a:gd name="T12" fmla="*/ 177 w 179"/>
                <a:gd name="T13" fmla="*/ 496 h 540"/>
              </a:gdLst>
              <a:ahLst/>
              <a:cxnLst>
                <a:cxn ang="0">
                  <a:pos x="T0" y="T1"/>
                </a:cxn>
                <a:cxn ang="0">
                  <a:pos x="T2" y="T3"/>
                </a:cxn>
                <a:cxn ang="0">
                  <a:pos x="T4" y="T5"/>
                </a:cxn>
                <a:cxn ang="0">
                  <a:pos x="T6" y="T7"/>
                </a:cxn>
                <a:cxn ang="0">
                  <a:pos x="T8" y="T9"/>
                </a:cxn>
                <a:cxn ang="0">
                  <a:pos x="T10" y="T11"/>
                </a:cxn>
                <a:cxn ang="0">
                  <a:pos x="T12" y="T13"/>
                </a:cxn>
              </a:cxnLst>
              <a:rect l="0" t="0" r="r" b="b"/>
              <a:pathLst>
                <a:path w="179" h="540">
                  <a:moveTo>
                    <a:pt x="177" y="496"/>
                  </a:moveTo>
                  <a:cubicBezTo>
                    <a:pt x="103" y="444"/>
                    <a:pt x="55" y="363"/>
                    <a:pt x="55" y="271"/>
                  </a:cubicBezTo>
                  <a:cubicBezTo>
                    <a:pt x="55" y="178"/>
                    <a:pt x="104" y="96"/>
                    <a:pt x="179" y="45"/>
                  </a:cubicBezTo>
                  <a:cubicBezTo>
                    <a:pt x="152" y="0"/>
                    <a:pt x="152" y="0"/>
                    <a:pt x="152" y="0"/>
                  </a:cubicBezTo>
                  <a:cubicBezTo>
                    <a:pt x="60" y="61"/>
                    <a:pt x="0" y="159"/>
                    <a:pt x="0" y="271"/>
                  </a:cubicBezTo>
                  <a:cubicBezTo>
                    <a:pt x="0" y="382"/>
                    <a:pt x="59" y="480"/>
                    <a:pt x="150" y="540"/>
                  </a:cubicBezTo>
                  <a:lnTo>
                    <a:pt x="177" y="4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000" dirty="0">
                <a:solidFill>
                  <a:srgbClr val="000000"/>
                </a:solidFill>
              </a:endParaRPr>
            </a:p>
          </p:txBody>
        </p:sp>
        <p:sp>
          <p:nvSpPr>
            <p:cNvPr id="46" name="Freeform 134">
              <a:extLst>
                <a:ext uri="{FF2B5EF4-FFF2-40B4-BE49-F238E27FC236}">
                  <a16:creationId xmlns:a16="http://schemas.microsoft.com/office/drawing/2014/main" id="{6785BED7-77CE-4DE3-80E2-6B5467F6B59D}"/>
                </a:ext>
              </a:extLst>
            </p:cNvPr>
            <p:cNvSpPr>
              <a:spLocks/>
            </p:cNvSpPr>
            <p:nvPr/>
          </p:nvSpPr>
          <p:spPr bwMode="auto">
            <a:xfrm>
              <a:off x="-928688" y="4832350"/>
              <a:ext cx="161925" cy="488950"/>
            </a:xfrm>
            <a:custGeom>
              <a:avLst/>
              <a:gdLst>
                <a:gd name="T0" fmla="*/ 30 w 177"/>
                <a:gd name="T1" fmla="*/ 0 h 534"/>
                <a:gd name="T2" fmla="*/ 0 w 177"/>
                <a:gd name="T3" fmla="*/ 43 h 534"/>
                <a:gd name="T4" fmla="*/ 121 w 177"/>
                <a:gd name="T5" fmla="*/ 267 h 534"/>
                <a:gd name="T6" fmla="*/ 0 w 177"/>
                <a:gd name="T7" fmla="*/ 491 h 534"/>
                <a:gd name="T8" fmla="*/ 31 w 177"/>
                <a:gd name="T9" fmla="*/ 534 h 534"/>
                <a:gd name="T10" fmla="*/ 177 w 177"/>
                <a:gd name="T11" fmla="*/ 267 h 534"/>
                <a:gd name="T12" fmla="*/ 30 w 177"/>
                <a:gd name="T13" fmla="*/ 0 h 534"/>
              </a:gdLst>
              <a:ahLst/>
              <a:cxnLst>
                <a:cxn ang="0">
                  <a:pos x="T0" y="T1"/>
                </a:cxn>
                <a:cxn ang="0">
                  <a:pos x="T2" y="T3"/>
                </a:cxn>
                <a:cxn ang="0">
                  <a:pos x="T4" y="T5"/>
                </a:cxn>
                <a:cxn ang="0">
                  <a:pos x="T6" y="T7"/>
                </a:cxn>
                <a:cxn ang="0">
                  <a:pos x="T8" y="T9"/>
                </a:cxn>
                <a:cxn ang="0">
                  <a:pos x="T10" y="T11"/>
                </a:cxn>
                <a:cxn ang="0">
                  <a:pos x="T12" y="T13"/>
                </a:cxn>
              </a:cxnLst>
              <a:rect l="0" t="0" r="r" b="b"/>
              <a:pathLst>
                <a:path w="177" h="534">
                  <a:moveTo>
                    <a:pt x="30" y="0"/>
                  </a:moveTo>
                  <a:cubicBezTo>
                    <a:pt x="0" y="43"/>
                    <a:pt x="0" y="43"/>
                    <a:pt x="0" y="43"/>
                  </a:cubicBezTo>
                  <a:cubicBezTo>
                    <a:pt x="74" y="95"/>
                    <a:pt x="121" y="176"/>
                    <a:pt x="121" y="267"/>
                  </a:cubicBezTo>
                  <a:cubicBezTo>
                    <a:pt x="121" y="358"/>
                    <a:pt x="74" y="439"/>
                    <a:pt x="0" y="491"/>
                  </a:cubicBezTo>
                  <a:cubicBezTo>
                    <a:pt x="31" y="534"/>
                    <a:pt x="31" y="534"/>
                    <a:pt x="31" y="534"/>
                  </a:cubicBezTo>
                  <a:cubicBezTo>
                    <a:pt x="119" y="473"/>
                    <a:pt x="177" y="376"/>
                    <a:pt x="177" y="267"/>
                  </a:cubicBezTo>
                  <a:cubicBezTo>
                    <a:pt x="177" y="158"/>
                    <a:pt x="119" y="61"/>
                    <a:pt x="3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000" dirty="0">
                <a:solidFill>
                  <a:srgbClr val="000000"/>
                </a:solidFill>
              </a:endParaRPr>
            </a:p>
          </p:txBody>
        </p:sp>
        <p:sp>
          <p:nvSpPr>
            <p:cNvPr id="47" name="Freeform 135">
              <a:extLst>
                <a:ext uri="{FF2B5EF4-FFF2-40B4-BE49-F238E27FC236}">
                  <a16:creationId xmlns:a16="http://schemas.microsoft.com/office/drawing/2014/main" id="{1BB8EFD9-8C6D-405F-B459-ABB01DF07B25}"/>
                </a:ext>
              </a:extLst>
            </p:cNvPr>
            <p:cNvSpPr>
              <a:spLocks noEditPoints="1"/>
            </p:cNvSpPr>
            <p:nvPr/>
          </p:nvSpPr>
          <p:spPr bwMode="auto">
            <a:xfrm>
              <a:off x="-1241426" y="5051425"/>
              <a:ext cx="284163" cy="441325"/>
            </a:xfrm>
            <a:custGeom>
              <a:avLst/>
              <a:gdLst>
                <a:gd name="T0" fmla="*/ 24 w 179"/>
                <a:gd name="T1" fmla="*/ 278 h 278"/>
                <a:gd name="T2" fmla="*/ 44 w 179"/>
                <a:gd name="T3" fmla="*/ 214 h 278"/>
                <a:gd name="T4" fmla="*/ 72 w 179"/>
                <a:gd name="T5" fmla="*/ 278 h 278"/>
                <a:gd name="T6" fmla="*/ 100 w 179"/>
                <a:gd name="T7" fmla="*/ 278 h 278"/>
                <a:gd name="T8" fmla="*/ 134 w 179"/>
                <a:gd name="T9" fmla="*/ 212 h 278"/>
                <a:gd name="T10" fmla="*/ 156 w 179"/>
                <a:gd name="T11" fmla="*/ 278 h 278"/>
                <a:gd name="T12" fmla="*/ 173 w 179"/>
                <a:gd name="T13" fmla="*/ 278 h 278"/>
                <a:gd name="T14" fmla="*/ 179 w 179"/>
                <a:gd name="T15" fmla="*/ 276 h 278"/>
                <a:gd name="T16" fmla="*/ 87 w 179"/>
                <a:gd name="T17" fmla="*/ 0 h 278"/>
                <a:gd name="T18" fmla="*/ 0 w 179"/>
                <a:gd name="T19" fmla="*/ 276 h 278"/>
                <a:gd name="T20" fmla="*/ 6 w 179"/>
                <a:gd name="T21" fmla="*/ 278 h 278"/>
                <a:gd name="T22" fmla="*/ 24 w 179"/>
                <a:gd name="T23" fmla="*/ 278 h 278"/>
                <a:gd name="T24" fmla="*/ 88 w 179"/>
                <a:gd name="T25" fmla="*/ 74 h 278"/>
                <a:gd name="T26" fmla="*/ 123 w 179"/>
                <a:gd name="T27" fmla="*/ 182 h 278"/>
                <a:gd name="T28" fmla="*/ 87 w 179"/>
                <a:gd name="T29" fmla="*/ 254 h 278"/>
                <a:gd name="T30" fmla="*/ 54 w 179"/>
                <a:gd name="T31" fmla="*/ 180 h 278"/>
                <a:gd name="T32" fmla="*/ 88 w 179"/>
                <a:gd name="T33" fmla="*/ 7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9" h="278">
                  <a:moveTo>
                    <a:pt x="24" y="278"/>
                  </a:moveTo>
                  <a:lnTo>
                    <a:pt x="44" y="214"/>
                  </a:lnTo>
                  <a:lnTo>
                    <a:pt x="72" y="278"/>
                  </a:lnTo>
                  <a:lnTo>
                    <a:pt x="100" y="278"/>
                  </a:lnTo>
                  <a:lnTo>
                    <a:pt x="134" y="212"/>
                  </a:lnTo>
                  <a:lnTo>
                    <a:pt x="156" y="278"/>
                  </a:lnTo>
                  <a:lnTo>
                    <a:pt x="173" y="278"/>
                  </a:lnTo>
                  <a:lnTo>
                    <a:pt x="179" y="276"/>
                  </a:lnTo>
                  <a:lnTo>
                    <a:pt x="87" y="0"/>
                  </a:lnTo>
                  <a:lnTo>
                    <a:pt x="0" y="276"/>
                  </a:lnTo>
                  <a:lnTo>
                    <a:pt x="6" y="278"/>
                  </a:lnTo>
                  <a:lnTo>
                    <a:pt x="24" y="278"/>
                  </a:lnTo>
                  <a:close/>
                  <a:moveTo>
                    <a:pt x="88" y="74"/>
                  </a:moveTo>
                  <a:lnTo>
                    <a:pt x="123" y="182"/>
                  </a:lnTo>
                  <a:lnTo>
                    <a:pt x="87" y="254"/>
                  </a:lnTo>
                  <a:lnTo>
                    <a:pt x="54" y="180"/>
                  </a:lnTo>
                  <a:lnTo>
                    <a:pt x="88"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000" dirty="0">
                <a:solidFill>
                  <a:srgbClr val="000000"/>
                </a:solidFill>
              </a:endParaRPr>
            </a:p>
          </p:txBody>
        </p:sp>
        <p:sp>
          <p:nvSpPr>
            <p:cNvPr id="48" name="Oval 10">
              <a:extLst>
                <a:ext uri="{FF2B5EF4-FFF2-40B4-BE49-F238E27FC236}">
                  <a16:creationId xmlns:a16="http://schemas.microsoft.com/office/drawing/2014/main" id="{CF0072F9-7920-408B-88FB-FF479DE1AC63}"/>
                </a:ext>
              </a:extLst>
            </p:cNvPr>
            <p:cNvSpPr>
              <a:spLocks noChangeArrowheads="1"/>
            </p:cNvSpPr>
            <p:nvPr/>
          </p:nvSpPr>
          <p:spPr bwMode="auto">
            <a:xfrm>
              <a:off x="-1187451" y="4989513"/>
              <a:ext cx="176213" cy="1778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000" dirty="0">
                <a:solidFill>
                  <a:srgbClr val="000000"/>
                </a:solidFill>
              </a:endParaRPr>
            </a:p>
          </p:txBody>
        </p:sp>
        <p:sp>
          <p:nvSpPr>
            <p:cNvPr id="49" name="Oval 11">
              <a:extLst>
                <a:ext uri="{FF2B5EF4-FFF2-40B4-BE49-F238E27FC236}">
                  <a16:creationId xmlns:a16="http://schemas.microsoft.com/office/drawing/2014/main" id="{D1440BCB-18BF-4FA0-B503-EAC8CBB68EDF}"/>
                </a:ext>
              </a:extLst>
            </p:cNvPr>
            <p:cNvSpPr>
              <a:spLocks noChangeArrowheads="1"/>
            </p:cNvSpPr>
            <p:nvPr/>
          </p:nvSpPr>
          <p:spPr bwMode="auto">
            <a:xfrm>
              <a:off x="-1146176" y="5030788"/>
              <a:ext cx="93663" cy="9366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000" dirty="0">
                <a:solidFill>
                  <a:srgbClr val="000000"/>
                </a:solidFill>
              </a:endParaRPr>
            </a:p>
          </p:txBody>
        </p:sp>
      </p:grpSp>
      <p:grpSp>
        <p:nvGrpSpPr>
          <p:cNvPr id="50" name="Group 138">
            <a:extLst>
              <a:ext uri="{FF2B5EF4-FFF2-40B4-BE49-F238E27FC236}">
                <a16:creationId xmlns:a16="http://schemas.microsoft.com/office/drawing/2014/main" id="{A75807BF-C9F3-4B01-8CD7-8CFCED3D4D8D}"/>
              </a:ext>
            </a:extLst>
          </p:cNvPr>
          <p:cNvGrpSpPr>
            <a:grpSpLocks noChangeAspect="1"/>
          </p:cNvGrpSpPr>
          <p:nvPr>
            <p:custDataLst>
              <p:tags r:id="rId17"/>
            </p:custDataLst>
          </p:nvPr>
        </p:nvGrpSpPr>
        <p:grpSpPr>
          <a:xfrm>
            <a:off x="10124553" y="2862071"/>
            <a:ext cx="238269" cy="320040"/>
            <a:chOff x="882650" y="5672138"/>
            <a:chExt cx="268288" cy="360362"/>
          </a:xfrm>
          <a:solidFill>
            <a:schemeClr val="accent4"/>
          </a:solidFill>
        </p:grpSpPr>
        <p:sp>
          <p:nvSpPr>
            <p:cNvPr id="51" name="Freeform 5">
              <a:extLst>
                <a:ext uri="{FF2B5EF4-FFF2-40B4-BE49-F238E27FC236}">
                  <a16:creationId xmlns:a16="http://schemas.microsoft.com/office/drawing/2014/main" id="{6AC663E7-B270-4676-865E-CAA63A294BF4}"/>
                </a:ext>
              </a:extLst>
            </p:cNvPr>
            <p:cNvSpPr>
              <a:spLocks/>
            </p:cNvSpPr>
            <p:nvPr/>
          </p:nvSpPr>
          <p:spPr bwMode="auto">
            <a:xfrm>
              <a:off x="912813" y="5672138"/>
              <a:ext cx="211138" cy="360362"/>
            </a:xfrm>
            <a:custGeom>
              <a:avLst/>
              <a:gdLst>
                <a:gd name="T0" fmla="*/ 2 w 64"/>
                <a:gd name="T1" fmla="*/ 110 h 110"/>
                <a:gd name="T2" fmla="*/ 2 w 64"/>
                <a:gd name="T3" fmla="*/ 110 h 110"/>
                <a:gd name="T4" fmla="*/ 0 w 64"/>
                <a:gd name="T5" fmla="*/ 107 h 110"/>
                <a:gd name="T6" fmla="*/ 25 w 64"/>
                <a:gd name="T7" fmla="*/ 2 h 110"/>
                <a:gd name="T8" fmla="*/ 27 w 64"/>
                <a:gd name="T9" fmla="*/ 0 h 110"/>
                <a:gd name="T10" fmla="*/ 37 w 64"/>
                <a:gd name="T11" fmla="*/ 0 h 110"/>
                <a:gd name="T12" fmla="*/ 39 w 64"/>
                <a:gd name="T13" fmla="*/ 2 h 110"/>
                <a:gd name="T14" fmla="*/ 64 w 64"/>
                <a:gd name="T15" fmla="*/ 107 h 110"/>
                <a:gd name="T16" fmla="*/ 63 w 64"/>
                <a:gd name="T17" fmla="*/ 109 h 110"/>
                <a:gd name="T18" fmla="*/ 60 w 64"/>
                <a:gd name="T19" fmla="*/ 108 h 110"/>
                <a:gd name="T20" fmla="*/ 35 w 64"/>
                <a:gd name="T21" fmla="*/ 4 h 110"/>
                <a:gd name="T22" fmla="*/ 28 w 64"/>
                <a:gd name="T23" fmla="*/ 4 h 110"/>
                <a:gd name="T24" fmla="*/ 4 w 64"/>
                <a:gd name="T25" fmla="*/ 108 h 110"/>
                <a:gd name="T26" fmla="*/ 2 w 64"/>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110">
                  <a:moveTo>
                    <a:pt x="2" y="110"/>
                  </a:moveTo>
                  <a:cubicBezTo>
                    <a:pt x="2" y="110"/>
                    <a:pt x="2" y="110"/>
                    <a:pt x="2" y="110"/>
                  </a:cubicBezTo>
                  <a:cubicBezTo>
                    <a:pt x="1" y="110"/>
                    <a:pt x="0" y="108"/>
                    <a:pt x="0" y="107"/>
                  </a:cubicBezTo>
                  <a:cubicBezTo>
                    <a:pt x="25" y="2"/>
                    <a:pt x="25" y="2"/>
                    <a:pt x="25" y="2"/>
                  </a:cubicBezTo>
                  <a:cubicBezTo>
                    <a:pt x="25" y="1"/>
                    <a:pt x="26" y="0"/>
                    <a:pt x="27" y="0"/>
                  </a:cubicBezTo>
                  <a:cubicBezTo>
                    <a:pt x="37" y="0"/>
                    <a:pt x="37" y="0"/>
                    <a:pt x="37" y="0"/>
                  </a:cubicBezTo>
                  <a:cubicBezTo>
                    <a:pt x="38" y="0"/>
                    <a:pt x="39" y="1"/>
                    <a:pt x="39" y="2"/>
                  </a:cubicBezTo>
                  <a:cubicBezTo>
                    <a:pt x="64" y="107"/>
                    <a:pt x="64" y="107"/>
                    <a:pt x="64" y="107"/>
                  </a:cubicBezTo>
                  <a:cubicBezTo>
                    <a:pt x="64" y="108"/>
                    <a:pt x="64" y="109"/>
                    <a:pt x="63" y="109"/>
                  </a:cubicBezTo>
                  <a:cubicBezTo>
                    <a:pt x="62" y="109"/>
                    <a:pt x="60" y="109"/>
                    <a:pt x="60" y="108"/>
                  </a:cubicBezTo>
                  <a:cubicBezTo>
                    <a:pt x="35" y="4"/>
                    <a:pt x="35" y="4"/>
                    <a:pt x="35" y="4"/>
                  </a:cubicBezTo>
                  <a:cubicBezTo>
                    <a:pt x="28" y="4"/>
                    <a:pt x="28" y="4"/>
                    <a:pt x="28" y="4"/>
                  </a:cubicBezTo>
                  <a:cubicBezTo>
                    <a:pt x="4" y="108"/>
                    <a:pt x="4" y="108"/>
                    <a:pt x="4" y="108"/>
                  </a:cubicBezTo>
                  <a:cubicBezTo>
                    <a:pt x="4" y="109"/>
                    <a:pt x="3" y="110"/>
                    <a:pt x="2"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6">
              <a:extLst>
                <a:ext uri="{FF2B5EF4-FFF2-40B4-BE49-F238E27FC236}">
                  <a16:creationId xmlns:a16="http://schemas.microsoft.com/office/drawing/2014/main" id="{9CF59036-70DB-40CB-84BA-E52EAB56E325}"/>
                </a:ext>
              </a:extLst>
            </p:cNvPr>
            <p:cNvSpPr>
              <a:spLocks noEditPoints="1"/>
            </p:cNvSpPr>
            <p:nvPr/>
          </p:nvSpPr>
          <p:spPr bwMode="auto">
            <a:xfrm>
              <a:off x="922338" y="5740400"/>
              <a:ext cx="192088" cy="261937"/>
            </a:xfrm>
            <a:custGeom>
              <a:avLst/>
              <a:gdLst>
                <a:gd name="T0" fmla="*/ 56 w 58"/>
                <a:gd name="T1" fmla="*/ 80 h 80"/>
                <a:gd name="T2" fmla="*/ 2 w 58"/>
                <a:gd name="T3" fmla="*/ 80 h 80"/>
                <a:gd name="T4" fmla="*/ 0 w 58"/>
                <a:gd name="T5" fmla="*/ 79 h 80"/>
                <a:gd name="T6" fmla="*/ 1 w 58"/>
                <a:gd name="T7" fmla="*/ 76 h 80"/>
                <a:gd name="T8" fmla="*/ 25 w 58"/>
                <a:gd name="T9" fmla="*/ 50 h 80"/>
                <a:gd name="T10" fmla="*/ 11 w 58"/>
                <a:gd name="T11" fmla="*/ 35 h 80"/>
                <a:gd name="T12" fmla="*/ 11 w 58"/>
                <a:gd name="T13" fmla="*/ 32 h 80"/>
                <a:gd name="T14" fmla="*/ 27 w 58"/>
                <a:gd name="T15" fmla="*/ 14 h 80"/>
                <a:gd name="T16" fmla="*/ 18 w 58"/>
                <a:gd name="T17" fmla="*/ 3 h 80"/>
                <a:gd name="T18" fmla="*/ 18 w 58"/>
                <a:gd name="T19" fmla="*/ 1 h 80"/>
                <a:gd name="T20" fmla="*/ 21 w 58"/>
                <a:gd name="T21" fmla="*/ 1 h 80"/>
                <a:gd name="T22" fmla="*/ 30 w 58"/>
                <a:gd name="T23" fmla="*/ 11 h 80"/>
                <a:gd name="T24" fmla="*/ 38 w 58"/>
                <a:gd name="T25" fmla="*/ 2 h 80"/>
                <a:gd name="T26" fmla="*/ 41 w 58"/>
                <a:gd name="T27" fmla="*/ 2 h 80"/>
                <a:gd name="T28" fmla="*/ 41 w 58"/>
                <a:gd name="T29" fmla="*/ 5 h 80"/>
                <a:gd name="T30" fmla="*/ 33 w 58"/>
                <a:gd name="T31" fmla="*/ 14 h 80"/>
                <a:gd name="T32" fmla="*/ 47 w 58"/>
                <a:gd name="T33" fmla="*/ 30 h 80"/>
                <a:gd name="T34" fmla="*/ 47 w 58"/>
                <a:gd name="T35" fmla="*/ 32 h 80"/>
                <a:gd name="T36" fmla="*/ 31 w 58"/>
                <a:gd name="T37" fmla="*/ 50 h 80"/>
                <a:gd name="T38" fmla="*/ 58 w 58"/>
                <a:gd name="T39" fmla="*/ 76 h 80"/>
                <a:gd name="T40" fmla="*/ 58 w 58"/>
                <a:gd name="T41" fmla="*/ 79 h 80"/>
                <a:gd name="T42" fmla="*/ 56 w 58"/>
                <a:gd name="T43" fmla="*/ 80 h 80"/>
                <a:gd name="T44" fmla="*/ 7 w 58"/>
                <a:gd name="T45" fmla="*/ 76 h 80"/>
                <a:gd name="T46" fmla="*/ 51 w 58"/>
                <a:gd name="T47" fmla="*/ 76 h 80"/>
                <a:gd name="T48" fmla="*/ 28 w 58"/>
                <a:gd name="T49" fmla="*/ 53 h 80"/>
                <a:gd name="T50" fmla="*/ 7 w 58"/>
                <a:gd name="T51" fmla="*/ 76 h 80"/>
                <a:gd name="T52" fmla="*/ 15 w 58"/>
                <a:gd name="T53" fmla="*/ 34 h 80"/>
                <a:gd name="T54" fmla="*/ 28 w 58"/>
                <a:gd name="T55" fmla="*/ 47 h 80"/>
                <a:gd name="T56" fmla="*/ 43 w 58"/>
                <a:gd name="T57" fmla="*/ 31 h 80"/>
                <a:gd name="T58" fmla="*/ 30 w 58"/>
                <a:gd name="T59" fmla="*/ 17 h 80"/>
                <a:gd name="T60" fmla="*/ 15 w 58"/>
                <a:gd name="T61" fmla="*/ 3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8" h="80">
                  <a:moveTo>
                    <a:pt x="56" y="80"/>
                  </a:moveTo>
                  <a:cubicBezTo>
                    <a:pt x="2" y="80"/>
                    <a:pt x="2" y="80"/>
                    <a:pt x="2" y="80"/>
                  </a:cubicBezTo>
                  <a:cubicBezTo>
                    <a:pt x="1" y="80"/>
                    <a:pt x="1" y="79"/>
                    <a:pt x="0" y="79"/>
                  </a:cubicBezTo>
                  <a:cubicBezTo>
                    <a:pt x="0" y="78"/>
                    <a:pt x="0" y="77"/>
                    <a:pt x="1" y="76"/>
                  </a:cubicBezTo>
                  <a:cubicBezTo>
                    <a:pt x="25" y="50"/>
                    <a:pt x="25" y="50"/>
                    <a:pt x="25" y="50"/>
                  </a:cubicBezTo>
                  <a:cubicBezTo>
                    <a:pt x="11" y="35"/>
                    <a:pt x="11" y="35"/>
                    <a:pt x="11" y="35"/>
                  </a:cubicBezTo>
                  <a:cubicBezTo>
                    <a:pt x="10" y="34"/>
                    <a:pt x="10" y="33"/>
                    <a:pt x="11" y="32"/>
                  </a:cubicBezTo>
                  <a:cubicBezTo>
                    <a:pt x="27" y="14"/>
                    <a:pt x="27" y="14"/>
                    <a:pt x="27" y="14"/>
                  </a:cubicBezTo>
                  <a:cubicBezTo>
                    <a:pt x="18" y="3"/>
                    <a:pt x="18" y="3"/>
                    <a:pt x="18" y="3"/>
                  </a:cubicBezTo>
                  <a:cubicBezTo>
                    <a:pt x="17" y="3"/>
                    <a:pt x="17" y="1"/>
                    <a:pt x="18" y="1"/>
                  </a:cubicBezTo>
                  <a:cubicBezTo>
                    <a:pt x="19" y="0"/>
                    <a:pt x="20" y="0"/>
                    <a:pt x="21" y="1"/>
                  </a:cubicBezTo>
                  <a:cubicBezTo>
                    <a:pt x="30" y="11"/>
                    <a:pt x="30" y="11"/>
                    <a:pt x="30" y="11"/>
                  </a:cubicBezTo>
                  <a:cubicBezTo>
                    <a:pt x="38" y="2"/>
                    <a:pt x="38" y="2"/>
                    <a:pt x="38" y="2"/>
                  </a:cubicBezTo>
                  <a:cubicBezTo>
                    <a:pt x="39" y="1"/>
                    <a:pt x="40" y="1"/>
                    <a:pt x="41" y="2"/>
                  </a:cubicBezTo>
                  <a:cubicBezTo>
                    <a:pt x="42" y="3"/>
                    <a:pt x="42" y="4"/>
                    <a:pt x="41" y="5"/>
                  </a:cubicBezTo>
                  <a:cubicBezTo>
                    <a:pt x="33" y="14"/>
                    <a:pt x="33" y="14"/>
                    <a:pt x="33" y="14"/>
                  </a:cubicBezTo>
                  <a:cubicBezTo>
                    <a:pt x="47" y="30"/>
                    <a:pt x="47" y="30"/>
                    <a:pt x="47" y="30"/>
                  </a:cubicBezTo>
                  <a:cubicBezTo>
                    <a:pt x="48" y="30"/>
                    <a:pt x="48" y="31"/>
                    <a:pt x="47" y="32"/>
                  </a:cubicBezTo>
                  <a:cubicBezTo>
                    <a:pt x="31" y="50"/>
                    <a:pt x="31" y="50"/>
                    <a:pt x="31" y="50"/>
                  </a:cubicBezTo>
                  <a:cubicBezTo>
                    <a:pt x="58" y="76"/>
                    <a:pt x="58" y="76"/>
                    <a:pt x="58" y="76"/>
                  </a:cubicBezTo>
                  <a:cubicBezTo>
                    <a:pt x="58" y="77"/>
                    <a:pt x="58" y="78"/>
                    <a:pt x="58" y="79"/>
                  </a:cubicBezTo>
                  <a:cubicBezTo>
                    <a:pt x="58" y="79"/>
                    <a:pt x="57" y="80"/>
                    <a:pt x="56" y="80"/>
                  </a:cubicBezTo>
                  <a:close/>
                  <a:moveTo>
                    <a:pt x="7" y="76"/>
                  </a:moveTo>
                  <a:cubicBezTo>
                    <a:pt x="51" y="76"/>
                    <a:pt x="51" y="76"/>
                    <a:pt x="51" y="76"/>
                  </a:cubicBezTo>
                  <a:cubicBezTo>
                    <a:pt x="28" y="53"/>
                    <a:pt x="28" y="53"/>
                    <a:pt x="28" y="53"/>
                  </a:cubicBezTo>
                  <a:lnTo>
                    <a:pt x="7" y="76"/>
                  </a:lnTo>
                  <a:close/>
                  <a:moveTo>
                    <a:pt x="15" y="34"/>
                  </a:moveTo>
                  <a:cubicBezTo>
                    <a:pt x="28" y="47"/>
                    <a:pt x="28" y="47"/>
                    <a:pt x="28" y="47"/>
                  </a:cubicBezTo>
                  <a:cubicBezTo>
                    <a:pt x="43" y="31"/>
                    <a:pt x="43" y="31"/>
                    <a:pt x="43" y="31"/>
                  </a:cubicBezTo>
                  <a:cubicBezTo>
                    <a:pt x="30" y="17"/>
                    <a:pt x="30" y="17"/>
                    <a:pt x="30" y="17"/>
                  </a:cubicBezTo>
                  <a:lnTo>
                    <a:pt x="15"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7">
              <a:extLst>
                <a:ext uri="{FF2B5EF4-FFF2-40B4-BE49-F238E27FC236}">
                  <a16:creationId xmlns:a16="http://schemas.microsoft.com/office/drawing/2014/main" id="{3F2713C7-EFD0-4D92-906E-85FC7080BBE0}"/>
                </a:ext>
              </a:extLst>
            </p:cNvPr>
            <p:cNvSpPr>
              <a:spLocks/>
            </p:cNvSpPr>
            <p:nvPr/>
          </p:nvSpPr>
          <p:spPr bwMode="auto">
            <a:xfrm>
              <a:off x="912813" y="5845175"/>
              <a:ext cx="12700" cy="36512"/>
            </a:xfrm>
            <a:custGeom>
              <a:avLst/>
              <a:gdLst>
                <a:gd name="T0" fmla="*/ 2 w 4"/>
                <a:gd name="T1" fmla="*/ 11 h 11"/>
                <a:gd name="T2" fmla="*/ 0 w 4"/>
                <a:gd name="T3" fmla="*/ 9 h 11"/>
                <a:gd name="T4" fmla="*/ 0 w 4"/>
                <a:gd name="T5" fmla="*/ 2 h 11"/>
                <a:gd name="T6" fmla="*/ 2 w 4"/>
                <a:gd name="T7" fmla="*/ 0 h 11"/>
                <a:gd name="T8" fmla="*/ 4 w 4"/>
                <a:gd name="T9" fmla="*/ 2 h 11"/>
                <a:gd name="T10" fmla="*/ 4 w 4"/>
                <a:gd name="T11" fmla="*/ 9 h 11"/>
                <a:gd name="T12" fmla="*/ 2 w 4"/>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2" y="11"/>
                  </a:moveTo>
                  <a:cubicBezTo>
                    <a:pt x="1" y="11"/>
                    <a:pt x="0" y="10"/>
                    <a:pt x="0" y="9"/>
                  </a:cubicBezTo>
                  <a:cubicBezTo>
                    <a:pt x="0" y="2"/>
                    <a:pt x="0" y="2"/>
                    <a:pt x="0" y="2"/>
                  </a:cubicBezTo>
                  <a:cubicBezTo>
                    <a:pt x="0" y="1"/>
                    <a:pt x="1" y="0"/>
                    <a:pt x="2" y="0"/>
                  </a:cubicBezTo>
                  <a:cubicBezTo>
                    <a:pt x="3" y="0"/>
                    <a:pt x="4" y="1"/>
                    <a:pt x="4" y="2"/>
                  </a:cubicBezTo>
                  <a:cubicBezTo>
                    <a:pt x="4" y="9"/>
                    <a:pt x="4" y="9"/>
                    <a:pt x="4" y="9"/>
                  </a:cubicBezTo>
                  <a:cubicBezTo>
                    <a:pt x="4" y="10"/>
                    <a:pt x="3" y="11"/>
                    <a:pt x="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8">
              <a:extLst>
                <a:ext uri="{FF2B5EF4-FFF2-40B4-BE49-F238E27FC236}">
                  <a16:creationId xmlns:a16="http://schemas.microsoft.com/office/drawing/2014/main" id="{9985AE6F-F1D9-480E-8C27-81BBA0BE6DAC}"/>
                </a:ext>
              </a:extLst>
            </p:cNvPr>
            <p:cNvSpPr>
              <a:spLocks/>
            </p:cNvSpPr>
            <p:nvPr/>
          </p:nvSpPr>
          <p:spPr bwMode="auto">
            <a:xfrm>
              <a:off x="1114425" y="5845175"/>
              <a:ext cx="14288" cy="36512"/>
            </a:xfrm>
            <a:custGeom>
              <a:avLst/>
              <a:gdLst>
                <a:gd name="T0" fmla="*/ 2 w 4"/>
                <a:gd name="T1" fmla="*/ 11 h 11"/>
                <a:gd name="T2" fmla="*/ 0 w 4"/>
                <a:gd name="T3" fmla="*/ 9 h 11"/>
                <a:gd name="T4" fmla="*/ 0 w 4"/>
                <a:gd name="T5" fmla="*/ 2 h 11"/>
                <a:gd name="T6" fmla="*/ 2 w 4"/>
                <a:gd name="T7" fmla="*/ 0 h 11"/>
                <a:gd name="T8" fmla="*/ 4 w 4"/>
                <a:gd name="T9" fmla="*/ 2 h 11"/>
                <a:gd name="T10" fmla="*/ 4 w 4"/>
                <a:gd name="T11" fmla="*/ 9 h 11"/>
                <a:gd name="T12" fmla="*/ 2 w 4"/>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2" y="11"/>
                  </a:moveTo>
                  <a:cubicBezTo>
                    <a:pt x="1" y="11"/>
                    <a:pt x="0" y="10"/>
                    <a:pt x="0" y="9"/>
                  </a:cubicBezTo>
                  <a:cubicBezTo>
                    <a:pt x="0" y="2"/>
                    <a:pt x="0" y="2"/>
                    <a:pt x="0" y="2"/>
                  </a:cubicBezTo>
                  <a:cubicBezTo>
                    <a:pt x="0" y="1"/>
                    <a:pt x="1" y="0"/>
                    <a:pt x="2" y="0"/>
                  </a:cubicBezTo>
                  <a:cubicBezTo>
                    <a:pt x="3" y="0"/>
                    <a:pt x="4" y="1"/>
                    <a:pt x="4" y="2"/>
                  </a:cubicBezTo>
                  <a:cubicBezTo>
                    <a:pt x="4" y="9"/>
                    <a:pt x="4" y="9"/>
                    <a:pt x="4" y="9"/>
                  </a:cubicBezTo>
                  <a:cubicBezTo>
                    <a:pt x="4" y="10"/>
                    <a:pt x="3" y="11"/>
                    <a:pt x="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9">
              <a:extLst>
                <a:ext uri="{FF2B5EF4-FFF2-40B4-BE49-F238E27FC236}">
                  <a16:creationId xmlns:a16="http://schemas.microsoft.com/office/drawing/2014/main" id="{C2037933-0DDD-4B4F-8392-09D2A80182EC}"/>
                </a:ext>
              </a:extLst>
            </p:cNvPr>
            <p:cNvSpPr>
              <a:spLocks/>
            </p:cNvSpPr>
            <p:nvPr/>
          </p:nvSpPr>
          <p:spPr bwMode="auto">
            <a:xfrm>
              <a:off x="882650" y="5776913"/>
              <a:ext cx="268288" cy="77787"/>
            </a:xfrm>
            <a:custGeom>
              <a:avLst/>
              <a:gdLst>
                <a:gd name="T0" fmla="*/ 79 w 81"/>
                <a:gd name="T1" fmla="*/ 24 h 24"/>
                <a:gd name="T2" fmla="*/ 2 w 81"/>
                <a:gd name="T3" fmla="*/ 24 h 24"/>
                <a:gd name="T4" fmla="*/ 0 w 81"/>
                <a:gd name="T5" fmla="*/ 22 h 24"/>
                <a:gd name="T6" fmla="*/ 0 w 81"/>
                <a:gd name="T7" fmla="*/ 10 h 24"/>
                <a:gd name="T8" fmla="*/ 2 w 81"/>
                <a:gd name="T9" fmla="*/ 8 h 24"/>
                <a:gd name="T10" fmla="*/ 27 w 81"/>
                <a:gd name="T11" fmla="*/ 1 h 24"/>
                <a:gd name="T12" fmla="*/ 30 w 81"/>
                <a:gd name="T13" fmla="*/ 2 h 24"/>
                <a:gd name="T14" fmla="*/ 28 w 81"/>
                <a:gd name="T15" fmla="*/ 4 h 24"/>
                <a:gd name="T16" fmla="*/ 4 w 81"/>
                <a:gd name="T17" fmla="*/ 12 h 24"/>
                <a:gd name="T18" fmla="*/ 4 w 81"/>
                <a:gd name="T19" fmla="*/ 20 h 24"/>
                <a:gd name="T20" fmla="*/ 77 w 81"/>
                <a:gd name="T21" fmla="*/ 20 h 24"/>
                <a:gd name="T22" fmla="*/ 77 w 81"/>
                <a:gd name="T23" fmla="*/ 12 h 24"/>
                <a:gd name="T24" fmla="*/ 54 w 81"/>
                <a:gd name="T25" fmla="*/ 4 h 24"/>
                <a:gd name="T26" fmla="*/ 53 w 81"/>
                <a:gd name="T27" fmla="*/ 2 h 24"/>
                <a:gd name="T28" fmla="*/ 55 w 81"/>
                <a:gd name="T29" fmla="*/ 1 h 24"/>
                <a:gd name="T30" fmla="*/ 80 w 81"/>
                <a:gd name="T31" fmla="*/ 8 h 24"/>
                <a:gd name="T32" fmla="*/ 81 w 81"/>
                <a:gd name="T33" fmla="*/ 10 h 24"/>
                <a:gd name="T34" fmla="*/ 81 w 81"/>
                <a:gd name="T35" fmla="*/ 22 h 24"/>
                <a:gd name="T36" fmla="*/ 79 w 81"/>
                <a:gd name="T3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24">
                  <a:moveTo>
                    <a:pt x="79" y="24"/>
                  </a:moveTo>
                  <a:cubicBezTo>
                    <a:pt x="2" y="24"/>
                    <a:pt x="2" y="24"/>
                    <a:pt x="2" y="24"/>
                  </a:cubicBezTo>
                  <a:cubicBezTo>
                    <a:pt x="1" y="24"/>
                    <a:pt x="0" y="23"/>
                    <a:pt x="0" y="22"/>
                  </a:cubicBezTo>
                  <a:cubicBezTo>
                    <a:pt x="0" y="10"/>
                    <a:pt x="0" y="10"/>
                    <a:pt x="0" y="10"/>
                  </a:cubicBezTo>
                  <a:cubicBezTo>
                    <a:pt x="0" y="9"/>
                    <a:pt x="1" y="9"/>
                    <a:pt x="2" y="8"/>
                  </a:cubicBezTo>
                  <a:cubicBezTo>
                    <a:pt x="27" y="1"/>
                    <a:pt x="27" y="1"/>
                    <a:pt x="27" y="1"/>
                  </a:cubicBezTo>
                  <a:cubicBezTo>
                    <a:pt x="28" y="0"/>
                    <a:pt x="29" y="1"/>
                    <a:pt x="30" y="2"/>
                  </a:cubicBezTo>
                  <a:cubicBezTo>
                    <a:pt x="30" y="3"/>
                    <a:pt x="29" y="4"/>
                    <a:pt x="28" y="4"/>
                  </a:cubicBezTo>
                  <a:cubicBezTo>
                    <a:pt x="4" y="12"/>
                    <a:pt x="4" y="12"/>
                    <a:pt x="4" y="12"/>
                  </a:cubicBezTo>
                  <a:cubicBezTo>
                    <a:pt x="4" y="20"/>
                    <a:pt x="4" y="20"/>
                    <a:pt x="4" y="20"/>
                  </a:cubicBezTo>
                  <a:cubicBezTo>
                    <a:pt x="77" y="20"/>
                    <a:pt x="77" y="20"/>
                    <a:pt x="77" y="20"/>
                  </a:cubicBezTo>
                  <a:cubicBezTo>
                    <a:pt x="77" y="12"/>
                    <a:pt x="77" y="12"/>
                    <a:pt x="77" y="12"/>
                  </a:cubicBezTo>
                  <a:cubicBezTo>
                    <a:pt x="54" y="4"/>
                    <a:pt x="54" y="4"/>
                    <a:pt x="54" y="4"/>
                  </a:cubicBezTo>
                  <a:cubicBezTo>
                    <a:pt x="53" y="4"/>
                    <a:pt x="52" y="3"/>
                    <a:pt x="53" y="2"/>
                  </a:cubicBezTo>
                  <a:cubicBezTo>
                    <a:pt x="53" y="1"/>
                    <a:pt x="54" y="0"/>
                    <a:pt x="55" y="1"/>
                  </a:cubicBezTo>
                  <a:cubicBezTo>
                    <a:pt x="80" y="8"/>
                    <a:pt x="80" y="8"/>
                    <a:pt x="80" y="8"/>
                  </a:cubicBezTo>
                  <a:cubicBezTo>
                    <a:pt x="81" y="9"/>
                    <a:pt x="81" y="9"/>
                    <a:pt x="81" y="10"/>
                  </a:cubicBezTo>
                  <a:cubicBezTo>
                    <a:pt x="81" y="22"/>
                    <a:pt x="81" y="22"/>
                    <a:pt x="81" y="22"/>
                  </a:cubicBezTo>
                  <a:cubicBezTo>
                    <a:pt x="81" y="23"/>
                    <a:pt x="80" y="24"/>
                    <a:pt x="7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10">
              <a:extLst>
                <a:ext uri="{FF2B5EF4-FFF2-40B4-BE49-F238E27FC236}">
                  <a16:creationId xmlns:a16="http://schemas.microsoft.com/office/drawing/2014/main" id="{25751FBE-6659-4073-B436-63F49590C838}"/>
                </a:ext>
              </a:extLst>
            </p:cNvPr>
            <p:cNvSpPr>
              <a:spLocks noEditPoints="1"/>
            </p:cNvSpPr>
            <p:nvPr/>
          </p:nvSpPr>
          <p:spPr bwMode="auto">
            <a:xfrm>
              <a:off x="931863" y="5700713"/>
              <a:ext cx="173038" cy="52387"/>
            </a:xfrm>
            <a:custGeom>
              <a:avLst/>
              <a:gdLst>
                <a:gd name="T0" fmla="*/ 50 w 52"/>
                <a:gd name="T1" fmla="*/ 16 h 16"/>
                <a:gd name="T2" fmla="*/ 2 w 52"/>
                <a:gd name="T3" fmla="*/ 16 h 16"/>
                <a:gd name="T4" fmla="*/ 0 w 52"/>
                <a:gd name="T5" fmla="*/ 14 h 16"/>
                <a:gd name="T6" fmla="*/ 0 w 52"/>
                <a:gd name="T7" fmla="*/ 7 h 16"/>
                <a:gd name="T8" fmla="*/ 1 w 52"/>
                <a:gd name="T9" fmla="*/ 5 h 16"/>
                <a:gd name="T10" fmla="*/ 18 w 52"/>
                <a:gd name="T11" fmla="*/ 0 h 16"/>
                <a:gd name="T12" fmla="*/ 19 w 52"/>
                <a:gd name="T13" fmla="*/ 0 h 16"/>
                <a:gd name="T14" fmla="*/ 34 w 52"/>
                <a:gd name="T15" fmla="*/ 0 h 16"/>
                <a:gd name="T16" fmla="*/ 35 w 52"/>
                <a:gd name="T17" fmla="*/ 0 h 16"/>
                <a:gd name="T18" fmla="*/ 51 w 52"/>
                <a:gd name="T19" fmla="*/ 5 h 16"/>
                <a:gd name="T20" fmla="*/ 52 w 52"/>
                <a:gd name="T21" fmla="*/ 7 h 16"/>
                <a:gd name="T22" fmla="*/ 52 w 52"/>
                <a:gd name="T23" fmla="*/ 14 h 16"/>
                <a:gd name="T24" fmla="*/ 50 w 52"/>
                <a:gd name="T25" fmla="*/ 16 h 16"/>
                <a:gd name="T26" fmla="*/ 4 w 52"/>
                <a:gd name="T27" fmla="*/ 12 h 16"/>
                <a:gd name="T28" fmla="*/ 48 w 52"/>
                <a:gd name="T29" fmla="*/ 12 h 16"/>
                <a:gd name="T30" fmla="*/ 48 w 52"/>
                <a:gd name="T31" fmla="*/ 9 h 16"/>
                <a:gd name="T32" fmla="*/ 34 w 52"/>
                <a:gd name="T33" fmla="*/ 4 h 16"/>
                <a:gd name="T34" fmla="*/ 19 w 52"/>
                <a:gd name="T35" fmla="*/ 4 h 16"/>
                <a:gd name="T36" fmla="*/ 4 w 52"/>
                <a:gd name="T37" fmla="*/ 8 h 16"/>
                <a:gd name="T38" fmla="*/ 4 w 52"/>
                <a:gd name="T39"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16">
                  <a:moveTo>
                    <a:pt x="50" y="16"/>
                  </a:moveTo>
                  <a:cubicBezTo>
                    <a:pt x="2" y="16"/>
                    <a:pt x="2" y="16"/>
                    <a:pt x="2" y="16"/>
                  </a:cubicBezTo>
                  <a:cubicBezTo>
                    <a:pt x="1" y="16"/>
                    <a:pt x="0" y="15"/>
                    <a:pt x="0" y="14"/>
                  </a:cubicBezTo>
                  <a:cubicBezTo>
                    <a:pt x="0" y="7"/>
                    <a:pt x="0" y="7"/>
                    <a:pt x="0" y="7"/>
                  </a:cubicBezTo>
                  <a:cubicBezTo>
                    <a:pt x="0" y="6"/>
                    <a:pt x="0" y="5"/>
                    <a:pt x="1" y="5"/>
                  </a:cubicBezTo>
                  <a:cubicBezTo>
                    <a:pt x="18" y="0"/>
                    <a:pt x="18" y="0"/>
                    <a:pt x="18" y="0"/>
                  </a:cubicBezTo>
                  <a:cubicBezTo>
                    <a:pt x="18" y="0"/>
                    <a:pt x="19" y="0"/>
                    <a:pt x="19" y="0"/>
                  </a:cubicBezTo>
                  <a:cubicBezTo>
                    <a:pt x="34" y="0"/>
                    <a:pt x="34" y="0"/>
                    <a:pt x="34" y="0"/>
                  </a:cubicBezTo>
                  <a:cubicBezTo>
                    <a:pt x="35" y="0"/>
                    <a:pt x="35" y="0"/>
                    <a:pt x="35" y="0"/>
                  </a:cubicBezTo>
                  <a:cubicBezTo>
                    <a:pt x="51" y="5"/>
                    <a:pt x="51" y="5"/>
                    <a:pt x="51" y="5"/>
                  </a:cubicBezTo>
                  <a:cubicBezTo>
                    <a:pt x="51" y="6"/>
                    <a:pt x="52" y="6"/>
                    <a:pt x="52" y="7"/>
                  </a:cubicBezTo>
                  <a:cubicBezTo>
                    <a:pt x="52" y="14"/>
                    <a:pt x="52" y="14"/>
                    <a:pt x="52" y="14"/>
                  </a:cubicBezTo>
                  <a:cubicBezTo>
                    <a:pt x="52" y="15"/>
                    <a:pt x="51" y="16"/>
                    <a:pt x="50" y="16"/>
                  </a:cubicBezTo>
                  <a:close/>
                  <a:moveTo>
                    <a:pt x="4" y="12"/>
                  </a:moveTo>
                  <a:cubicBezTo>
                    <a:pt x="48" y="12"/>
                    <a:pt x="48" y="12"/>
                    <a:pt x="48" y="12"/>
                  </a:cubicBezTo>
                  <a:cubicBezTo>
                    <a:pt x="48" y="9"/>
                    <a:pt x="48" y="9"/>
                    <a:pt x="48" y="9"/>
                  </a:cubicBezTo>
                  <a:cubicBezTo>
                    <a:pt x="34" y="4"/>
                    <a:pt x="34" y="4"/>
                    <a:pt x="34" y="4"/>
                  </a:cubicBezTo>
                  <a:cubicBezTo>
                    <a:pt x="19" y="4"/>
                    <a:pt x="19" y="4"/>
                    <a:pt x="19" y="4"/>
                  </a:cubicBezTo>
                  <a:cubicBezTo>
                    <a:pt x="4" y="8"/>
                    <a:pt x="4" y="8"/>
                    <a:pt x="4" y="8"/>
                  </a:cubicBezTo>
                  <a:lnTo>
                    <a:pt x="4"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7" name="Rectángulo 56">
            <a:extLst>
              <a:ext uri="{FF2B5EF4-FFF2-40B4-BE49-F238E27FC236}">
                <a16:creationId xmlns:a16="http://schemas.microsoft.com/office/drawing/2014/main" id="{DDB37C56-26B2-4DB2-8386-F2E5AC0A916A}"/>
              </a:ext>
            </a:extLst>
          </p:cNvPr>
          <p:cNvSpPr/>
          <p:nvPr/>
        </p:nvSpPr>
        <p:spPr>
          <a:xfrm>
            <a:off x="7657720" y="1124783"/>
            <a:ext cx="2270558" cy="369332"/>
          </a:xfrm>
          <a:prstGeom prst="rect">
            <a:avLst/>
          </a:prstGeom>
        </p:spPr>
        <p:txBody>
          <a:bodyPr wrap="none">
            <a:spAutoFit/>
          </a:bodyPr>
          <a:lstStyle/>
          <a:p>
            <a:pPr algn="ctr"/>
            <a:r>
              <a:rPr lang="es-CO" b="1" dirty="0">
                <a:solidFill>
                  <a:srgbClr val="FFFFFF"/>
                </a:solidFill>
                <a:cs typeface="Calibri" pitchFamily="34" charset="0"/>
              </a:rPr>
              <a:t>EBITDA </a:t>
            </a:r>
            <a:r>
              <a:rPr lang="es-CO" b="1" baseline="30000" dirty="0">
                <a:solidFill>
                  <a:srgbClr val="FFFFFF"/>
                </a:solidFill>
                <a:cs typeface="Calibri" pitchFamily="34" charset="0"/>
              </a:rPr>
              <a:t>(1) </a:t>
            </a:r>
            <a:r>
              <a:rPr lang="es-CO" b="1" dirty="0">
                <a:solidFill>
                  <a:srgbClr val="FFFFFF"/>
                </a:solidFill>
                <a:cs typeface="Calibri" pitchFamily="34" charset="0"/>
              </a:rPr>
              <a:t>por negocio</a:t>
            </a:r>
          </a:p>
        </p:txBody>
      </p:sp>
      <p:sp>
        <p:nvSpPr>
          <p:cNvPr id="60" name="Main Heading">
            <a:extLst>
              <a:ext uri="{FF2B5EF4-FFF2-40B4-BE49-F238E27FC236}">
                <a16:creationId xmlns:a16="http://schemas.microsoft.com/office/drawing/2014/main" id="{573621F8-4ECE-4AB1-B3C6-618E4BA53C3C}"/>
              </a:ext>
            </a:extLst>
          </p:cNvPr>
          <p:cNvSpPr>
            <a:spLocks noChangeArrowheads="1"/>
          </p:cNvSpPr>
          <p:nvPr>
            <p:custDataLst>
              <p:tags r:id="rId18"/>
            </p:custDataLst>
          </p:nvPr>
        </p:nvSpPr>
        <p:spPr bwMode="gray">
          <a:xfrm>
            <a:off x="3882811" y="187313"/>
            <a:ext cx="7772400" cy="274320"/>
          </a:xfrm>
          <a:prstGeom prst="rect">
            <a:avLst/>
          </a:prstGeom>
          <a:noFill/>
          <a:ln w="12700">
            <a:noFill/>
            <a:prstDash val="dash"/>
            <a:miter lim="800000"/>
            <a:headEnd/>
            <a:tailEnd/>
          </a:ln>
          <a:effectLst/>
        </p:spPr>
        <p:txBody>
          <a:bodyPr lIns="0" tIns="0" rIns="0" bIns="0"/>
          <a:lstStyle/>
          <a:p>
            <a:pPr eaLnBrk="1" hangingPunct="1">
              <a:lnSpc>
                <a:spcPts val="2100"/>
              </a:lnSpc>
            </a:pPr>
            <a:r>
              <a:rPr lang="es-MX" sz="2800" b="1" dirty="0">
                <a:solidFill>
                  <a:schemeClr val="bg1"/>
                </a:solidFill>
                <a:latin typeface="Calibri"/>
                <a:cs typeface="Calibri" pitchFamily="34" charset="0"/>
              </a:rPr>
              <a:t>¿Por qué invertir en ISA?</a:t>
            </a:r>
          </a:p>
        </p:txBody>
      </p:sp>
      <p:sp>
        <p:nvSpPr>
          <p:cNvPr id="70" name="CuadroTexto 69">
            <a:extLst>
              <a:ext uri="{FF2B5EF4-FFF2-40B4-BE49-F238E27FC236}">
                <a16:creationId xmlns:a16="http://schemas.microsoft.com/office/drawing/2014/main" id="{FF1EABA9-5D51-4852-92EF-0326B2478B41}"/>
              </a:ext>
            </a:extLst>
          </p:cNvPr>
          <p:cNvSpPr txBox="1"/>
          <p:nvPr/>
        </p:nvSpPr>
        <p:spPr>
          <a:xfrm>
            <a:off x="8592977" y="2553064"/>
            <a:ext cx="909407" cy="276999"/>
          </a:xfrm>
          <a:prstGeom prst="rect">
            <a:avLst/>
          </a:prstGeom>
          <a:noFill/>
          <a:ln>
            <a:noFill/>
          </a:ln>
        </p:spPr>
        <p:txBody>
          <a:bodyPr wrap="square" rtlCol="0">
            <a:spAutoFit/>
          </a:bodyPr>
          <a:lstStyle/>
          <a:p>
            <a:r>
              <a:rPr lang="es-CO" sz="1200" b="1" dirty="0">
                <a:solidFill>
                  <a:srgbClr val="17406D"/>
                </a:solidFill>
                <a:latin typeface="Tahoma" panose="020B0604030504040204" pitchFamily="34" charset="0"/>
                <a:ea typeface="Tahoma" panose="020B0604030504040204" pitchFamily="34" charset="0"/>
                <a:cs typeface="Tahoma" panose="020B0604030504040204" pitchFamily="34" charset="0"/>
              </a:rPr>
              <a:t>4T22</a:t>
            </a:r>
            <a:endParaRPr lang="es-CO" sz="1400" b="1" dirty="0">
              <a:solidFill>
                <a:srgbClr val="17406D"/>
              </a:solidFill>
              <a:latin typeface="Tahoma" panose="020B0604030504040204" pitchFamily="34" charset="0"/>
              <a:ea typeface="Tahoma" panose="020B0604030504040204" pitchFamily="34" charset="0"/>
              <a:cs typeface="Tahoma" panose="020B0604030504040204" pitchFamily="34" charset="0"/>
            </a:endParaRPr>
          </a:p>
        </p:txBody>
      </p:sp>
      <p:sp>
        <p:nvSpPr>
          <p:cNvPr id="15" name="Freeform 32">
            <a:extLst>
              <a:ext uri="{FF2B5EF4-FFF2-40B4-BE49-F238E27FC236}">
                <a16:creationId xmlns:a16="http://schemas.microsoft.com/office/drawing/2014/main" id="{AE538DD3-E495-FE8E-5315-47E9315661DF}"/>
              </a:ext>
            </a:extLst>
          </p:cNvPr>
          <p:cNvSpPr>
            <a:spLocks noEditPoints="1"/>
          </p:cNvSpPr>
          <p:nvPr>
            <p:custDataLst>
              <p:tags r:id="rId19"/>
            </p:custDataLst>
          </p:nvPr>
        </p:nvSpPr>
        <p:spPr bwMode="auto">
          <a:xfrm>
            <a:off x="1625576" y="478935"/>
            <a:ext cx="229487" cy="225253"/>
          </a:xfrm>
          <a:custGeom>
            <a:avLst/>
            <a:gdLst>
              <a:gd name="T0" fmla="*/ 340 w 519"/>
              <a:gd name="T1" fmla="*/ 506 h 547"/>
              <a:gd name="T2" fmla="*/ 272 w 519"/>
              <a:gd name="T3" fmla="*/ 500 h 547"/>
              <a:gd name="T4" fmla="*/ 244 w 519"/>
              <a:gd name="T5" fmla="*/ 502 h 547"/>
              <a:gd name="T6" fmla="*/ 296 w 519"/>
              <a:gd name="T7" fmla="*/ 517 h 547"/>
              <a:gd name="T8" fmla="*/ 200 w 519"/>
              <a:gd name="T9" fmla="*/ 491 h 547"/>
              <a:gd name="T10" fmla="*/ 164 w 519"/>
              <a:gd name="T11" fmla="*/ 461 h 547"/>
              <a:gd name="T12" fmla="*/ 183 w 519"/>
              <a:gd name="T13" fmla="*/ 480 h 547"/>
              <a:gd name="T14" fmla="*/ 212 w 519"/>
              <a:gd name="T15" fmla="*/ 506 h 547"/>
              <a:gd name="T16" fmla="*/ 153 w 519"/>
              <a:gd name="T17" fmla="*/ 466 h 547"/>
              <a:gd name="T18" fmla="*/ 110 w 519"/>
              <a:gd name="T19" fmla="*/ 432 h 547"/>
              <a:gd name="T20" fmla="*/ 167 w 519"/>
              <a:gd name="T21" fmla="*/ 475 h 547"/>
              <a:gd name="T22" fmla="*/ 121 w 519"/>
              <a:gd name="T23" fmla="*/ 445 h 547"/>
              <a:gd name="T24" fmla="*/ 137 w 519"/>
              <a:gd name="T25" fmla="*/ 455 h 547"/>
              <a:gd name="T26" fmla="*/ 190 w 519"/>
              <a:gd name="T27" fmla="*/ 495 h 547"/>
              <a:gd name="T28" fmla="*/ 202 w 519"/>
              <a:gd name="T29" fmla="*/ 62 h 547"/>
              <a:gd name="T30" fmla="*/ 55 w 519"/>
              <a:gd name="T31" fmla="*/ 226 h 547"/>
              <a:gd name="T32" fmla="*/ 65 w 519"/>
              <a:gd name="T33" fmla="*/ 357 h 547"/>
              <a:gd name="T34" fmla="*/ 67 w 519"/>
              <a:gd name="T35" fmla="*/ 361 h 547"/>
              <a:gd name="T36" fmla="*/ 61 w 519"/>
              <a:gd name="T37" fmla="*/ 380 h 547"/>
              <a:gd name="T38" fmla="*/ 483 w 519"/>
              <a:gd name="T39" fmla="*/ 153 h 547"/>
              <a:gd name="T40" fmla="*/ 411 w 519"/>
              <a:gd name="T41" fmla="*/ 87 h 547"/>
              <a:gd name="T42" fmla="*/ 394 w 519"/>
              <a:gd name="T43" fmla="*/ 72 h 547"/>
              <a:gd name="T44" fmla="*/ 314 w 519"/>
              <a:gd name="T45" fmla="*/ 39 h 547"/>
              <a:gd name="T46" fmla="*/ 264 w 519"/>
              <a:gd name="T47" fmla="*/ 40 h 547"/>
              <a:gd name="T48" fmla="*/ 213 w 519"/>
              <a:gd name="T49" fmla="*/ 50 h 547"/>
              <a:gd name="T50" fmla="*/ 184 w 519"/>
              <a:gd name="T51" fmla="*/ 63 h 547"/>
              <a:gd name="T52" fmla="*/ 95 w 519"/>
              <a:gd name="T53" fmla="*/ 145 h 547"/>
              <a:gd name="T54" fmla="*/ 47 w 519"/>
              <a:gd name="T55" fmla="*/ 281 h 547"/>
              <a:gd name="T56" fmla="*/ 66 w 519"/>
              <a:gd name="T57" fmla="*/ 363 h 547"/>
              <a:gd name="T58" fmla="*/ 91 w 519"/>
              <a:gd name="T59" fmla="*/ 413 h 547"/>
              <a:gd name="T60" fmla="*/ 76 w 519"/>
              <a:gd name="T61" fmla="*/ 416 h 547"/>
              <a:gd name="T62" fmla="*/ 132 w 519"/>
              <a:gd name="T63" fmla="*/ 468 h 547"/>
              <a:gd name="T64" fmla="*/ 193 w 519"/>
              <a:gd name="T65" fmla="*/ 504 h 547"/>
              <a:gd name="T66" fmla="*/ 233 w 519"/>
              <a:gd name="T67" fmla="*/ 517 h 547"/>
              <a:gd name="T68" fmla="*/ 325 w 519"/>
              <a:gd name="T69" fmla="*/ 515 h 547"/>
              <a:gd name="T70" fmla="*/ 344 w 519"/>
              <a:gd name="T71" fmla="*/ 536 h 547"/>
              <a:gd name="T72" fmla="*/ 149 w 519"/>
              <a:gd name="T73" fmla="*/ 513 h 547"/>
              <a:gd name="T74" fmla="*/ 47 w 519"/>
              <a:gd name="T75" fmla="*/ 415 h 547"/>
              <a:gd name="T76" fmla="*/ 0 w 519"/>
              <a:gd name="T77" fmla="*/ 266 h 547"/>
              <a:gd name="T78" fmla="*/ 20 w 519"/>
              <a:gd name="T79" fmla="*/ 181 h 547"/>
              <a:gd name="T80" fmla="*/ 70 w 519"/>
              <a:gd name="T81" fmla="*/ 102 h 547"/>
              <a:gd name="T82" fmla="*/ 182 w 519"/>
              <a:gd name="T83" fmla="*/ 21 h 547"/>
              <a:gd name="T84" fmla="*/ 308 w 519"/>
              <a:gd name="T85" fmla="*/ 3 h 547"/>
              <a:gd name="T86" fmla="*/ 436 w 519"/>
              <a:gd name="T87" fmla="*/ 42 h 547"/>
              <a:gd name="T88" fmla="*/ 463 w 519"/>
              <a:gd name="T89" fmla="*/ 84 h 547"/>
              <a:gd name="T90" fmla="*/ 503 w 519"/>
              <a:gd name="T91" fmla="*/ 131 h 547"/>
              <a:gd name="T92" fmla="*/ 161 w 519"/>
              <a:gd name="T93" fmla="*/ 484 h 547"/>
              <a:gd name="T94" fmla="*/ 82 w 519"/>
              <a:gd name="T95" fmla="*/ 130 h 547"/>
              <a:gd name="T96" fmla="*/ 37 w 519"/>
              <a:gd name="T97" fmla="*/ 291 h 547"/>
              <a:gd name="T98" fmla="*/ 30 w 519"/>
              <a:gd name="T99" fmla="*/ 251 h 547"/>
              <a:gd name="T100" fmla="*/ 34 w 519"/>
              <a:gd name="T101" fmla="*/ 283 h 547"/>
              <a:gd name="T102" fmla="*/ 32 w 519"/>
              <a:gd name="T103" fmla="*/ 306 h 547"/>
              <a:gd name="T104" fmla="*/ 49 w 519"/>
              <a:gd name="T105" fmla="*/ 364 h 547"/>
              <a:gd name="T106" fmla="*/ 64 w 519"/>
              <a:gd name="T107" fmla="*/ 390 h 547"/>
              <a:gd name="T108" fmla="*/ 88 w 519"/>
              <a:gd name="T109" fmla="*/ 126 h 547"/>
              <a:gd name="T110" fmla="*/ 136 w 519"/>
              <a:gd name="T111" fmla="*/ 78 h 547"/>
              <a:gd name="T112" fmla="*/ 350 w 519"/>
              <a:gd name="T113" fmla="*/ 45 h 547"/>
              <a:gd name="T114" fmla="*/ 504 w 519"/>
              <a:gd name="T115" fmla="*/ 156 h 547"/>
              <a:gd name="T116" fmla="*/ 76 w 519"/>
              <a:gd name="T117" fmla="*/ 407 h 547"/>
              <a:gd name="T118" fmla="*/ 55 w 519"/>
              <a:gd name="T119" fmla="*/ 380 h 547"/>
              <a:gd name="T120" fmla="*/ 385 w 519"/>
              <a:gd name="T121" fmla="*/ 532 h 547"/>
              <a:gd name="T122" fmla="*/ 256 w 519"/>
              <a:gd name="T123" fmla="*/ 46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9" h="547">
                <a:moveTo>
                  <a:pt x="419" y="513"/>
                </a:moveTo>
                <a:cubicBezTo>
                  <a:pt x="418" y="514"/>
                  <a:pt x="418" y="515"/>
                  <a:pt x="416" y="518"/>
                </a:cubicBezTo>
                <a:cubicBezTo>
                  <a:pt x="415" y="520"/>
                  <a:pt x="412" y="523"/>
                  <a:pt x="408" y="525"/>
                </a:cubicBezTo>
                <a:cubicBezTo>
                  <a:pt x="409" y="524"/>
                  <a:pt x="408" y="524"/>
                  <a:pt x="408" y="522"/>
                </a:cubicBezTo>
                <a:cubicBezTo>
                  <a:pt x="409" y="522"/>
                  <a:pt x="409" y="521"/>
                  <a:pt x="411" y="519"/>
                </a:cubicBezTo>
                <a:cubicBezTo>
                  <a:pt x="412" y="517"/>
                  <a:pt x="414" y="515"/>
                  <a:pt x="416" y="512"/>
                </a:cubicBezTo>
                <a:cubicBezTo>
                  <a:pt x="416" y="512"/>
                  <a:pt x="418" y="509"/>
                  <a:pt x="419" y="509"/>
                </a:cubicBezTo>
                <a:cubicBezTo>
                  <a:pt x="419" y="509"/>
                  <a:pt x="419" y="510"/>
                  <a:pt x="419" y="513"/>
                </a:cubicBezTo>
                <a:close/>
                <a:moveTo>
                  <a:pt x="347" y="500"/>
                </a:moveTo>
                <a:cubicBezTo>
                  <a:pt x="344" y="502"/>
                  <a:pt x="342" y="504"/>
                  <a:pt x="340" y="506"/>
                </a:cubicBezTo>
                <a:cubicBezTo>
                  <a:pt x="342" y="504"/>
                  <a:pt x="344" y="503"/>
                  <a:pt x="346" y="502"/>
                </a:cubicBezTo>
                <a:lnTo>
                  <a:pt x="347" y="500"/>
                </a:lnTo>
                <a:close/>
                <a:moveTo>
                  <a:pt x="323" y="508"/>
                </a:moveTo>
                <a:cubicBezTo>
                  <a:pt x="325" y="509"/>
                  <a:pt x="325" y="509"/>
                  <a:pt x="325" y="509"/>
                </a:cubicBezTo>
                <a:cubicBezTo>
                  <a:pt x="328" y="504"/>
                  <a:pt x="328" y="504"/>
                  <a:pt x="328" y="504"/>
                </a:cubicBezTo>
                <a:cubicBezTo>
                  <a:pt x="317" y="507"/>
                  <a:pt x="303" y="512"/>
                  <a:pt x="295" y="511"/>
                </a:cubicBezTo>
                <a:cubicBezTo>
                  <a:pt x="297" y="514"/>
                  <a:pt x="302" y="513"/>
                  <a:pt x="307" y="512"/>
                </a:cubicBezTo>
                <a:cubicBezTo>
                  <a:pt x="313" y="510"/>
                  <a:pt x="318" y="509"/>
                  <a:pt x="323" y="508"/>
                </a:cubicBezTo>
                <a:close/>
                <a:moveTo>
                  <a:pt x="273" y="500"/>
                </a:moveTo>
                <a:cubicBezTo>
                  <a:pt x="273" y="500"/>
                  <a:pt x="272" y="500"/>
                  <a:pt x="272" y="500"/>
                </a:cubicBezTo>
                <a:cubicBezTo>
                  <a:pt x="271" y="500"/>
                  <a:pt x="270" y="499"/>
                  <a:pt x="267" y="499"/>
                </a:cubicBezTo>
                <a:cubicBezTo>
                  <a:pt x="269" y="501"/>
                  <a:pt x="261" y="501"/>
                  <a:pt x="273" y="500"/>
                </a:cubicBezTo>
                <a:close/>
                <a:moveTo>
                  <a:pt x="272" y="500"/>
                </a:moveTo>
                <a:cubicBezTo>
                  <a:pt x="277" y="500"/>
                  <a:pt x="269" y="498"/>
                  <a:pt x="272" y="500"/>
                </a:cubicBezTo>
                <a:close/>
                <a:moveTo>
                  <a:pt x="250" y="495"/>
                </a:moveTo>
                <a:cubicBezTo>
                  <a:pt x="243" y="495"/>
                  <a:pt x="244" y="496"/>
                  <a:pt x="248" y="499"/>
                </a:cubicBezTo>
                <a:cubicBezTo>
                  <a:pt x="250" y="499"/>
                  <a:pt x="253" y="498"/>
                  <a:pt x="255" y="498"/>
                </a:cubicBezTo>
                <a:cubicBezTo>
                  <a:pt x="254" y="496"/>
                  <a:pt x="248" y="495"/>
                  <a:pt x="250" y="495"/>
                </a:cubicBezTo>
                <a:close/>
                <a:moveTo>
                  <a:pt x="241" y="502"/>
                </a:moveTo>
                <a:cubicBezTo>
                  <a:pt x="244" y="502"/>
                  <a:pt x="244" y="502"/>
                  <a:pt x="244" y="502"/>
                </a:cubicBezTo>
                <a:cubicBezTo>
                  <a:pt x="244" y="501"/>
                  <a:pt x="243" y="501"/>
                  <a:pt x="241" y="502"/>
                </a:cubicBezTo>
                <a:close/>
                <a:moveTo>
                  <a:pt x="244" y="502"/>
                </a:moveTo>
                <a:cubicBezTo>
                  <a:pt x="245" y="503"/>
                  <a:pt x="245" y="505"/>
                  <a:pt x="248" y="502"/>
                </a:cubicBezTo>
                <a:cubicBezTo>
                  <a:pt x="247" y="503"/>
                  <a:pt x="249" y="502"/>
                  <a:pt x="252" y="501"/>
                </a:cubicBezTo>
                <a:lnTo>
                  <a:pt x="244" y="502"/>
                </a:lnTo>
                <a:close/>
                <a:moveTo>
                  <a:pt x="258" y="506"/>
                </a:moveTo>
                <a:cubicBezTo>
                  <a:pt x="265" y="507"/>
                  <a:pt x="268" y="505"/>
                  <a:pt x="268" y="504"/>
                </a:cubicBezTo>
                <a:cubicBezTo>
                  <a:pt x="267" y="503"/>
                  <a:pt x="263" y="503"/>
                  <a:pt x="256" y="502"/>
                </a:cubicBezTo>
                <a:cubicBezTo>
                  <a:pt x="260" y="504"/>
                  <a:pt x="265" y="505"/>
                  <a:pt x="258" y="506"/>
                </a:cubicBezTo>
                <a:close/>
                <a:moveTo>
                  <a:pt x="296" y="517"/>
                </a:moveTo>
                <a:cubicBezTo>
                  <a:pt x="294" y="516"/>
                  <a:pt x="292" y="516"/>
                  <a:pt x="292" y="517"/>
                </a:cubicBezTo>
                <a:cubicBezTo>
                  <a:pt x="294" y="518"/>
                  <a:pt x="296" y="518"/>
                  <a:pt x="298" y="519"/>
                </a:cubicBezTo>
                <a:cubicBezTo>
                  <a:pt x="303" y="516"/>
                  <a:pt x="303" y="516"/>
                  <a:pt x="303" y="516"/>
                </a:cubicBezTo>
                <a:cubicBezTo>
                  <a:pt x="302" y="517"/>
                  <a:pt x="299" y="517"/>
                  <a:pt x="296" y="517"/>
                </a:cubicBezTo>
                <a:close/>
                <a:moveTo>
                  <a:pt x="206" y="486"/>
                </a:moveTo>
                <a:cubicBezTo>
                  <a:pt x="206" y="487"/>
                  <a:pt x="208" y="490"/>
                  <a:pt x="208" y="492"/>
                </a:cubicBezTo>
                <a:cubicBezTo>
                  <a:pt x="209" y="492"/>
                  <a:pt x="211" y="492"/>
                  <a:pt x="213" y="492"/>
                </a:cubicBezTo>
                <a:cubicBezTo>
                  <a:pt x="211" y="490"/>
                  <a:pt x="206" y="488"/>
                  <a:pt x="206" y="486"/>
                </a:cubicBezTo>
                <a:close/>
                <a:moveTo>
                  <a:pt x="208" y="492"/>
                </a:moveTo>
                <a:cubicBezTo>
                  <a:pt x="200" y="491"/>
                  <a:pt x="200" y="491"/>
                  <a:pt x="200" y="491"/>
                </a:cubicBezTo>
                <a:cubicBezTo>
                  <a:pt x="206" y="494"/>
                  <a:pt x="208" y="493"/>
                  <a:pt x="208" y="492"/>
                </a:cubicBezTo>
                <a:close/>
                <a:moveTo>
                  <a:pt x="238" y="508"/>
                </a:moveTo>
                <a:cubicBezTo>
                  <a:pt x="243" y="507"/>
                  <a:pt x="247" y="506"/>
                  <a:pt x="252" y="506"/>
                </a:cubicBezTo>
                <a:cubicBezTo>
                  <a:pt x="247" y="506"/>
                  <a:pt x="241" y="507"/>
                  <a:pt x="236" y="508"/>
                </a:cubicBezTo>
                <a:lnTo>
                  <a:pt x="238" y="508"/>
                </a:lnTo>
                <a:close/>
                <a:moveTo>
                  <a:pt x="176" y="475"/>
                </a:moveTo>
                <a:cubicBezTo>
                  <a:pt x="180" y="475"/>
                  <a:pt x="180" y="475"/>
                  <a:pt x="180" y="475"/>
                </a:cubicBezTo>
                <a:cubicBezTo>
                  <a:pt x="181" y="475"/>
                  <a:pt x="183" y="475"/>
                  <a:pt x="185" y="474"/>
                </a:cubicBezTo>
                <a:cubicBezTo>
                  <a:pt x="182" y="475"/>
                  <a:pt x="179" y="475"/>
                  <a:pt x="176" y="475"/>
                </a:cubicBezTo>
                <a:close/>
                <a:moveTo>
                  <a:pt x="164" y="461"/>
                </a:moveTo>
                <a:cubicBezTo>
                  <a:pt x="160" y="459"/>
                  <a:pt x="155" y="458"/>
                  <a:pt x="151" y="458"/>
                </a:cubicBezTo>
                <a:cubicBezTo>
                  <a:pt x="155" y="459"/>
                  <a:pt x="158" y="462"/>
                  <a:pt x="162" y="467"/>
                </a:cubicBezTo>
                <a:cubicBezTo>
                  <a:pt x="166" y="466"/>
                  <a:pt x="161" y="461"/>
                  <a:pt x="164" y="461"/>
                </a:cubicBezTo>
                <a:close/>
                <a:moveTo>
                  <a:pt x="151" y="458"/>
                </a:moveTo>
                <a:cubicBezTo>
                  <a:pt x="149" y="457"/>
                  <a:pt x="146" y="456"/>
                  <a:pt x="144" y="456"/>
                </a:cubicBezTo>
                <a:cubicBezTo>
                  <a:pt x="146" y="457"/>
                  <a:pt x="148" y="457"/>
                  <a:pt x="151" y="458"/>
                </a:cubicBezTo>
                <a:close/>
                <a:moveTo>
                  <a:pt x="183" y="480"/>
                </a:moveTo>
                <a:cubicBezTo>
                  <a:pt x="185" y="485"/>
                  <a:pt x="185" y="485"/>
                  <a:pt x="185" y="485"/>
                </a:cubicBezTo>
                <a:cubicBezTo>
                  <a:pt x="185" y="485"/>
                  <a:pt x="186" y="485"/>
                  <a:pt x="187" y="486"/>
                </a:cubicBezTo>
                <a:cubicBezTo>
                  <a:pt x="187" y="485"/>
                  <a:pt x="187" y="483"/>
                  <a:pt x="183" y="480"/>
                </a:cubicBezTo>
                <a:close/>
                <a:moveTo>
                  <a:pt x="185" y="485"/>
                </a:moveTo>
                <a:cubicBezTo>
                  <a:pt x="185" y="485"/>
                  <a:pt x="185" y="485"/>
                  <a:pt x="185" y="485"/>
                </a:cubicBezTo>
                <a:cubicBezTo>
                  <a:pt x="182" y="483"/>
                  <a:pt x="179" y="482"/>
                  <a:pt x="179" y="482"/>
                </a:cubicBezTo>
                <a:cubicBezTo>
                  <a:pt x="179" y="482"/>
                  <a:pt x="181" y="483"/>
                  <a:pt x="185" y="485"/>
                </a:cubicBezTo>
                <a:close/>
                <a:moveTo>
                  <a:pt x="188" y="486"/>
                </a:moveTo>
                <a:cubicBezTo>
                  <a:pt x="188" y="486"/>
                  <a:pt x="188" y="486"/>
                  <a:pt x="187" y="486"/>
                </a:cubicBezTo>
                <a:cubicBezTo>
                  <a:pt x="188" y="486"/>
                  <a:pt x="188" y="486"/>
                  <a:pt x="188" y="486"/>
                </a:cubicBezTo>
                <a:close/>
                <a:moveTo>
                  <a:pt x="212" y="506"/>
                </a:moveTo>
                <a:cubicBezTo>
                  <a:pt x="216" y="505"/>
                  <a:pt x="211" y="502"/>
                  <a:pt x="218" y="501"/>
                </a:cubicBezTo>
                <a:cubicBezTo>
                  <a:pt x="213" y="501"/>
                  <a:pt x="203" y="500"/>
                  <a:pt x="212" y="506"/>
                </a:cubicBezTo>
                <a:close/>
                <a:moveTo>
                  <a:pt x="199" y="493"/>
                </a:moveTo>
                <a:cubicBezTo>
                  <a:pt x="196" y="492"/>
                  <a:pt x="193" y="492"/>
                  <a:pt x="190" y="492"/>
                </a:cubicBezTo>
                <a:cubicBezTo>
                  <a:pt x="193" y="493"/>
                  <a:pt x="195" y="494"/>
                  <a:pt x="198" y="495"/>
                </a:cubicBezTo>
                <a:cubicBezTo>
                  <a:pt x="198" y="494"/>
                  <a:pt x="197" y="493"/>
                  <a:pt x="199" y="493"/>
                </a:cubicBezTo>
                <a:close/>
                <a:moveTo>
                  <a:pt x="186" y="491"/>
                </a:moveTo>
                <a:cubicBezTo>
                  <a:pt x="190" y="492"/>
                  <a:pt x="190" y="492"/>
                  <a:pt x="190" y="492"/>
                </a:cubicBezTo>
                <a:cubicBezTo>
                  <a:pt x="187" y="490"/>
                  <a:pt x="187" y="490"/>
                  <a:pt x="187" y="490"/>
                </a:cubicBezTo>
                <a:lnTo>
                  <a:pt x="186" y="491"/>
                </a:lnTo>
                <a:close/>
                <a:moveTo>
                  <a:pt x="154" y="470"/>
                </a:moveTo>
                <a:cubicBezTo>
                  <a:pt x="155" y="470"/>
                  <a:pt x="158" y="469"/>
                  <a:pt x="153" y="466"/>
                </a:cubicBezTo>
                <a:cubicBezTo>
                  <a:pt x="150" y="466"/>
                  <a:pt x="146" y="464"/>
                  <a:pt x="143" y="461"/>
                </a:cubicBezTo>
                <a:cubicBezTo>
                  <a:pt x="144" y="463"/>
                  <a:pt x="146" y="464"/>
                  <a:pt x="148" y="466"/>
                </a:cubicBezTo>
                <a:cubicBezTo>
                  <a:pt x="150" y="467"/>
                  <a:pt x="152" y="469"/>
                  <a:pt x="154" y="470"/>
                </a:cubicBezTo>
                <a:close/>
                <a:moveTo>
                  <a:pt x="168" y="476"/>
                </a:moveTo>
                <a:cubicBezTo>
                  <a:pt x="168" y="476"/>
                  <a:pt x="167" y="476"/>
                  <a:pt x="167" y="476"/>
                </a:cubicBezTo>
                <a:cubicBezTo>
                  <a:pt x="168" y="476"/>
                  <a:pt x="168" y="477"/>
                  <a:pt x="168" y="476"/>
                </a:cubicBezTo>
                <a:close/>
                <a:moveTo>
                  <a:pt x="110" y="432"/>
                </a:moveTo>
                <a:cubicBezTo>
                  <a:pt x="110" y="433"/>
                  <a:pt x="110" y="433"/>
                  <a:pt x="110" y="433"/>
                </a:cubicBezTo>
                <a:cubicBezTo>
                  <a:pt x="110" y="433"/>
                  <a:pt x="110" y="433"/>
                  <a:pt x="110" y="433"/>
                </a:cubicBezTo>
                <a:lnTo>
                  <a:pt x="110" y="432"/>
                </a:lnTo>
                <a:close/>
                <a:moveTo>
                  <a:pt x="154" y="471"/>
                </a:moveTo>
                <a:cubicBezTo>
                  <a:pt x="157" y="474"/>
                  <a:pt x="159" y="474"/>
                  <a:pt x="162" y="474"/>
                </a:cubicBezTo>
                <a:cubicBezTo>
                  <a:pt x="159" y="473"/>
                  <a:pt x="156" y="472"/>
                  <a:pt x="154" y="470"/>
                </a:cubicBezTo>
                <a:cubicBezTo>
                  <a:pt x="153" y="470"/>
                  <a:pt x="153" y="471"/>
                  <a:pt x="154" y="471"/>
                </a:cubicBezTo>
                <a:close/>
                <a:moveTo>
                  <a:pt x="133" y="450"/>
                </a:moveTo>
                <a:cubicBezTo>
                  <a:pt x="134" y="451"/>
                  <a:pt x="135" y="453"/>
                  <a:pt x="137" y="455"/>
                </a:cubicBezTo>
                <a:cubicBezTo>
                  <a:pt x="136" y="453"/>
                  <a:pt x="134" y="449"/>
                  <a:pt x="133" y="450"/>
                </a:cubicBezTo>
                <a:close/>
                <a:moveTo>
                  <a:pt x="167" y="475"/>
                </a:moveTo>
                <a:cubicBezTo>
                  <a:pt x="167" y="475"/>
                  <a:pt x="167" y="475"/>
                  <a:pt x="167" y="475"/>
                </a:cubicBezTo>
                <a:cubicBezTo>
                  <a:pt x="167" y="473"/>
                  <a:pt x="166" y="474"/>
                  <a:pt x="167" y="475"/>
                </a:cubicBezTo>
                <a:close/>
                <a:moveTo>
                  <a:pt x="167" y="475"/>
                </a:moveTo>
                <a:cubicBezTo>
                  <a:pt x="165" y="474"/>
                  <a:pt x="163" y="474"/>
                  <a:pt x="162" y="474"/>
                </a:cubicBezTo>
                <a:cubicBezTo>
                  <a:pt x="164" y="475"/>
                  <a:pt x="165" y="476"/>
                  <a:pt x="167" y="476"/>
                </a:cubicBezTo>
                <a:cubicBezTo>
                  <a:pt x="167" y="476"/>
                  <a:pt x="167" y="475"/>
                  <a:pt x="167" y="475"/>
                </a:cubicBezTo>
                <a:close/>
                <a:moveTo>
                  <a:pt x="121" y="445"/>
                </a:moveTo>
                <a:cubicBezTo>
                  <a:pt x="122" y="445"/>
                  <a:pt x="123" y="446"/>
                  <a:pt x="123" y="447"/>
                </a:cubicBezTo>
                <a:cubicBezTo>
                  <a:pt x="121" y="444"/>
                  <a:pt x="120" y="441"/>
                  <a:pt x="118" y="435"/>
                </a:cubicBezTo>
                <a:cubicBezTo>
                  <a:pt x="113" y="433"/>
                  <a:pt x="111" y="433"/>
                  <a:pt x="110" y="433"/>
                </a:cubicBezTo>
                <a:cubicBezTo>
                  <a:pt x="114" y="437"/>
                  <a:pt x="118" y="441"/>
                  <a:pt x="122" y="445"/>
                </a:cubicBezTo>
                <a:lnTo>
                  <a:pt x="121" y="445"/>
                </a:lnTo>
                <a:close/>
                <a:moveTo>
                  <a:pt x="135" y="456"/>
                </a:moveTo>
                <a:cubicBezTo>
                  <a:pt x="133" y="457"/>
                  <a:pt x="130" y="456"/>
                  <a:pt x="128" y="456"/>
                </a:cubicBezTo>
                <a:cubicBezTo>
                  <a:pt x="126" y="456"/>
                  <a:pt x="124" y="456"/>
                  <a:pt x="125" y="459"/>
                </a:cubicBezTo>
                <a:cubicBezTo>
                  <a:pt x="133" y="466"/>
                  <a:pt x="133" y="462"/>
                  <a:pt x="138" y="464"/>
                </a:cubicBezTo>
                <a:cubicBezTo>
                  <a:pt x="125" y="455"/>
                  <a:pt x="143" y="465"/>
                  <a:pt x="135" y="457"/>
                </a:cubicBezTo>
                <a:cubicBezTo>
                  <a:pt x="138" y="458"/>
                  <a:pt x="140" y="460"/>
                  <a:pt x="143" y="461"/>
                </a:cubicBezTo>
                <a:cubicBezTo>
                  <a:pt x="140" y="459"/>
                  <a:pt x="138" y="457"/>
                  <a:pt x="137" y="455"/>
                </a:cubicBezTo>
                <a:cubicBezTo>
                  <a:pt x="137" y="455"/>
                  <a:pt x="137" y="455"/>
                  <a:pt x="137" y="455"/>
                </a:cubicBezTo>
                <a:cubicBezTo>
                  <a:pt x="137" y="455"/>
                  <a:pt x="137" y="455"/>
                  <a:pt x="137" y="455"/>
                </a:cubicBezTo>
                <a:cubicBezTo>
                  <a:pt x="137" y="455"/>
                  <a:pt x="137" y="455"/>
                  <a:pt x="137" y="455"/>
                </a:cubicBezTo>
                <a:cubicBezTo>
                  <a:pt x="137" y="456"/>
                  <a:pt x="137" y="457"/>
                  <a:pt x="137" y="456"/>
                </a:cubicBezTo>
                <a:cubicBezTo>
                  <a:pt x="137" y="456"/>
                  <a:pt x="137" y="456"/>
                  <a:pt x="137" y="456"/>
                </a:cubicBezTo>
                <a:cubicBezTo>
                  <a:pt x="136" y="456"/>
                  <a:pt x="136" y="456"/>
                  <a:pt x="135" y="456"/>
                </a:cubicBezTo>
                <a:cubicBezTo>
                  <a:pt x="132" y="453"/>
                  <a:pt x="135" y="455"/>
                  <a:pt x="137" y="456"/>
                </a:cubicBezTo>
                <a:cubicBezTo>
                  <a:pt x="137" y="456"/>
                  <a:pt x="137" y="456"/>
                  <a:pt x="137" y="455"/>
                </a:cubicBezTo>
                <a:cubicBezTo>
                  <a:pt x="137" y="455"/>
                  <a:pt x="137" y="455"/>
                  <a:pt x="137" y="455"/>
                </a:cubicBezTo>
                <a:cubicBezTo>
                  <a:pt x="132" y="453"/>
                  <a:pt x="128" y="450"/>
                  <a:pt x="123" y="447"/>
                </a:cubicBezTo>
                <a:cubicBezTo>
                  <a:pt x="126" y="449"/>
                  <a:pt x="129" y="452"/>
                  <a:pt x="135" y="456"/>
                </a:cubicBezTo>
                <a:close/>
                <a:moveTo>
                  <a:pt x="190" y="496"/>
                </a:moveTo>
                <a:cubicBezTo>
                  <a:pt x="190" y="496"/>
                  <a:pt x="190" y="496"/>
                  <a:pt x="190" y="495"/>
                </a:cubicBezTo>
                <a:cubicBezTo>
                  <a:pt x="190" y="495"/>
                  <a:pt x="190" y="496"/>
                  <a:pt x="190" y="496"/>
                </a:cubicBezTo>
                <a:close/>
                <a:moveTo>
                  <a:pt x="110" y="430"/>
                </a:moveTo>
                <a:cubicBezTo>
                  <a:pt x="114" y="429"/>
                  <a:pt x="114" y="429"/>
                  <a:pt x="114" y="429"/>
                </a:cubicBezTo>
                <a:cubicBezTo>
                  <a:pt x="111" y="428"/>
                  <a:pt x="108" y="428"/>
                  <a:pt x="105" y="427"/>
                </a:cubicBezTo>
                <a:cubicBezTo>
                  <a:pt x="106" y="428"/>
                  <a:pt x="108" y="429"/>
                  <a:pt x="110" y="430"/>
                </a:cubicBezTo>
                <a:close/>
                <a:moveTo>
                  <a:pt x="101" y="416"/>
                </a:moveTo>
                <a:cubicBezTo>
                  <a:pt x="97" y="413"/>
                  <a:pt x="97" y="413"/>
                  <a:pt x="97" y="413"/>
                </a:cubicBezTo>
                <a:cubicBezTo>
                  <a:pt x="98" y="417"/>
                  <a:pt x="98" y="417"/>
                  <a:pt x="98" y="417"/>
                </a:cubicBezTo>
                <a:lnTo>
                  <a:pt x="101" y="416"/>
                </a:lnTo>
                <a:close/>
                <a:moveTo>
                  <a:pt x="202" y="62"/>
                </a:moveTo>
                <a:cubicBezTo>
                  <a:pt x="199" y="60"/>
                  <a:pt x="199" y="60"/>
                  <a:pt x="199" y="60"/>
                </a:cubicBezTo>
                <a:cubicBezTo>
                  <a:pt x="196" y="62"/>
                  <a:pt x="193" y="62"/>
                  <a:pt x="190" y="63"/>
                </a:cubicBezTo>
                <a:cubicBezTo>
                  <a:pt x="197" y="63"/>
                  <a:pt x="204" y="65"/>
                  <a:pt x="202" y="62"/>
                </a:cubicBezTo>
                <a:close/>
                <a:moveTo>
                  <a:pt x="48" y="252"/>
                </a:moveTo>
                <a:cubicBezTo>
                  <a:pt x="50" y="247"/>
                  <a:pt x="51" y="243"/>
                  <a:pt x="52" y="240"/>
                </a:cubicBezTo>
                <a:cubicBezTo>
                  <a:pt x="49" y="245"/>
                  <a:pt x="45" y="250"/>
                  <a:pt x="48" y="252"/>
                </a:cubicBezTo>
                <a:close/>
                <a:moveTo>
                  <a:pt x="362" y="11"/>
                </a:moveTo>
                <a:cubicBezTo>
                  <a:pt x="359" y="10"/>
                  <a:pt x="357" y="11"/>
                  <a:pt x="357" y="12"/>
                </a:cubicBezTo>
                <a:cubicBezTo>
                  <a:pt x="360" y="12"/>
                  <a:pt x="362" y="12"/>
                  <a:pt x="362" y="11"/>
                </a:cubicBezTo>
                <a:close/>
                <a:moveTo>
                  <a:pt x="55" y="226"/>
                </a:moveTo>
                <a:cubicBezTo>
                  <a:pt x="54" y="226"/>
                  <a:pt x="54" y="227"/>
                  <a:pt x="53" y="228"/>
                </a:cubicBezTo>
                <a:cubicBezTo>
                  <a:pt x="53" y="232"/>
                  <a:pt x="53" y="235"/>
                  <a:pt x="52" y="240"/>
                </a:cubicBezTo>
                <a:cubicBezTo>
                  <a:pt x="54" y="236"/>
                  <a:pt x="56" y="231"/>
                  <a:pt x="55" y="226"/>
                </a:cubicBezTo>
                <a:close/>
                <a:moveTo>
                  <a:pt x="183" y="495"/>
                </a:moveTo>
                <a:cubicBezTo>
                  <a:pt x="183" y="495"/>
                  <a:pt x="184" y="495"/>
                  <a:pt x="184" y="496"/>
                </a:cubicBezTo>
                <a:cubicBezTo>
                  <a:pt x="184" y="495"/>
                  <a:pt x="184" y="495"/>
                  <a:pt x="183" y="495"/>
                </a:cubicBezTo>
                <a:close/>
                <a:moveTo>
                  <a:pt x="346" y="541"/>
                </a:moveTo>
                <a:cubicBezTo>
                  <a:pt x="347" y="541"/>
                  <a:pt x="350" y="540"/>
                  <a:pt x="353" y="538"/>
                </a:cubicBezTo>
                <a:cubicBezTo>
                  <a:pt x="352" y="539"/>
                  <a:pt x="349" y="540"/>
                  <a:pt x="346" y="541"/>
                </a:cubicBezTo>
                <a:close/>
                <a:moveTo>
                  <a:pt x="65" y="357"/>
                </a:moveTo>
                <a:cubicBezTo>
                  <a:pt x="67" y="360"/>
                  <a:pt x="66" y="357"/>
                  <a:pt x="65" y="357"/>
                </a:cubicBezTo>
                <a:close/>
                <a:moveTo>
                  <a:pt x="58" y="378"/>
                </a:moveTo>
                <a:cubicBezTo>
                  <a:pt x="59" y="378"/>
                  <a:pt x="59" y="378"/>
                  <a:pt x="60" y="379"/>
                </a:cubicBezTo>
                <a:cubicBezTo>
                  <a:pt x="59" y="378"/>
                  <a:pt x="59" y="378"/>
                  <a:pt x="58" y="378"/>
                </a:cubicBezTo>
                <a:close/>
                <a:moveTo>
                  <a:pt x="66" y="362"/>
                </a:moveTo>
                <a:cubicBezTo>
                  <a:pt x="66" y="361"/>
                  <a:pt x="65" y="359"/>
                  <a:pt x="65" y="358"/>
                </a:cubicBezTo>
                <a:cubicBezTo>
                  <a:pt x="65" y="358"/>
                  <a:pt x="65" y="360"/>
                  <a:pt x="66" y="362"/>
                </a:cubicBezTo>
                <a:close/>
                <a:moveTo>
                  <a:pt x="67" y="361"/>
                </a:moveTo>
                <a:cubicBezTo>
                  <a:pt x="68" y="362"/>
                  <a:pt x="68" y="363"/>
                  <a:pt x="68" y="364"/>
                </a:cubicBezTo>
                <a:cubicBezTo>
                  <a:pt x="69" y="364"/>
                  <a:pt x="69" y="364"/>
                  <a:pt x="67" y="361"/>
                </a:cubicBezTo>
                <a:close/>
                <a:moveTo>
                  <a:pt x="65" y="357"/>
                </a:moveTo>
                <a:cubicBezTo>
                  <a:pt x="65" y="356"/>
                  <a:pt x="64" y="354"/>
                  <a:pt x="63" y="352"/>
                </a:cubicBezTo>
                <a:cubicBezTo>
                  <a:pt x="64" y="354"/>
                  <a:pt x="65" y="356"/>
                  <a:pt x="65" y="358"/>
                </a:cubicBezTo>
                <a:cubicBezTo>
                  <a:pt x="65" y="357"/>
                  <a:pt x="65" y="356"/>
                  <a:pt x="65" y="357"/>
                </a:cubicBezTo>
                <a:close/>
                <a:moveTo>
                  <a:pt x="30" y="251"/>
                </a:moveTo>
                <a:cubicBezTo>
                  <a:pt x="29" y="252"/>
                  <a:pt x="29" y="252"/>
                  <a:pt x="29" y="252"/>
                </a:cubicBezTo>
                <a:cubicBezTo>
                  <a:pt x="30" y="256"/>
                  <a:pt x="30" y="254"/>
                  <a:pt x="30" y="251"/>
                </a:cubicBezTo>
                <a:close/>
                <a:moveTo>
                  <a:pt x="61" y="380"/>
                </a:moveTo>
                <a:cubicBezTo>
                  <a:pt x="61" y="379"/>
                  <a:pt x="60" y="379"/>
                  <a:pt x="60" y="379"/>
                </a:cubicBezTo>
                <a:cubicBezTo>
                  <a:pt x="60" y="379"/>
                  <a:pt x="61" y="379"/>
                  <a:pt x="61" y="380"/>
                </a:cubicBezTo>
                <a:close/>
                <a:moveTo>
                  <a:pt x="518" y="163"/>
                </a:moveTo>
                <a:cubicBezTo>
                  <a:pt x="517" y="165"/>
                  <a:pt x="515" y="167"/>
                  <a:pt x="513" y="169"/>
                </a:cubicBezTo>
                <a:cubicBezTo>
                  <a:pt x="513" y="170"/>
                  <a:pt x="512" y="170"/>
                  <a:pt x="511" y="171"/>
                </a:cubicBezTo>
                <a:cubicBezTo>
                  <a:pt x="510" y="171"/>
                  <a:pt x="510" y="171"/>
                  <a:pt x="510" y="171"/>
                </a:cubicBezTo>
                <a:cubicBezTo>
                  <a:pt x="510" y="172"/>
                  <a:pt x="510" y="172"/>
                  <a:pt x="510" y="172"/>
                </a:cubicBezTo>
                <a:cubicBezTo>
                  <a:pt x="508" y="172"/>
                  <a:pt x="507" y="172"/>
                  <a:pt x="506" y="173"/>
                </a:cubicBezTo>
                <a:cubicBezTo>
                  <a:pt x="503" y="173"/>
                  <a:pt x="500" y="173"/>
                  <a:pt x="497" y="172"/>
                </a:cubicBezTo>
                <a:cubicBezTo>
                  <a:pt x="494" y="170"/>
                  <a:pt x="491" y="168"/>
                  <a:pt x="489" y="165"/>
                </a:cubicBezTo>
                <a:cubicBezTo>
                  <a:pt x="489" y="164"/>
                  <a:pt x="488" y="162"/>
                  <a:pt x="487" y="161"/>
                </a:cubicBezTo>
                <a:cubicBezTo>
                  <a:pt x="486" y="160"/>
                  <a:pt x="482" y="155"/>
                  <a:pt x="483" y="153"/>
                </a:cubicBezTo>
                <a:cubicBezTo>
                  <a:pt x="480" y="154"/>
                  <a:pt x="476" y="149"/>
                  <a:pt x="472" y="142"/>
                </a:cubicBezTo>
                <a:cubicBezTo>
                  <a:pt x="468" y="136"/>
                  <a:pt x="464" y="129"/>
                  <a:pt x="462" y="127"/>
                </a:cubicBezTo>
                <a:cubicBezTo>
                  <a:pt x="468" y="134"/>
                  <a:pt x="467" y="129"/>
                  <a:pt x="467" y="126"/>
                </a:cubicBezTo>
                <a:cubicBezTo>
                  <a:pt x="461" y="124"/>
                  <a:pt x="458" y="121"/>
                  <a:pt x="455" y="113"/>
                </a:cubicBezTo>
                <a:cubicBezTo>
                  <a:pt x="452" y="115"/>
                  <a:pt x="449" y="117"/>
                  <a:pt x="446" y="117"/>
                </a:cubicBezTo>
                <a:cubicBezTo>
                  <a:pt x="442" y="117"/>
                  <a:pt x="438" y="115"/>
                  <a:pt x="433" y="110"/>
                </a:cubicBezTo>
                <a:cubicBezTo>
                  <a:pt x="435" y="111"/>
                  <a:pt x="438" y="113"/>
                  <a:pt x="438" y="111"/>
                </a:cubicBezTo>
                <a:cubicBezTo>
                  <a:pt x="438" y="109"/>
                  <a:pt x="434" y="108"/>
                  <a:pt x="433" y="107"/>
                </a:cubicBezTo>
                <a:cubicBezTo>
                  <a:pt x="433" y="105"/>
                  <a:pt x="437" y="108"/>
                  <a:pt x="437" y="105"/>
                </a:cubicBezTo>
                <a:cubicBezTo>
                  <a:pt x="426" y="103"/>
                  <a:pt x="424" y="94"/>
                  <a:pt x="411" y="87"/>
                </a:cubicBezTo>
                <a:cubicBezTo>
                  <a:pt x="414" y="88"/>
                  <a:pt x="414" y="87"/>
                  <a:pt x="414" y="85"/>
                </a:cubicBezTo>
                <a:cubicBezTo>
                  <a:pt x="414" y="85"/>
                  <a:pt x="414" y="84"/>
                  <a:pt x="413" y="84"/>
                </a:cubicBezTo>
                <a:cubicBezTo>
                  <a:pt x="414" y="84"/>
                  <a:pt x="414" y="84"/>
                  <a:pt x="414" y="84"/>
                </a:cubicBezTo>
                <a:cubicBezTo>
                  <a:pt x="414" y="84"/>
                  <a:pt x="413" y="83"/>
                  <a:pt x="413" y="82"/>
                </a:cubicBezTo>
                <a:cubicBezTo>
                  <a:pt x="411" y="85"/>
                  <a:pt x="408" y="80"/>
                  <a:pt x="405" y="77"/>
                </a:cubicBezTo>
                <a:cubicBezTo>
                  <a:pt x="404" y="76"/>
                  <a:pt x="403" y="75"/>
                  <a:pt x="402" y="74"/>
                </a:cubicBezTo>
                <a:cubicBezTo>
                  <a:pt x="402" y="74"/>
                  <a:pt x="402" y="75"/>
                  <a:pt x="402" y="75"/>
                </a:cubicBezTo>
                <a:cubicBezTo>
                  <a:pt x="404" y="79"/>
                  <a:pt x="407" y="84"/>
                  <a:pt x="407" y="86"/>
                </a:cubicBezTo>
                <a:cubicBezTo>
                  <a:pt x="404" y="81"/>
                  <a:pt x="401" y="79"/>
                  <a:pt x="398" y="76"/>
                </a:cubicBezTo>
                <a:cubicBezTo>
                  <a:pt x="396" y="75"/>
                  <a:pt x="395" y="73"/>
                  <a:pt x="394" y="72"/>
                </a:cubicBezTo>
                <a:cubicBezTo>
                  <a:pt x="383" y="64"/>
                  <a:pt x="369" y="57"/>
                  <a:pt x="356" y="53"/>
                </a:cubicBezTo>
                <a:cubicBezTo>
                  <a:pt x="346" y="49"/>
                  <a:pt x="337" y="46"/>
                  <a:pt x="330" y="44"/>
                </a:cubicBezTo>
                <a:cubicBezTo>
                  <a:pt x="331" y="46"/>
                  <a:pt x="331" y="46"/>
                  <a:pt x="331" y="46"/>
                </a:cubicBezTo>
                <a:cubicBezTo>
                  <a:pt x="329" y="45"/>
                  <a:pt x="329" y="45"/>
                  <a:pt x="329" y="45"/>
                </a:cubicBezTo>
                <a:cubicBezTo>
                  <a:pt x="329" y="43"/>
                  <a:pt x="329" y="43"/>
                  <a:pt x="329" y="43"/>
                </a:cubicBezTo>
                <a:cubicBezTo>
                  <a:pt x="326" y="42"/>
                  <a:pt x="324" y="41"/>
                  <a:pt x="322" y="40"/>
                </a:cubicBezTo>
                <a:cubicBezTo>
                  <a:pt x="322" y="39"/>
                  <a:pt x="322" y="39"/>
                  <a:pt x="321" y="39"/>
                </a:cubicBezTo>
                <a:cubicBezTo>
                  <a:pt x="321" y="39"/>
                  <a:pt x="321" y="39"/>
                  <a:pt x="321" y="39"/>
                </a:cubicBezTo>
                <a:cubicBezTo>
                  <a:pt x="318" y="41"/>
                  <a:pt x="316" y="43"/>
                  <a:pt x="310" y="39"/>
                </a:cubicBezTo>
                <a:cubicBezTo>
                  <a:pt x="312" y="40"/>
                  <a:pt x="312" y="39"/>
                  <a:pt x="314" y="39"/>
                </a:cubicBezTo>
                <a:cubicBezTo>
                  <a:pt x="312" y="39"/>
                  <a:pt x="312" y="39"/>
                  <a:pt x="312" y="39"/>
                </a:cubicBezTo>
                <a:cubicBezTo>
                  <a:pt x="310" y="39"/>
                  <a:pt x="308" y="39"/>
                  <a:pt x="306" y="39"/>
                </a:cubicBezTo>
                <a:cubicBezTo>
                  <a:pt x="303" y="41"/>
                  <a:pt x="296" y="41"/>
                  <a:pt x="289" y="40"/>
                </a:cubicBezTo>
                <a:cubicBezTo>
                  <a:pt x="287" y="40"/>
                  <a:pt x="285" y="40"/>
                  <a:pt x="283" y="40"/>
                </a:cubicBezTo>
                <a:cubicBezTo>
                  <a:pt x="282" y="41"/>
                  <a:pt x="280" y="41"/>
                  <a:pt x="278" y="42"/>
                </a:cubicBezTo>
                <a:cubicBezTo>
                  <a:pt x="279" y="41"/>
                  <a:pt x="280" y="41"/>
                  <a:pt x="280" y="41"/>
                </a:cubicBezTo>
                <a:cubicBezTo>
                  <a:pt x="275" y="41"/>
                  <a:pt x="271" y="43"/>
                  <a:pt x="271" y="46"/>
                </a:cubicBezTo>
                <a:cubicBezTo>
                  <a:pt x="262" y="42"/>
                  <a:pt x="270" y="43"/>
                  <a:pt x="281" y="38"/>
                </a:cubicBezTo>
                <a:cubicBezTo>
                  <a:pt x="272" y="35"/>
                  <a:pt x="272" y="35"/>
                  <a:pt x="272" y="35"/>
                </a:cubicBezTo>
                <a:cubicBezTo>
                  <a:pt x="269" y="37"/>
                  <a:pt x="267" y="39"/>
                  <a:pt x="264" y="40"/>
                </a:cubicBezTo>
                <a:cubicBezTo>
                  <a:pt x="262" y="36"/>
                  <a:pt x="262" y="36"/>
                  <a:pt x="262" y="36"/>
                </a:cubicBezTo>
                <a:cubicBezTo>
                  <a:pt x="261" y="36"/>
                  <a:pt x="261" y="36"/>
                  <a:pt x="260" y="36"/>
                </a:cubicBezTo>
                <a:cubicBezTo>
                  <a:pt x="257" y="37"/>
                  <a:pt x="255" y="39"/>
                  <a:pt x="253" y="40"/>
                </a:cubicBezTo>
                <a:cubicBezTo>
                  <a:pt x="252" y="40"/>
                  <a:pt x="251" y="39"/>
                  <a:pt x="251" y="37"/>
                </a:cubicBezTo>
                <a:cubicBezTo>
                  <a:pt x="250" y="38"/>
                  <a:pt x="248" y="37"/>
                  <a:pt x="246" y="37"/>
                </a:cubicBezTo>
                <a:cubicBezTo>
                  <a:pt x="245" y="39"/>
                  <a:pt x="242" y="41"/>
                  <a:pt x="239" y="42"/>
                </a:cubicBezTo>
                <a:cubicBezTo>
                  <a:pt x="240" y="43"/>
                  <a:pt x="240" y="44"/>
                  <a:pt x="237" y="45"/>
                </a:cubicBezTo>
                <a:cubicBezTo>
                  <a:pt x="236" y="45"/>
                  <a:pt x="235" y="44"/>
                  <a:pt x="235" y="44"/>
                </a:cubicBezTo>
                <a:cubicBezTo>
                  <a:pt x="229" y="46"/>
                  <a:pt x="224" y="48"/>
                  <a:pt x="223" y="50"/>
                </a:cubicBezTo>
                <a:cubicBezTo>
                  <a:pt x="220" y="47"/>
                  <a:pt x="216" y="48"/>
                  <a:pt x="213" y="50"/>
                </a:cubicBezTo>
                <a:cubicBezTo>
                  <a:pt x="210" y="51"/>
                  <a:pt x="208" y="52"/>
                  <a:pt x="205" y="50"/>
                </a:cubicBezTo>
                <a:cubicBezTo>
                  <a:pt x="204" y="51"/>
                  <a:pt x="202" y="53"/>
                  <a:pt x="200" y="54"/>
                </a:cubicBezTo>
                <a:cubicBezTo>
                  <a:pt x="203" y="56"/>
                  <a:pt x="205" y="59"/>
                  <a:pt x="200" y="59"/>
                </a:cubicBezTo>
                <a:cubicBezTo>
                  <a:pt x="200" y="59"/>
                  <a:pt x="200" y="59"/>
                  <a:pt x="199" y="60"/>
                </a:cubicBezTo>
                <a:cubicBezTo>
                  <a:pt x="196" y="57"/>
                  <a:pt x="196" y="57"/>
                  <a:pt x="196" y="57"/>
                </a:cubicBezTo>
                <a:cubicBezTo>
                  <a:pt x="192" y="59"/>
                  <a:pt x="188" y="61"/>
                  <a:pt x="185" y="63"/>
                </a:cubicBezTo>
                <a:cubicBezTo>
                  <a:pt x="187" y="62"/>
                  <a:pt x="188" y="62"/>
                  <a:pt x="190" y="63"/>
                </a:cubicBezTo>
                <a:cubicBezTo>
                  <a:pt x="188" y="63"/>
                  <a:pt x="186" y="63"/>
                  <a:pt x="184" y="63"/>
                </a:cubicBezTo>
                <a:cubicBezTo>
                  <a:pt x="184" y="63"/>
                  <a:pt x="183" y="63"/>
                  <a:pt x="183" y="64"/>
                </a:cubicBezTo>
                <a:cubicBezTo>
                  <a:pt x="183" y="63"/>
                  <a:pt x="183" y="63"/>
                  <a:pt x="184" y="63"/>
                </a:cubicBezTo>
                <a:cubicBezTo>
                  <a:pt x="181" y="63"/>
                  <a:pt x="178" y="64"/>
                  <a:pt x="175" y="67"/>
                </a:cubicBezTo>
                <a:cubicBezTo>
                  <a:pt x="170" y="68"/>
                  <a:pt x="166" y="69"/>
                  <a:pt x="163" y="72"/>
                </a:cubicBezTo>
                <a:cubicBezTo>
                  <a:pt x="159" y="74"/>
                  <a:pt x="156" y="78"/>
                  <a:pt x="152" y="81"/>
                </a:cubicBezTo>
                <a:cubicBezTo>
                  <a:pt x="149" y="84"/>
                  <a:pt x="146" y="87"/>
                  <a:pt x="142" y="90"/>
                </a:cubicBezTo>
                <a:cubicBezTo>
                  <a:pt x="138" y="93"/>
                  <a:pt x="134" y="95"/>
                  <a:pt x="130" y="96"/>
                </a:cubicBezTo>
                <a:cubicBezTo>
                  <a:pt x="132" y="95"/>
                  <a:pt x="135" y="93"/>
                  <a:pt x="135" y="91"/>
                </a:cubicBezTo>
                <a:cubicBezTo>
                  <a:pt x="124" y="101"/>
                  <a:pt x="109" y="107"/>
                  <a:pt x="105" y="117"/>
                </a:cubicBezTo>
                <a:cubicBezTo>
                  <a:pt x="108" y="118"/>
                  <a:pt x="108" y="118"/>
                  <a:pt x="108" y="118"/>
                </a:cubicBezTo>
                <a:cubicBezTo>
                  <a:pt x="102" y="128"/>
                  <a:pt x="97" y="135"/>
                  <a:pt x="92" y="142"/>
                </a:cubicBezTo>
                <a:cubicBezTo>
                  <a:pt x="95" y="145"/>
                  <a:pt x="95" y="145"/>
                  <a:pt x="95" y="145"/>
                </a:cubicBezTo>
                <a:cubicBezTo>
                  <a:pt x="93" y="147"/>
                  <a:pt x="91" y="150"/>
                  <a:pt x="89" y="154"/>
                </a:cubicBezTo>
                <a:cubicBezTo>
                  <a:pt x="87" y="158"/>
                  <a:pt x="85" y="162"/>
                  <a:pt x="83" y="166"/>
                </a:cubicBezTo>
                <a:cubicBezTo>
                  <a:pt x="81" y="170"/>
                  <a:pt x="79" y="174"/>
                  <a:pt x="76" y="177"/>
                </a:cubicBezTo>
                <a:cubicBezTo>
                  <a:pt x="74" y="180"/>
                  <a:pt x="72" y="183"/>
                  <a:pt x="69" y="184"/>
                </a:cubicBezTo>
                <a:cubicBezTo>
                  <a:pt x="71" y="188"/>
                  <a:pt x="62" y="199"/>
                  <a:pt x="61" y="207"/>
                </a:cubicBezTo>
                <a:cubicBezTo>
                  <a:pt x="57" y="208"/>
                  <a:pt x="57" y="208"/>
                  <a:pt x="57" y="208"/>
                </a:cubicBezTo>
                <a:cubicBezTo>
                  <a:pt x="54" y="216"/>
                  <a:pt x="54" y="222"/>
                  <a:pt x="53" y="228"/>
                </a:cubicBezTo>
                <a:cubicBezTo>
                  <a:pt x="48" y="237"/>
                  <a:pt x="47" y="246"/>
                  <a:pt x="47" y="255"/>
                </a:cubicBezTo>
                <a:cubicBezTo>
                  <a:pt x="47" y="264"/>
                  <a:pt x="48" y="273"/>
                  <a:pt x="48" y="281"/>
                </a:cubicBezTo>
                <a:cubicBezTo>
                  <a:pt x="47" y="281"/>
                  <a:pt x="47" y="281"/>
                  <a:pt x="47" y="281"/>
                </a:cubicBezTo>
                <a:cubicBezTo>
                  <a:pt x="48" y="287"/>
                  <a:pt x="49" y="293"/>
                  <a:pt x="50" y="298"/>
                </a:cubicBezTo>
                <a:cubicBezTo>
                  <a:pt x="47" y="294"/>
                  <a:pt x="53" y="301"/>
                  <a:pt x="53" y="306"/>
                </a:cubicBezTo>
                <a:cubicBezTo>
                  <a:pt x="54" y="309"/>
                  <a:pt x="54" y="312"/>
                  <a:pt x="55" y="316"/>
                </a:cubicBezTo>
                <a:cubicBezTo>
                  <a:pt x="55" y="319"/>
                  <a:pt x="55" y="323"/>
                  <a:pt x="55" y="327"/>
                </a:cubicBezTo>
                <a:cubicBezTo>
                  <a:pt x="58" y="337"/>
                  <a:pt x="58" y="337"/>
                  <a:pt x="58" y="337"/>
                </a:cubicBezTo>
                <a:cubicBezTo>
                  <a:pt x="53" y="326"/>
                  <a:pt x="53" y="339"/>
                  <a:pt x="50" y="341"/>
                </a:cubicBezTo>
                <a:cubicBezTo>
                  <a:pt x="55" y="347"/>
                  <a:pt x="55" y="347"/>
                  <a:pt x="55" y="347"/>
                </a:cubicBezTo>
                <a:cubicBezTo>
                  <a:pt x="54" y="350"/>
                  <a:pt x="51" y="343"/>
                  <a:pt x="52" y="348"/>
                </a:cubicBezTo>
                <a:cubicBezTo>
                  <a:pt x="55" y="352"/>
                  <a:pt x="60" y="366"/>
                  <a:pt x="65" y="368"/>
                </a:cubicBezTo>
                <a:cubicBezTo>
                  <a:pt x="66" y="367"/>
                  <a:pt x="66" y="365"/>
                  <a:pt x="66" y="363"/>
                </a:cubicBezTo>
                <a:cubicBezTo>
                  <a:pt x="66" y="363"/>
                  <a:pt x="66" y="363"/>
                  <a:pt x="66" y="363"/>
                </a:cubicBezTo>
                <a:cubicBezTo>
                  <a:pt x="66" y="363"/>
                  <a:pt x="66" y="362"/>
                  <a:pt x="66" y="362"/>
                </a:cubicBezTo>
                <a:cubicBezTo>
                  <a:pt x="66" y="362"/>
                  <a:pt x="66" y="363"/>
                  <a:pt x="66" y="363"/>
                </a:cubicBezTo>
                <a:cubicBezTo>
                  <a:pt x="67" y="363"/>
                  <a:pt x="68" y="364"/>
                  <a:pt x="68" y="364"/>
                </a:cubicBezTo>
                <a:cubicBezTo>
                  <a:pt x="71" y="372"/>
                  <a:pt x="71" y="369"/>
                  <a:pt x="72" y="368"/>
                </a:cubicBezTo>
                <a:cubicBezTo>
                  <a:pt x="72" y="373"/>
                  <a:pt x="73" y="377"/>
                  <a:pt x="74" y="380"/>
                </a:cubicBezTo>
                <a:cubicBezTo>
                  <a:pt x="75" y="384"/>
                  <a:pt x="76" y="387"/>
                  <a:pt x="75" y="392"/>
                </a:cubicBezTo>
                <a:cubicBezTo>
                  <a:pt x="76" y="385"/>
                  <a:pt x="78" y="391"/>
                  <a:pt x="82" y="396"/>
                </a:cubicBezTo>
                <a:cubicBezTo>
                  <a:pt x="85" y="401"/>
                  <a:pt x="89" y="406"/>
                  <a:pt x="90" y="402"/>
                </a:cubicBezTo>
                <a:cubicBezTo>
                  <a:pt x="89" y="411"/>
                  <a:pt x="92" y="406"/>
                  <a:pt x="91" y="413"/>
                </a:cubicBezTo>
                <a:cubicBezTo>
                  <a:pt x="86" y="403"/>
                  <a:pt x="76" y="398"/>
                  <a:pt x="70" y="391"/>
                </a:cubicBezTo>
                <a:cubicBezTo>
                  <a:pt x="70" y="394"/>
                  <a:pt x="71" y="397"/>
                  <a:pt x="71" y="400"/>
                </a:cubicBezTo>
                <a:cubicBezTo>
                  <a:pt x="70" y="400"/>
                  <a:pt x="68" y="399"/>
                  <a:pt x="67" y="397"/>
                </a:cubicBezTo>
                <a:cubicBezTo>
                  <a:pt x="67" y="398"/>
                  <a:pt x="67" y="399"/>
                  <a:pt x="67" y="401"/>
                </a:cubicBezTo>
                <a:cubicBezTo>
                  <a:pt x="67" y="403"/>
                  <a:pt x="68" y="406"/>
                  <a:pt x="65" y="404"/>
                </a:cubicBezTo>
                <a:cubicBezTo>
                  <a:pt x="66" y="406"/>
                  <a:pt x="67" y="407"/>
                  <a:pt x="68" y="408"/>
                </a:cubicBezTo>
                <a:cubicBezTo>
                  <a:pt x="68" y="407"/>
                  <a:pt x="68" y="407"/>
                  <a:pt x="68" y="407"/>
                </a:cubicBezTo>
                <a:cubicBezTo>
                  <a:pt x="72" y="409"/>
                  <a:pt x="72" y="409"/>
                  <a:pt x="72" y="409"/>
                </a:cubicBezTo>
                <a:cubicBezTo>
                  <a:pt x="70" y="411"/>
                  <a:pt x="70" y="411"/>
                  <a:pt x="70" y="411"/>
                </a:cubicBezTo>
                <a:cubicBezTo>
                  <a:pt x="72" y="413"/>
                  <a:pt x="74" y="415"/>
                  <a:pt x="76" y="416"/>
                </a:cubicBezTo>
                <a:cubicBezTo>
                  <a:pt x="75" y="416"/>
                  <a:pt x="75" y="416"/>
                  <a:pt x="75" y="416"/>
                </a:cubicBezTo>
                <a:cubicBezTo>
                  <a:pt x="79" y="420"/>
                  <a:pt x="81" y="423"/>
                  <a:pt x="83" y="426"/>
                </a:cubicBezTo>
                <a:cubicBezTo>
                  <a:pt x="83" y="426"/>
                  <a:pt x="84" y="427"/>
                  <a:pt x="84" y="428"/>
                </a:cubicBezTo>
                <a:cubicBezTo>
                  <a:pt x="85" y="428"/>
                  <a:pt x="87" y="429"/>
                  <a:pt x="88" y="430"/>
                </a:cubicBezTo>
                <a:cubicBezTo>
                  <a:pt x="92" y="432"/>
                  <a:pt x="96" y="433"/>
                  <a:pt x="96" y="430"/>
                </a:cubicBezTo>
                <a:cubicBezTo>
                  <a:pt x="98" y="436"/>
                  <a:pt x="94" y="436"/>
                  <a:pt x="103" y="443"/>
                </a:cubicBezTo>
                <a:cubicBezTo>
                  <a:pt x="111" y="447"/>
                  <a:pt x="101" y="433"/>
                  <a:pt x="101" y="430"/>
                </a:cubicBezTo>
                <a:cubicBezTo>
                  <a:pt x="108" y="435"/>
                  <a:pt x="109" y="434"/>
                  <a:pt x="110" y="433"/>
                </a:cubicBezTo>
                <a:cubicBezTo>
                  <a:pt x="110" y="439"/>
                  <a:pt x="109" y="445"/>
                  <a:pt x="106" y="448"/>
                </a:cubicBezTo>
                <a:cubicBezTo>
                  <a:pt x="114" y="455"/>
                  <a:pt x="123" y="461"/>
                  <a:pt x="132" y="468"/>
                </a:cubicBezTo>
                <a:cubicBezTo>
                  <a:pt x="138" y="472"/>
                  <a:pt x="144" y="477"/>
                  <a:pt x="150" y="480"/>
                </a:cubicBezTo>
                <a:cubicBezTo>
                  <a:pt x="150" y="480"/>
                  <a:pt x="149" y="479"/>
                  <a:pt x="149" y="478"/>
                </a:cubicBezTo>
                <a:cubicBezTo>
                  <a:pt x="153" y="480"/>
                  <a:pt x="157" y="482"/>
                  <a:pt x="162" y="484"/>
                </a:cubicBezTo>
                <a:cubicBezTo>
                  <a:pt x="161" y="484"/>
                  <a:pt x="161" y="484"/>
                  <a:pt x="161" y="484"/>
                </a:cubicBezTo>
                <a:cubicBezTo>
                  <a:pt x="165" y="487"/>
                  <a:pt x="177" y="490"/>
                  <a:pt x="183" y="495"/>
                </a:cubicBezTo>
                <a:cubicBezTo>
                  <a:pt x="182" y="494"/>
                  <a:pt x="179" y="494"/>
                  <a:pt x="177" y="493"/>
                </a:cubicBezTo>
                <a:cubicBezTo>
                  <a:pt x="177" y="495"/>
                  <a:pt x="178" y="499"/>
                  <a:pt x="184" y="502"/>
                </a:cubicBezTo>
                <a:cubicBezTo>
                  <a:pt x="188" y="500"/>
                  <a:pt x="188" y="500"/>
                  <a:pt x="188" y="500"/>
                </a:cubicBezTo>
                <a:cubicBezTo>
                  <a:pt x="189" y="503"/>
                  <a:pt x="189" y="503"/>
                  <a:pt x="189" y="503"/>
                </a:cubicBezTo>
                <a:cubicBezTo>
                  <a:pt x="192" y="504"/>
                  <a:pt x="193" y="504"/>
                  <a:pt x="193" y="504"/>
                </a:cubicBezTo>
                <a:cubicBezTo>
                  <a:pt x="191" y="501"/>
                  <a:pt x="191" y="499"/>
                  <a:pt x="190" y="496"/>
                </a:cubicBezTo>
                <a:cubicBezTo>
                  <a:pt x="191" y="497"/>
                  <a:pt x="192" y="499"/>
                  <a:pt x="194" y="501"/>
                </a:cubicBezTo>
                <a:cubicBezTo>
                  <a:pt x="195" y="501"/>
                  <a:pt x="196" y="501"/>
                  <a:pt x="197" y="501"/>
                </a:cubicBezTo>
                <a:cubicBezTo>
                  <a:pt x="197" y="502"/>
                  <a:pt x="198" y="503"/>
                  <a:pt x="198" y="504"/>
                </a:cubicBezTo>
                <a:cubicBezTo>
                  <a:pt x="199" y="505"/>
                  <a:pt x="200" y="505"/>
                  <a:pt x="201" y="506"/>
                </a:cubicBezTo>
                <a:cubicBezTo>
                  <a:pt x="203" y="506"/>
                  <a:pt x="203" y="506"/>
                  <a:pt x="203" y="506"/>
                </a:cubicBezTo>
                <a:cubicBezTo>
                  <a:pt x="205" y="507"/>
                  <a:pt x="206" y="508"/>
                  <a:pt x="206" y="509"/>
                </a:cubicBezTo>
                <a:cubicBezTo>
                  <a:pt x="209" y="510"/>
                  <a:pt x="214" y="512"/>
                  <a:pt x="218" y="513"/>
                </a:cubicBezTo>
                <a:cubicBezTo>
                  <a:pt x="221" y="514"/>
                  <a:pt x="224" y="514"/>
                  <a:pt x="226" y="515"/>
                </a:cubicBezTo>
                <a:cubicBezTo>
                  <a:pt x="229" y="516"/>
                  <a:pt x="231" y="516"/>
                  <a:pt x="233" y="517"/>
                </a:cubicBezTo>
                <a:cubicBezTo>
                  <a:pt x="238" y="518"/>
                  <a:pt x="242" y="520"/>
                  <a:pt x="243" y="522"/>
                </a:cubicBezTo>
                <a:cubicBezTo>
                  <a:pt x="247" y="519"/>
                  <a:pt x="243" y="518"/>
                  <a:pt x="238" y="518"/>
                </a:cubicBezTo>
                <a:cubicBezTo>
                  <a:pt x="234" y="517"/>
                  <a:pt x="229" y="516"/>
                  <a:pt x="234" y="514"/>
                </a:cubicBezTo>
                <a:cubicBezTo>
                  <a:pt x="236" y="515"/>
                  <a:pt x="237" y="517"/>
                  <a:pt x="243" y="518"/>
                </a:cubicBezTo>
                <a:cubicBezTo>
                  <a:pt x="242" y="514"/>
                  <a:pt x="242" y="514"/>
                  <a:pt x="242" y="514"/>
                </a:cubicBezTo>
                <a:cubicBezTo>
                  <a:pt x="256" y="517"/>
                  <a:pt x="266" y="519"/>
                  <a:pt x="276" y="520"/>
                </a:cubicBezTo>
                <a:cubicBezTo>
                  <a:pt x="281" y="520"/>
                  <a:pt x="285" y="521"/>
                  <a:pt x="291" y="521"/>
                </a:cubicBezTo>
                <a:cubicBezTo>
                  <a:pt x="296" y="521"/>
                  <a:pt x="302" y="520"/>
                  <a:pt x="308" y="519"/>
                </a:cubicBezTo>
                <a:cubicBezTo>
                  <a:pt x="307" y="520"/>
                  <a:pt x="307" y="520"/>
                  <a:pt x="307" y="520"/>
                </a:cubicBezTo>
                <a:cubicBezTo>
                  <a:pt x="317" y="520"/>
                  <a:pt x="322" y="519"/>
                  <a:pt x="325" y="515"/>
                </a:cubicBezTo>
                <a:cubicBezTo>
                  <a:pt x="327" y="516"/>
                  <a:pt x="321" y="518"/>
                  <a:pt x="325" y="519"/>
                </a:cubicBezTo>
                <a:cubicBezTo>
                  <a:pt x="332" y="513"/>
                  <a:pt x="340" y="513"/>
                  <a:pt x="348" y="512"/>
                </a:cubicBezTo>
                <a:cubicBezTo>
                  <a:pt x="352" y="512"/>
                  <a:pt x="355" y="512"/>
                  <a:pt x="359" y="512"/>
                </a:cubicBezTo>
                <a:cubicBezTo>
                  <a:pt x="362" y="511"/>
                  <a:pt x="365" y="510"/>
                  <a:pt x="366" y="507"/>
                </a:cubicBezTo>
                <a:cubicBezTo>
                  <a:pt x="367" y="511"/>
                  <a:pt x="373" y="513"/>
                  <a:pt x="379" y="514"/>
                </a:cubicBezTo>
                <a:cubicBezTo>
                  <a:pt x="384" y="516"/>
                  <a:pt x="389" y="518"/>
                  <a:pt x="385" y="522"/>
                </a:cubicBezTo>
                <a:cubicBezTo>
                  <a:pt x="387" y="521"/>
                  <a:pt x="390" y="520"/>
                  <a:pt x="392" y="518"/>
                </a:cubicBezTo>
                <a:cubicBezTo>
                  <a:pt x="392" y="521"/>
                  <a:pt x="386" y="524"/>
                  <a:pt x="381" y="526"/>
                </a:cubicBezTo>
                <a:cubicBezTo>
                  <a:pt x="375" y="529"/>
                  <a:pt x="369" y="531"/>
                  <a:pt x="368" y="534"/>
                </a:cubicBezTo>
                <a:cubicBezTo>
                  <a:pt x="360" y="535"/>
                  <a:pt x="352" y="536"/>
                  <a:pt x="344" y="536"/>
                </a:cubicBezTo>
                <a:cubicBezTo>
                  <a:pt x="345" y="537"/>
                  <a:pt x="342" y="541"/>
                  <a:pt x="346" y="541"/>
                </a:cubicBezTo>
                <a:cubicBezTo>
                  <a:pt x="340" y="542"/>
                  <a:pt x="335" y="544"/>
                  <a:pt x="344" y="545"/>
                </a:cubicBezTo>
                <a:cubicBezTo>
                  <a:pt x="329" y="545"/>
                  <a:pt x="315" y="546"/>
                  <a:pt x="300" y="546"/>
                </a:cubicBezTo>
                <a:cubicBezTo>
                  <a:pt x="286" y="546"/>
                  <a:pt x="272" y="547"/>
                  <a:pt x="258" y="546"/>
                </a:cubicBezTo>
                <a:cubicBezTo>
                  <a:pt x="244" y="545"/>
                  <a:pt x="230" y="544"/>
                  <a:pt x="216" y="540"/>
                </a:cubicBezTo>
                <a:cubicBezTo>
                  <a:pt x="202" y="537"/>
                  <a:pt x="189" y="533"/>
                  <a:pt x="177" y="526"/>
                </a:cubicBezTo>
                <a:cubicBezTo>
                  <a:pt x="173" y="525"/>
                  <a:pt x="174" y="527"/>
                  <a:pt x="175" y="529"/>
                </a:cubicBezTo>
                <a:cubicBezTo>
                  <a:pt x="171" y="525"/>
                  <a:pt x="169" y="524"/>
                  <a:pt x="167" y="525"/>
                </a:cubicBezTo>
                <a:cubicBezTo>
                  <a:pt x="165" y="525"/>
                  <a:pt x="163" y="527"/>
                  <a:pt x="160" y="526"/>
                </a:cubicBezTo>
                <a:cubicBezTo>
                  <a:pt x="156" y="522"/>
                  <a:pt x="153" y="517"/>
                  <a:pt x="149" y="513"/>
                </a:cubicBezTo>
                <a:cubicBezTo>
                  <a:pt x="143" y="512"/>
                  <a:pt x="146" y="516"/>
                  <a:pt x="145" y="517"/>
                </a:cubicBezTo>
                <a:cubicBezTo>
                  <a:pt x="132" y="511"/>
                  <a:pt x="121" y="502"/>
                  <a:pt x="111" y="493"/>
                </a:cubicBezTo>
                <a:cubicBezTo>
                  <a:pt x="101" y="484"/>
                  <a:pt x="92" y="475"/>
                  <a:pt x="83" y="468"/>
                </a:cubicBezTo>
                <a:cubicBezTo>
                  <a:pt x="79" y="461"/>
                  <a:pt x="88" y="466"/>
                  <a:pt x="82" y="458"/>
                </a:cubicBezTo>
                <a:cubicBezTo>
                  <a:pt x="84" y="465"/>
                  <a:pt x="78" y="461"/>
                  <a:pt x="73" y="456"/>
                </a:cubicBezTo>
                <a:cubicBezTo>
                  <a:pt x="70" y="453"/>
                  <a:pt x="67" y="450"/>
                  <a:pt x="65" y="449"/>
                </a:cubicBezTo>
                <a:cubicBezTo>
                  <a:pt x="63" y="447"/>
                  <a:pt x="62" y="447"/>
                  <a:pt x="62" y="449"/>
                </a:cubicBezTo>
                <a:cubicBezTo>
                  <a:pt x="63" y="443"/>
                  <a:pt x="58" y="436"/>
                  <a:pt x="54" y="430"/>
                </a:cubicBezTo>
                <a:cubicBezTo>
                  <a:pt x="51" y="424"/>
                  <a:pt x="49" y="418"/>
                  <a:pt x="55" y="417"/>
                </a:cubicBezTo>
                <a:cubicBezTo>
                  <a:pt x="50" y="408"/>
                  <a:pt x="46" y="412"/>
                  <a:pt x="47" y="415"/>
                </a:cubicBezTo>
                <a:cubicBezTo>
                  <a:pt x="44" y="409"/>
                  <a:pt x="41" y="404"/>
                  <a:pt x="38" y="399"/>
                </a:cubicBezTo>
                <a:cubicBezTo>
                  <a:pt x="35" y="394"/>
                  <a:pt x="32" y="390"/>
                  <a:pt x="28" y="386"/>
                </a:cubicBezTo>
                <a:cubicBezTo>
                  <a:pt x="28" y="382"/>
                  <a:pt x="21" y="368"/>
                  <a:pt x="17" y="353"/>
                </a:cubicBezTo>
                <a:cubicBezTo>
                  <a:pt x="12" y="338"/>
                  <a:pt x="10" y="321"/>
                  <a:pt x="13" y="315"/>
                </a:cubicBezTo>
                <a:cubicBezTo>
                  <a:pt x="9" y="324"/>
                  <a:pt x="10" y="315"/>
                  <a:pt x="7" y="307"/>
                </a:cubicBezTo>
                <a:cubicBezTo>
                  <a:pt x="6" y="310"/>
                  <a:pt x="4" y="312"/>
                  <a:pt x="3" y="315"/>
                </a:cubicBezTo>
                <a:cubicBezTo>
                  <a:pt x="2" y="309"/>
                  <a:pt x="2" y="303"/>
                  <a:pt x="2" y="297"/>
                </a:cubicBezTo>
                <a:cubicBezTo>
                  <a:pt x="1" y="294"/>
                  <a:pt x="1" y="293"/>
                  <a:pt x="2" y="293"/>
                </a:cubicBezTo>
                <a:cubicBezTo>
                  <a:pt x="2" y="290"/>
                  <a:pt x="4" y="293"/>
                  <a:pt x="5" y="285"/>
                </a:cubicBezTo>
                <a:cubicBezTo>
                  <a:pt x="5" y="274"/>
                  <a:pt x="2" y="273"/>
                  <a:pt x="0" y="266"/>
                </a:cubicBezTo>
                <a:cubicBezTo>
                  <a:pt x="0" y="268"/>
                  <a:pt x="0" y="268"/>
                  <a:pt x="0" y="268"/>
                </a:cubicBezTo>
                <a:cubicBezTo>
                  <a:pt x="0" y="260"/>
                  <a:pt x="0" y="260"/>
                  <a:pt x="0" y="260"/>
                </a:cubicBezTo>
                <a:cubicBezTo>
                  <a:pt x="0" y="257"/>
                  <a:pt x="1" y="262"/>
                  <a:pt x="2" y="266"/>
                </a:cubicBezTo>
                <a:cubicBezTo>
                  <a:pt x="3" y="270"/>
                  <a:pt x="5" y="271"/>
                  <a:pt x="6" y="262"/>
                </a:cubicBezTo>
                <a:cubicBezTo>
                  <a:pt x="6" y="262"/>
                  <a:pt x="4" y="259"/>
                  <a:pt x="3" y="255"/>
                </a:cubicBezTo>
                <a:cubicBezTo>
                  <a:pt x="2" y="251"/>
                  <a:pt x="2" y="247"/>
                  <a:pt x="4" y="244"/>
                </a:cubicBezTo>
                <a:cubicBezTo>
                  <a:pt x="3" y="254"/>
                  <a:pt x="6" y="253"/>
                  <a:pt x="8" y="250"/>
                </a:cubicBezTo>
                <a:cubicBezTo>
                  <a:pt x="8" y="245"/>
                  <a:pt x="9" y="241"/>
                  <a:pt x="9" y="236"/>
                </a:cubicBezTo>
                <a:cubicBezTo>
                  <a:pt x="3" y="240"/>
                  <a:pt x="3" y="240"/>
                  <a:pt x="3" y="240"/>
                </a:cubicBezTo>
                <a:cubicBezTo>
                  <a:pt x="6" y="220"/>
                  <a:pt x="12" y="200"/>
                  <a:pt x="20" y="181"/>
                </a:cubicBezTo>
                <a:cubicBezTo>
                  <a:pt x="28" y="161"/>
                  <a:pt x="38" y="143"/>
                  <a:pt x="50" y="125"/>
                </a:cubicBezTo>
                <a:cubicBezTo>
                  <a:pt x="52" y="126"/>
                  <a:pt x="56" y="120"/>
                  <a:pt x="60" y="115"/>
                </a:cubicBezTo>
                <a:cubicBezTo>
                  <a:pt x="65" y="109"/>
                  <a:pt x="69" y="105"/>
                  <a:pt x="71" y="108"/>
                </a:cubicBezTo>
                <a:cubicBezTo>
                  <a:pt x="70" y="109"/>
                  <a:pt x="70" y="109"/>
                  <a:pt x="70" y="109"/>
                </a:cubicBezTo>
                <a:cubicBezTo>
                  <a:pt x="67" y="113"/>
                  <a:pt x="68" y="114"/>
                  <a:pt x="71" y="112"/>
                </a:cubicBezTo>
                <a:cubicBezTo>
                  <a:pt x="73" y="111"/>
                  <a:pt x="74" y="110"/>
                  <a:pt x="76" y="109"/>
                </a:cubicBezTo>
                <a:cubicBezTo>
                  <a:pt x="77" y="108"/>
                  <a:pt x="78" y="107"/>
                  <a:pt x="79" y="106"/>
                </a:cubicBezTo>
                <a:cubicBezTo>
                  <a:pt x="76" y="105"/>
                  <a:pt x="72" y="104"/>
                  <a:pt x="70" y="105"/>
                </a:cubicBezTo>
                <a:cubicBezTo>
                  <a:pt x="68" y="103"/>
                  <a:pt x="74" y="101"/>
                  <a:pt x="78" y="99"/>
                </a:cubicBezTo>
                <a:cubicBezTo>
                  <a:pt x="78" y="96"/>
                  <a:pt x="77" y="95"/>
                  <a:pt x="70" y="102"/>
                </a:cubicBezTo>
                <a:cubicBezTo>
                  <a:pt x="73" y="98"/>
                  <a:pt x="76" y="92"/>
                  <a:pt x="79" y="88"/>
                </a:cubicBezTo>
                <a:cubicBezTo>
                  <a:pt x="77" y="79"/>
                  <a:pt x="85" y="71"/>
                  <a:pt x="96" y="63"/>
                </a:cubicBezTo>
                <a:cubicBezTo>
                  <a:pt x="102" y="60"/>
                  <a:pt x="108" y="56"/>
                  <a:pt x="114" y="52"/>
                </a:cubicBezTo>
                <a:cubicBezTo>
                  <a:pt x="121" y="49"/>
                  <a:pt x="126" y="45"/>
                  <a:pt x="131" y="40"/>
                </a:cubicBezTo>
                <a:cubicBezTo>
                  <a:pt x="130" y="42"/>
                  <a:pt x="130" y="43"/>
                  <a:pt x="130" y="43"/>
                </a:cubicBezTo>
                <a:cubicBezTo>
                  <a:pt x="132" y="41"/>
                  <a:pt x="135" y="39"/>
                  <a:pt x="137" y="38"/>
                </a:cubicBezTo>
                <a:cubicBezTo>
                  <a:pt x="139" y="36"/>
                  <a:pt x="142" y="34"/>
                  <a:pt x="145" y="33"/>
                </a:cubicBezTo>
                <a:cubicBezTo>
                  <a:pt x="150" y="30"/>
                  <a:pt x="155" y="28"/>
                  <a:pt x="160" y="26"/>
                </a:cubicBezTo>
                <a:cubicBezTo>
                  <a:pt x="171" y="23"/>
                  <a:pt x="179" y="22"/>
                  <a:pt x="181" y="20"/>
                </a:cubicBezTo>
                <a:cubicBezTo>
                  <a:pt x="182" y="21"/>
                  <a:pt x="182" y="21"/>
                  <a:pt x="182" y="21"/>
                </a:cubicBezTo>
                <a:cubicBezTo>
                  <a:pt x="183" y="21"/>
                  <a:pt x="183" y="21"/>
                  <a:pt x="184" y="20"/>
                </a:cubicBezTo>
                <a:cubicBezTo>
                  <a:pt x="185" y="21"/>
                  <a:pt x="185" y="21"/>
                  <a:pt x="186" y="22"/>
                </a:cubicBezTo>
                <a:cubicBezTo>
                  <a:pt x="200" y="11"/>
                  <a:pt x="203" y="9"/>
                  <a:pt x="226" y="7"/>
                </a:cubicBezTo>
                <a:cubicBezTo>
                  <a:pt x="226" y="8"/>
                  <a:pt x="223" y="9"/>
                  <a:pt x="227" y="9"/>
                </a:cubicBezTo>
                <a:cubicBezTo>
                  <a:pt x="229" y="7"/>
                  <a:pt x="232" y="5"/>
                  <a:pt x="236" y="4"/>
                </a:cubicBezTo>
                <a:cubicBezTo>
                  <a:pt x="240" y="2"/>
                  <a:pt x="245" y="1"/>
                  <a:pt x="253" y="1"/>
                </a:cubicBezTo>
                <a:cubicBezTo>
                  <a:pt x="252" y="2"/>
                  <a:pt x="252" y="2"/>
                  <a:pt x="252" y="2"/>
                </a:cubicBezTo>
                <a:cubicBezTo>
                  <a:pt x="261" y="1"/>
                  <a:pt x="269" y="0"/>
                  <a:pt x="277" y="0"/>
                </a:cubicBezTo>
                <a:cubicBezTo>
                  <a:pt x="277" y="6"/>
                  <a:pt x="287" y="4"/>
                  <a:pt x="299" y="4"/>
                </a:cubicBezTo>
                <a:cubicBezTo>
                  <a:pt x="302" y="3"/>
                  <a:pt x="305" y="3"/>
                  <a:pt x="308" y="3"/>
                </a:cubicBezTo>
                <a:cubicBezTo>
                  <a:pt x="311" y="3"/>
                  <a:pt x="313" y="4"/>
                  <a:pt x="316" y="4"/>
                </a:cubicBezTo>
                <a:cubicBezTo>
                  <a:pt x="321" y="5"/>
                  <a:pt x="325" y="7"/>
                  <a:pt x="326" y="10"/>
                </a:cubicBezTo>
                <a:cubicBezTo>
                  <a:pt x="331" y="8"/>
                  <a:pt x="349" y="11"/>
                  <a:pt x="357" y="12"/>
                </a:cubicBezTo>
                <a:cubicBezTo>
                  <a:pt x="357" y="12"/>
                  <a:pt x="357" y="13"/>
                  <a:pt x="359" y="14"/>
                </a:cubicBezTo>
                <a:cubicBezTo>
                  <a:pt x="361" y="13"/>
                  <a:pt x="364" y="13"/>
                  <a:pt x="367" y="14"/>
                </a:cubicBezTo>
                <a:cubicBezTo>
                  <a:pt x="370" y="15"/>
                  <a:pt x="374" y="16"/>
                  <a:pt x="377" y="18"/>
                </a:cubicBezTo>
                <a:cubicBezTo>
                  <a:pt x="383" y="22"/>
                  <a:pt x="388" y="27"/>
                  <a:pt x="393" y="29"/>
                </a:cubicBezTo>
                <a:cubicBezTo>
                  <a:pt x="400" y="30"/>
                  <a:pt x="398" y="27"/>
                  <a:pt x="397" y="24"/>
                </a:cubicBezTo>
                <a:cubicBezTo>
                  <a:pt x="402" y="29"/>
                  <a:pt x="411" y="32"/>
                  <a:pt x="419" y="35"/>
                </a:cubicBezTo>
                <a:cubicBezTo>
                  <a:pt x="427" y="38"/>
                  <a:pt x="435" y="40"/>
                  <a:pt x="436" y="42"/>
                </a:cubicBezTo>
                <a:cubicBezTo>
                  <a:pt x="444" y="49"/>
                  <a:pt x="436" y="48"/>
                  <a:pt x="437" y="52"/>
                </a:cubicBezTo>
                <a:cubicBezTo>
                  <a:pt x="444" y="56"/>
                  <a:pt x="445" y="53"/>
                  <a:pt x="446" y="52"/>
                </a:cubicBezTo>
                <a:cubicBezTo>
                  <a:pt x="447" y="50"/>
                  <a:pt x="448" y="50"/>
                  <a:pt x="455" y="58"/>
                </a:cubicBezTo>
                <a:cubicBezTo>
                  <a:pt x="453" y="57"/>
                  <a:pt x="449" y="54"/>
                  <a:pt x="450" y="56"/>
                </a:cubicBezTo>
                <a:cubicBezTo>
                  <a:pt x="451" y="57"/>
                  <a:pt x="452" y="60"/>
                  <a:pt x="453" y="62"/>
                </a:cubicBezTo>
                <a:cubicBezTo>
                  <a:pt x="454" y="65"/>
                  <a:pt x="455" y="68"/>
                  <a:pt x="456" y="71"/>
                </a:cubicBezTo>
                <a:cubicBezTo>
                  <a:pt x="458" y="75"/>
                  <a:pt x="459" y="79"/>
                  <a:pt x="461" y="82"/>
                </a:cubicBezTo>
                <a:cubicBezTo>
                  <a:pt x="461" y="82"/>
                  <a:pt x="461" y="82"/>
                  <a:pt x="461" y="82"/>
                </a:cubicBezTo>
                <a:cubicBezTo>
                  <a:pt x="462" y="83"/>
                  <a:pt x="462" y="83"/>
                  <a:pt x="462" y="83"/>
                </a:cubicBezTo>
                <a:cubicBezTo>
                  <a:pt x="463" y="84"/>
                  <a:pt x="463" y="84"/>
                  <a:pt x="463" y="84"/>
                </a:cubicBezTo>
                <a:cubicBezTo>
                  <a:pt x="461" y="79"/>
                  <a:pt x="461" y="79"/>
                  <a:pt x="461" y="79"/>
                </a:cubicBezTo>
                <a:cubicBezTo>
                  <a:pt x="464" y="81"/>
                  <a:pt x="467" y="84"/>
                  <a:pt x="469" y="87"/>
                </a:cubicBezTo>
                <a:cubicBezTo>
                  <a:pt x="471" y="90"/>
                  <a:pt x="473" y="93"/>
                  <a:pt x="474" y="96"/>
                </a:cubicBezTo>
                <a:cubicBezTo>
                  <a:pt x="475" y="98"/>
                  <a:pt x="476" y="99"/>
                  <a:pt x="476" y="100"/>
                </a:cubicBezTo>
                <a:cubicBezTo>
                  <a:pt x="477" y="100"/>
                  <a:pt x="477" y="100"/>
                  <a:pt x="477" y="100"/>
                </a:cubicBezTo>
                <a:cubicBezTo>
                  <a:pt x="476" y="100"/>
                  <a:pt x="476" y="100"/>
                  <a:pt x="476" y="100"/>
                </a:cubicBezTo>
                <a:cubicBezTo>
                  <a:pt x="479" y="104"/>
                  <a:pt x="481" y="107"/>
                  <a:pt x="484" y="105"/>
                </a:cubicBezTo>
                <a:cubicBezTo>
                  <a:pt x="486" y="102"/>
                  <a:pt x="486" y="102"/>
                  <a:pt x="486" y="102"/>
                </a:cubicBezTo>
                <a:cubicBezTo>
                  <a:pt x="491" y="113"/>
                  <a:pt x="493" y="114"/>
                  <a:pt x="495" y="116"/>
                </a:cubicBezTo>
                <a:cubicBezTo>
                  <a:pt x="496" y="118"/>
                  <a:pt x="499" y="120"/>
                  <a:pt x="503" y="131"/>
                </a:cubicBezTo>
                <a:cubicBezTo>
                  <a:pt x="502" y="131"/>
                  <a:pt x="502" y="131"/>
                  <a:pt x="502" y="131"/>
                </a:cubicBezTo>
                <a:cubicBezTo>
                  <a:pt x="509" y="139"/>
                  <a:pt x="507" y="146"/>
                  <a:pt x="515" y="148"/>
                </a:cubicBezTo>
                <a:cubicBezTo>
                  <a:pt x="514" y="144"/>
                  <a:pt x="514" y="144"/>
                  <a:pt x="514" y="144"/>
                </a:cubicBezTo>
                <a:cubicBezTo>
                  <a:pt x="515" y="146"/>
                  <a:pt x="515" y="147"/>
                  <a:pt x="516" y="148"/>
                </a:cubicBezTo>
                <a:cubicBezTo>
                  <a:pt x="516" y="149"/>
                  <a:pt x="517" y="149"/>
                  <a:pt x="517" y="150"/>
                </a:cubicBezTo>
                <a:cubicBezTo>
                  <a:pt x="518" y="151"/>
                  <a:pt x="518" y="153"/>
                  <a:pt x="519" y="155"/>
                </a:cubicBezTo>
                <a:cubicBezTo>
                  <a:pt x="519" y="158"/>
                  <a:pt x="519" y="161"/>
                  <a:pt x="518" y="163"/>
                </a:cubicBezTo>
                <a:close/>
                <a:moveTo>
                  <a:pt x="159" y="485"/>
                </a:moveTo>
                <a:cubicBezTo>
                  <a:pt x="162" y="487"/>
                  <a:pt x="165" y="488"/>
                  <a:pt x="168" y="489"/>
                </a:cubicBezTo>
                <a:cubicBezTo>
                  <a:pt x="165" y="488"/>
                  <a:pt x="163" y="486"/>
                  <a:pt x="161" y="484"/>
                </a:cubicBezTo>
                <a:cubicBezTo>
                  <a:pt x="161" y="485"/>
                  <a:pt x="160" y="485"/>
                  <a:pt x="159" y="485"/>
                </a:cubicBezTo>
                <a:close/>
                <a:moveTo>
                  <a:pt x="503" y="157"/>
                </a:moveTo>
                <a:cubicBezTo>
                  <a:pt x="503" y="157"/>
                  <a:pt x="504" y="157"/>
                  <a:pt x="504" y="157"/>
                </a:cubicBezTo>
                <a:cubicBezTo>
                  <a:pt x="504" y="157"/>
                  <a:pt x="503" y="157"/>
                  <a:pt x="503" y="157"/>
                </a:cubicBezTo>
                <a:cubicBezTo>
                  <a:pt x="503" y="157"/>
                  <a:pt x="503" y="157"/>
                  <a:pt x="503" y="157"/>
                </a:cubicBezTo>
                <a:close/>
                <a:moveTo>
                  <a:pt x="504" y="157"/>
                </a:moveTo>
                <a:cubicBezTo>
                  <a:pt x="504" y="156"/>
                  <a:pt x="504" y="156"/>
                  <a:pt x="505" y="156"/>
                </a:cubicBezTo>
                <a:cubicBezTo>
                  <a:pt x="504" y="156"/>
                  <a:pt x="504" y="156"/>
                  <a:pt x="504" y="157"/>
                </a:cubicBezTo>
                <a:close/>
                <a:moveTo>
                  <a:pt x="78" y="133"/>
                </a:moveTo>
                <a:cubicBezTo>
                  <a:pt x="79" y="132"/>
                  <a:pt x="80" y="131"/>
                  <a:pt x="82" y="130"/>
                </a:cubicBezTo>
                <a:cubicBezTo>
                  <a:pt x="82" y="129"/>
                  <a:pt x="82" y="128"/>
                  <a:pt x="82" y="127"/>
                </a:cubicBezTo>
                <a:cubicBezTo>
                  <a:pt x="79" y="125"/>
                  <a:pt x="79" y="125"/>
                  <a:pt x="79" y="125"/>
                </a:cubicBezTo>
                <a:cubicBezTo>
                  <a:pt x="76" y="129"/>
                  <a:pt x="77" y="131"/>
                  <a:pt x="78" y="133"/>
                </a:cubicBezTo>
                <a:cubicBezTo>
                  <a:pt x="78" y="133"/>
                  <a:pt x="78" y="133"/>
                  <a:pt x="78" y="133"/>
                </a:cubicBezTo>
                <a:close/>
                <a:moveTo>
                  <a:pt x="82" y="122"/>
                </a:moveTo>
                <a:cubicBezTo>
                  <a:pt x="82" y="123"/>
                  <a:pt x="81" y="123"/>
                  <a:pt x="80" y="124"/>
                </a:cubicBezTo>
                <a:cubicBezTo>
                  <a:pt x="82" y="126"/>
                  <a:pt x="82" y="126"/>
                  <a:pt x="82" y="126"/>
                </a:cubicBezTo>
                <a:cubicBezTo>
                  <a:pt x="82" y="125"/>
                  <a:pt x="82" y="123"/>
                  <a:pt x="82" y="122"/>
                </a:cubicBezTo>
                <a:close/>
                <a:moveTo>
                  <a:pt x="41" y="300"/>
                </a:moveTo>
                <a:cubicBezTo>
                  <a:pt x="40" y="297"/>
                  <a:pt x="38" y="295"/>
                  <a:pt x="37" y="291"/>
                </a:cubicBezTo>
                <a:cubicBezTo>
                  <a:pt x="35" y="288"/>
                  <a:pt x="34" y="283"/>
                  <a:pt x="35" y="276"/>
                </a:cubicBezTo>
                <a:cubicBezTo>
                  <a:pt x="34" y="274"/>
                  <a:pt x="40" y="282"/>
                  <a:pt x="38" y="268"/>
                </a:cubicBezTo>
                <a:cubicBezTo>
                  <a:pt x="38" y="263"/>
                  <a:pt x="37" y="258"/>
                  <a:pt x="36" y="254"/>
                </a:cubicBezTo>
                <a:cubicBezTo>
                  <a:pt x="35" y="255"/>
                  <a:pt x="35" y="256"/>
                  <a:pt x="35" y="258"/>
                </a:cubicBezTo>
                <a:cubicBezTo>
                  <a:pt x="36" y="261"/>
                  <a:pt x="37" y="266"/>
                  <a:pt x="35" y="269"/>
                </a:cubicBezTo>
                <a:cubicBezTo>
                  <a:pt x="34" y="266"/>
                  <a:pt x="34" y="263"/>
                  <a:pt x="34" y="260"/>
                </a:cubicBezTo>
                <a:cubicBezTo>
                  <a:pt x="34" y="257"/>
                  <a:pt x="34" y="253"/>
                  <a:pt x="34" y="250"/>
                </a:cubicBezTo>
                <a:cubicBezTo>
                  <a:pt x="34" y="250"/>
                  <a:pt x="34" y="249"/>
                  <a:pt x="34" y="249"/>
                </a:cubicBezTo>
                <a:cubicBezTo>
                  <a:pt x="33" y="246"/>
                  <a:pt x="32" y="243"/>
                  <a:pt x="31" y="241"/>
                </a:cubicBezTo>
                <a:cubicBezTo>
                  <a:pt x="30" y="245"/>
                  <a:pt x="31" y="248"/>
                  <a:pt x="30" y="251"/>
                </a:cubicBezTo>
                <a:cubicBezTo>
                  <a:pt x="29" y="248"/>
                  <a:pt x="28" y="243"/>
                  <a:pt x="27" y="242"/>
                </a:cubicBezTo>
                <a:cubicBezTo>
                  <a:pt x="26" y="244"/>
                  <a:pt x="26" y="245"/>
                  <a:pt x="25" y="247"/>
                </a:cubicBezTo>
                <a:cubicBezTo>
                  <a:pt x="26" y="251"/>
                  <a:pt x="26" y="255"/>
                  <a:pt x="25" y="258"/>
                </a:cubicBezTo>
                <a:cubicBezTo>
                  <a:pt x="26" y="265"/>
                  <a:pt x="29" y="271"/>
                  <a:pt x="30" y="276"/>
                </a:cubicBezTo>
                <a:cubicBezTo>
                  <a:pt x="29" y="271"/>
                  <a:pt x="29" y="265"/>
                  <a:pt x="29" y="260"/>
                </a:cubicBezTo>
                <a:cubicBezTo>
                  <a:pt x="29" y="260"/>
                  <a:pt x="29" y="260"/>
                  <a:pt x="30" y="260"/>
                </a:cubicBezTo>
                <a:cubicBezTo>
                  <a:pt x="30" y="258"/>
                  <a:pt x="30" y="258"/>
                  <a:pt x="31" y="259"/>
                </a:cubicBezTo>
                <a:cubicBezTo>
                  <a:pt x="31" y="261"/>
                  <a:pt x="31" y="261"/>
                  <a:pt x="31" y="261"/>
                </a:cubicBezTo>
                <a:cubicBezTo>
                  <a:pt x="34" y="263"/>
                  <a:pt x="31" y="268"/>
                  <a:pt x="35" y="272"/>
                </a:cubicBezTo>
                <a:cubicBezTo>
                  <a:pt x="33" y="276"/>
                  <a:pt x="33" y="280"/>
                  <a:pt x="34" y="283"/>
                </a:cubicBezTo>
                <a:cubicBezTo>
                  <a:pt x="35" y="287"/>
                  <a:pt x="36" y="290"/>
                  <a:pt x="35" y="293"/>
                </a:cubicBezTo>
                <a:cubicBezTo>
                  <a:pt x="35" y="292"/>
                  <a:pt x="34" y="291"/>
                  <a:pt x="34" y="290"/>
                </a:cubicBezTo>
                <a:cubicBezTo>
                  <a:pt x="34" y="293"/>
                  <a:pt x="34" y="296"/>
                  <a:pt x="34" y="299"/>
                </a:cubicBezTo>
                <a:cubicBezTo>
                  <a:pt x="34" y="306"/>
                  <a:pt x="32" y="312"/>
                  <a:pt x="35" y="322"/>
                </a:cubicBezTo>
                <a:cubicBezTo>
                  <a:pt x="35" y="320"/>
                  <a:pt x="36" y="318"/>
                  <a:pt x="39" y="321"/>
                </a:cubicBezTo>
                <a:cubicBezTo>
                  <a:pt x="39" y="322"/>
                  <a:pt x="38" y="323"/>
                  <a:pt x="38" y="324"/>
                </a:cubicBezTo>
                <a:cubicBezTo>
                  <a:pt x="41" y="324"/>
                  <a:pt x="44" y="326"/>
                  <a:pt x="46" y="319"/>
                </a:cubicBezTo>
                <a:cubicBezTo>
                  <a:pt x="46" y="308"/>
                  <a:pt x="44" y="304"/>
                  <a:pt x="41" y="300"/>
                </a:cubicBezTo>
                <a:close/>
                <a:moveTo>
                  <a:pt x="33" y="301"/>
                </a:moveTo>
                <a:cubicBezTo>
                  <a:pt x="33" y="303"/>
                  <a:pt x="33" y="305"/>
                  <a:pt x="32" y="306"/>
                </a:cubicBezTo>
                <a:cubicBezTo>
                  <a:pt x="32" y="307"/>
                  <a:pt x="33" y="307"/>
                  <a:pt x="33" y="308"/>
                </a:cubicBezTo>
                <a:cubicBezTo>
                  <a:pt x="33" y="306"/>
                  <a:pt x="33" y="303"/>
                  <a:pt x="33" y="301"/>
                </a:cubicBezTo>
                <a:close/>
                <a:moveTo>
                  <a:pt x="35" y="337"/>
                </a:moveTo>
                <a:cubicBezTo>
                  <a:pt x="33" y="332"/>
                  <a:pt x="32" y="326"/>
                  <a:pt x="31" y="321"/>
                </a:cubicBezTo>
                <a:cubicBezTo>
                  <a:pt x="31" y="318"/>
                  <a:pt x="30" y="315"/>
                  <a:pt x="30" y="312"/>
                </a:cubicBezTo>
                <a:cubicBezTo>
                  <a:pt x="28" y="315"/>
                  <a:pt x="27" y="318"/>
                  <a:pt x="27" y="321"/>
                </a:cubicBezTo>
                <a:cubicBezTo>
                  <a:pt x="28" y="325"/>
                  <a:pt x="29" y="330"/>
                  <a:pt x="31" y="334"/>
                </a:cubicBezTo>
                <a:cubicBezTo>
                  <a:pt x="33" y="335"/>
                  <a:pt x="34" y="337"/>
                  <a:pt x="35" y="337"/>
                </a:cubicBezTo>
                <a:close/>
                <a:moveTo>
                  <a:pt x="48" y="359"/>
                </a:moveTo>
                <a:cubicBezTo>
                  <a:pt x="48" y="360"/>
                  <a:pt x="48" y="362"/>
                  <a:pt x="49" y="364"/>
                </a:cubicBezTo>
                <a:cubicBezTo>
                  <a:pt x="47" y="361"/>
                  <a:pt x="46" y="361"/>
                  <a:pt x="45" y="361"/>
                </a:cubicBezTo>
                <a:cubicBezTo>
                  <a:pt x="46" y="364"/>
                  <a:pt x="46" y="364"/>
                  <a:pt x="46" y="364"/>
                </a:cubicBezTo>
                <a:cubicBezTo>
                  <a:pt x="46" y="366"/>
                  <a:pt x="45" y="365"/>
                  <a:pt x="44" y="364"/>
                </a:cubicBezTo>
                <a:cubicBezTo>
                  <a:pt x="43" y="366"/>
                  <a:pt x="43" y="367"/>
                  <a:pt x="40" y="364"/>
                </a:cubicBezTo>
                <a:cubicBezTo>
                  <a:pt x="42" y="369"/>
                  <a:pt x="44" y="371"/>
                  <a:pt x="46" y="373"/>
                </a:cubicBezTo>
                <a:cubicBezTo>
                  <a:pt x="47" y="374"/>
                  <a:pt x="49" y="375"/>
                  <a:pt x="51" y="377"/>
                </a:cubicBezTo>
                <a:cubicBezTo>
                  <a:pt x="50" y="378"/>
                  <a:pt x="50" y="380"/>
                  <a:pt x="49" y="381"/>
                </a:cubicBezTo>
                <a:cubicBezTo>
                  <a:pt x="56" y="386"/>
                  <a:pt x="57" y="386"/>
                  <a:pt x="59" y="387"/>
                </a:cubicBezTo>
                <a:cubicBezTo>
                  <a:pt x="60" y="388"/>
                  <a:pt x="62" y="389"/>
                  <a:pt x="65" y="393"/>
                </a:cubicBezTo>
                <a:cubicBezTo>
                  <a:pt x="65" y="392"/>
                  <a:pt x="64" y="391"/>
                  <a:pt x="64" y="390"/>
                </a:cubicBezTo>
                <a:cubicBezTo>
                  <a:pt x="63" y="386"/>
                  <a:pt x="62" y="382"/>
                  <a:pt x="61" y="380"/>
                </a:cubicBezTo>
                <a:cubicBezTo>
                  <a:pt x="63" y="383"/>
                  <a:pt x="65" y="389"/>
                  <a:pt x="64" y="390"/>
                </a:cubicBezTo>
                <a:cubicBezTo>
                  <a:pt x="67" y="385"/>
                  <a:pt x="67" y="385"/>
                  <a:pt x="67" y="385"/>
                </a:cubicBezTo>
                <a:cubicBezTo>
                  <a:pt x="64" y="374"/>
                  <a:pt x="56" y="367"/>
                  <a:pt x="51" y="359"/>
                </a:cubicBezTo>
                <a:cubicBezTo>
                  <a:pt x="52" y="364"/>
                  <a:pt x="50" y="361"/>
                  <a:pt x="48" y="359"/>
                </a:cubicBezTo>
                <a:close/>
                <a:moveTo>
                  <a:pt x="64" y="172"/>
                </a:moveTo>
                <a:cubicBezTo>
                  <a:pt x="64" y="173"/>
                  <a:pt x="63" y="173"/>
                  <a:pt x="63" y="173"/>
                </a:cubicBezTo>
                <a:cubicBezTo>
                  <a:pt x="63" y="173"/>
                  <a:pt x="64" y="173"/>
                  <a:pt x="64" y="172"/>
                </a:cubicBezTo>
                <a:close/>
                <a:moveTo>
                  <a:pt x="85" y="128"/>
                </a:moveTo>
                <a:cubicBezTo>
                  <a:pt x="86" y="127"/>
                  <a:pt x="87" y="126"/>
                  <a:pt x="88" y="126"/>
                </a:cubicBezTo>
                <a:cubicBezTo>
                  <a:pt x="87" y="123"/>
                  <a:pt x="87" y="123"/>
                  <a:pt x="87" y="123"/>
                </a:cubicBezTo>
                <a:cubicBezTo>
                  <a:pt x="86" y="125"/>
                  <a:pt x="85" y="127"/>
                  <a:pt x="84" y="129"/>
                </a:cubicBezTo>
                <a:cubicBezTo>
                  <a:pt x="84" y="128"/>
                  <a:pt x="85" y="128"/>
                  <a:pt x="85" y="128"/>
                </a:cubicBezTo>
                <a:close/>
                <a:moveTo>
                  <a:pt x="95" y="121"/>
                </a:moveTo>
                <a:cubicBezTo>
                  <a:pt x="95" y="120"/>
                  <a:pt x="94" y="119"/>
                  <a:pt x="94" y="118"/>
                </a:cubicBezTo>
                <a:cubicBezTo>
                  <a:pt x="92" y="120"/>
                  <a:pt x="91" y="121"/>
                  <a:pt x="90" y="124"/>
                </a:cubicBezTo>
                <a:cubicBezTo>
                  <a:pt x="93" y="122"/>
                  <a:pt x="94" y="121"/>
                  <a:pt x="95" y="121"/>
                </a:cubicBezTo>
                <a:close/>
                <a:moveTo>
                  <a:pt x="140" y="78"/>
                </a:moveTo>
                <a:cubicBezTo>
                  <a:pt x="140" y="77"/>
                  <a:pt x="140" y="75"/>
                  <a:pt x="139" y="74"/>
                </a:cubicBezTo>
                <a:cubicBezTo>
                  <a:pt x="138" y="75"/>
                  <a:pt x="137" y="77"/>
                  <a:pt x="136" y="78"/>
                </a:cubicBezTo>
                <a:cubicBezTo>
                  <a:pt x="135" y="81"/>
                  <a:pt x="134" y="83"/>
                  <a:pt x="134" y="85"/>
                </a:cubicBezTo>
                <a:cubicBezTo>
                  <a:pt x="136" y="83"/>
                  <a:pt x="138" y="80"/>
                  <a:pt x="140" y="78"/>
                </a:cubicBezTo>
                <a:close/>
                <a:moveTo>
                  <a:pt x="247" y="36"/>
                </a:moveTo>
                <a:cubicBezTo>
                  <a:pt x="247" y="36"/>
                  <a:pt x="247" y="37"/>
                  <a:pt x="246" y="37"/>
                </a:cubicBezTo>
                <a:cubicBezTo>
                  <a:pt x="249" y="37"/>
                  <a:pt x="247" y="37"/>
                  <a:pt x="247" y="36"/>
                </a:cubicBezTo>
                <a:close/>
                <a:moveTo>
                  <a:pt x="279" y="35"/>
                </a:moveTo>
                <a:cubicBezTo>
                  <a:pt x="278" y="35"/>
                  <a:pt x="277" y="34"/>
                  <a:pt x="276" y="33"/>
                </a:cubicBezTo>
                <a:cubicBezTo>
                  <a:pt x="274" y="34"/>
                  <a:pt x="273" y="35"/>
                  <a:pt x="272" y="35"/>
                </a:cubicBezTo>
                <a:cubicBezTo>
                  <a:pt x="275" y="35"/>
                  <a:pt x="277" y="35"/>
                  <a:pt x="279" y="35"/>
                </a:cubicBezTo>
                <a:close/>
                <a:moveTo>
                  <a:pt x="350" y="45"/>
                </a:moveTo>
                <a:cubicBezTo>
                  <a:pt x="351" y="45"/>
                  <a:pt x="351" y="45"/>
                  <a:pt x="352" y="45"/>
                </a:cubicBezTo>
                <a:lnTo>
                  <a:pt x="350" y="45"/>
                </a:lnTo>
                <a:close/>
                <a:moveTo>
                  <a:pt x="503" y="158"/>
                </a:moveTo>
                <a:cubicBezTo>
                  <a:pt x="503" y="158"/>
                  <a:pt x="503" y="158"/>
                  <a:pt x="503" y="158"/>
                </a:cubicBezTo>
                <a:cubicBezTo>
                  <a:pt x="503" y="158"/>
                  <a:pt x="503" y="158"/>
                  <a:pt x="503" y="158"/>
                </a:cubicBezTo>
                <a:cubicBezTo>
                  <a:pt x="503" y="158"/>
                  <a:pt x="503" y="158"/>
                  <a:pt x="503" y="158"/>
                </a:cubicBezTo>
                <a:cubicBezTo>
                  <a:pt x="503" y="158"/>
                  <a:pt x="503" y="158"/>
                  <a:pt x="503" y="158"/>
                </a:cubicBezTo>
                <a:close/>
                <a:moveTo>
                  <a:pt x="504" y="156"/>
                </a:moveTo>
                <a:cubicBezTo>
                  <a:pt x="504" y="156"/>
                  <a:pt x="504" y="156"/>
                  <a:pt x="504" y="157"/>
                </a:cubicBezTo>
                <a:cubicBezTo>
                  <a:pt x="504" y="156"/>
                  <a:pt x="504" y="156"/>
                  <a:pt x="504" y="156"/>
                </a:cubicBezTo>
                <a:cubicBezTo>
                  <a:pt x="504" y="156"/>
                  <a:pt x="504" y="156"/>
                  <a:pt x="504" y="156"/>
                </a:cubicBezTo>
                <a:close/>
                <a:moveTo>
                  <a:pt x="81" y="390"/>
                </a:moveTo>
                <a:cubicBezTo>
                  <a:pt x="82" y="390"/>
                  <a:pt x="82" y="388"/>
                  <a:pt x="83" y="389"/>
                </a:cubicBezTo>
                <a:cubicBezTo>
                  <a:pt x="79" y="383"/>
                  <a:pt x="79" y="383"/>
                  <a:pt x="79" y="383"/>
                </a:cubicBezTo>
                <a:cubicBezTo>
                  <a:pt x="81" y="387"/>
                  <a:pt x="80" y="388"/>
                  <a:pt x="81" y="390"/>
                </a:cubicBezTo>
                <a:close/>
                <a:moveTo>
                  <a:pt x="83" y="390"/>
                </a:moveTo>
                <a:cubicBezTo>
                  <a:pt x="83" y="389"/>
                  <a:pt x="83" y="389"/>
                  <a:pt x="83" y="389"/>
                </a:cubicBezTo>
                <a:lnTo>
                  <a:pt x="83" y="390"/>
                </a:lnTo>
                <a:close/>
                <a:moveTo>
                  <a:pt x="76" y="403"/>
                </a:moveTo>
                <a:cubicBezTo>
                  <a:pt x="75" y="404"/>
                  <a:pt x="75" y="405"/>
                  <a:pt x="76" y="407"/>
                </a:cubicBezTo>
                <a:cubicBezTo>
                  <a:pt x="78" y="409"/>
                  <a:pt x="80" y="411"/>
                  <a:pt x="81" y="413"/>
                </a:cubicBezTo>
                <a:cubicBezTo>
                  <a:pt x="81" y="413"/>
                  <a:pt x="81" y="413"/>
                  <a:pt x="81" y="412"/>
                </a:cubicBezTo>
                <a:cubicBezTo>
                  <a:pt x="86" y="411"/>
                  <a:pt x="81" y="407"/>
                  <a:pt x="76" y="403"/>
                </a:cubicBezTo>
                <a:close/>
                <a:moveTo>
                  <a:pt x="82" y="414"/>
                </a:moveTo>
                <a:cubicBezTo>
                  <a:pt x="83" y="416"/>
                  <a:pt x="85" y="417"/>
                  <a:pt x="86" y="419"/>
                </a:cubicBezTo>
                <a:cubicBezTo>
                  <a:pt x="87" y="418"/>
                  <a:pt x="84" y="417"/>
                  <a:pt x="82" y="414"/>
                </a:cubicBezTo>
                <a:close/>
                <a:moveTo>
                  <a:pt x="59" y="346"/>
                </a:moveTo>
                <a:cubicBezTo>
                  <a:pt x="59" y="349"/>
                  <a:pt x="63" y="346"/>
                  <a:pt x="62" y="348"/>
                </a:cubicBezTo>
                <a:cubicBezTo>
                  <a:pt x="67" y="350"/>
                  <a:pt x="52" y="333"/>
                  <a:pt x="59" y="346"/>
                </a:cubicBezTo>
                <a:close/>
                <a:moveTo>
                  <a:pt x="55" y="380"/>
                </a:moveTo>
                <a:cubicBezTo>
                  <a:pt x="53" y="375"/>
                  <a:pt x="51" y="369"/>
                  <a:pt x="50" y="369"/>
                </a:cubicBezTo>
                <a:cubicBezTo>
                  <a:pt x="53" y="378"/>
                  <a:pt x="53" y="378"/>
                  <a:pt x="53" y="378"/>
                </a:cubicBezTo>
                <a:cubicBezTo>
                  <a:pt x="53" y="378"/>
                  <a:pt x="54" y="379"/>
                  <a:pt x="55" y="380"/>
                </a:cubicBezTo>
                <a:close/>
                <a:moveTo>
                  <a:pt x="55" y="380"/>
                </a:moveTo>
                <a:cubicBezTo>
                  <a:pt x="57" y="383"/>
                  <a:pt x="58" y="386"/>
                  <a:pt x="59" y="387"/>
                </a:cubicBezTo>
                <a:cubicBezTo>
                  <a:pt x="59" y="385"/>
                  <a:pt x="57" y="382"/>
                  <a:pt x="55" y="380"/>
                </a:cubicBezTo>
                <a:close/>
                <a:moveTo>
                  <a:pt x="385" y="532"/>
                </a:moveTo>
                <a:cubicBezTo>
                  <a:pt x="393" y="530"/>
                  <a:pt x="393" y="530"/>
                  <a:pt x="393" y="530"/>
                </a:cubicBezTo>
                <a:cubicBezTo>
                  <a:pt x="387" y="530"/>
                  <a:pt x="387" y="530"/>
                  <a:pt x="387" y="530"/>
                </a:cubicBezTo>
                <a:lnTo>
                  <a:pt x="385" y="532"/>
                </a:lnTo>
                <a:close/>
                <a:moveTo>
                  <a:pt x="397" y="520"/>
                </a:moveTo>
                <a:cubicBezTo>
                  <a:pt x="401" y="524"/>
                  <a:pt x="401" y="524"/>
                  <a:pt x="401" y="524"/>
                </a:cubicBezTo>
                <a:cubicBezTo>
                  <a:pt x="404" y="517"/>
                  <a:pt x="404" y="517"/>
                  <a:pt x="404" y="517"/>
                </a:cubicBezTo>
                <a:cubicBezTo>
                  <a:pt x="402" y="518"/>
                  <a:pt x="399" y="520"/>
                  <a:pt x="397" y="520"/>
                </a:cubicBezTo>
                <a:close/>
                <a:moveTo>
                  <a:pt x="247" y="47"/>
                </a:moveTo>
                <a:cubicBezTo>
                  <a:pt x="250" y="47"/>
                  <a:pt x="253" y="46"/>
                  <a:pt x="256" y="46"/>
                </a:cubicBezTo>
                <a:cubicBezTo>
                  <a:pt x="250" y="46"/>
                  <a:pt x="246" y="42"/>
                  <a:pt x="247" y="47"/>
                </a:cubicBezTo>
                <a:close/>
                <a:moveTo>
                  <a:pt x="256" y="46"/>
                </a:moveTo>
                <a:cubicBezTo>
                  <a:pt x="256" y="46"/>
                  <a:pt x="257" y="46"/>
                  <a:pt x="258" y="45"/>
                </a:cubicBezTo>
                <a:cubicBezTo>
                  <a:pt x="257" y="45"/>
                  <a:pt x="256" y="46"/>
                  <a:pt x="256" y="46"/>
                </a:cubicBezTo>
                <a:close/>
              </a:path>
            </a:pathLst>
          </a:custGeom>
          <a:solidFill>
            <a:schemeClr val="bg1"/>
          </a:solidFill>
          <a:ln>
            <a:noFill/>
          </a:ln>
        </p:spPr>
        <p:txBody>
          <a:bodyPr vert="horz" wrap="square" lIns="91440" tIns="45720" rIns="91440" bIns="45720" numCol="1" anchor="ctr" anchorCtr="0" compatLnSpc="1">
            <a:prstTxWarp prst="textNoShape">
              <a:avLst/>
            </a:prstTxWarp>
          </a:bodyPr>
          <a:lstStyle/>
          <a:p>
            <a:pPr algn="ctr"/>
            <a:r>
              <a:rPr lang="es-MX" sz="1400" b="1" dirty="0">
                <a:solidFill>
                  <a:schemeClr val="bg1"/>
                </a:solidFill>
              </a:rPr>
              <a:t>3</a:t>
            </a:r>
            <a:endParaRPr sz="1400" b="1" dirty="0">
              <a:solidFill>
                <a:schemeClr val="bg1"/>
              </a:solidFill>
            </a:endParaRPr>
          </a:p>
        </p:txBody>
      </p:sp>
      <p:graphicFrame>
        <p:nvGraphicFramePr>
          <p:cNvPr id="16" name="Chart 14">
            <a:extLst>
              <a:ext uri="{FF2B5EF4-FFF2-40B4-BE49-F238E27FC236}">
                <a16:creationId xmlns:a16="http://schemas.microsoft.com/office/drawing/2014/main" id="{3A225372-F918-BF3B-4CB2-C6947B8E7E8C}"/>
              </a:ext>
            </a:extLst>
          </p:cNvPr>
          <p:cNvGraphicFramePr>
            <a:graphicFrameLocks/>
          </p:cNvGraphicFramePr>
          <p:nvPr>
            <p:extLst>
              <p:ext uri="{D42A27DB-BD31-4B8C-83A1-F6EECF244321}">
                <p14:modId xmlns:p14="http://schemas.microsoft.com/office/powerpoint/2010/main" val="809323289"/>
              </p:ext>
            </p:extLst>
          </p:nvPr>
        </p:nvGraphicFramePr>
        <p:xfrm>
          <a:off x="1489061" y="1491095"/>
          <a:ext cx="3108325" cy="2607733"/>
        </p:xfrm>
        <a:graphic>
          <a:graphicData uri="http://schemas.openxmlformats.org/drawingml/2006/chart">
            <c:chart xmlns:c="http://schemas.openxmlformats.org/drawingml/2006/chart" xmlns:r="http://schemas.openxmlformats.org/officeDocument/2006/relationships" r:id="rId34"/>
          </a:graphicData>
        </a:graphic>
      </p:graphicFrame>
      <p:graphicFrame>
        <p:nvGraphicFramePr>
          <p:cNvPr id="58" name="Chart 14">
            <a:extLst>
              <a:ext uri="{FF2B5EF4-FFF2-40B4-BE49-F238E27FC236}">
                <a16:creationId xmlns:a16="http://schemas.microsoft.com/office/drawing/2014/main" id="{9A8DC7CC-486F-2D80-A1D9-409811F21A67}"/>
              </a:ext>
            </a:extLst>
          </p:cNvPr>
          <p:cNvGraphicFramePr>
            <a:graphicFrameLocks/>
          </p:cNvGraphicFramePr>
          <p:nvPr>
            <p:extLst>
              <p:ext uri="{D42A27DB-BD31-4B8C-83A1-F6EECF244321}">
                <p14:modId xmlns:p14="http://schemas.microsoft.com/office/powerpoint/2010/main" val="1311339593"/>
              </p:ext>
            </p:extLst>
          </p:nvPr>
        </p:nvGraphicFramePr>
        <p:xfrm>
          <a:off x="1469245" y="4370675"/>
          <a:ext cx="3079208" cy="2334567"/>
        </p:xfrm>
        <a:graphic>
          <a:graphicData uri="http://schemas.openxmlformats.org/drawingml/2006/chart">
            <c:chart xmlns:c="http://schemas.openxmlformats.org/drawingml/2006/chart" xmlns:r="http://schemas.openxmlformats.org/officeDocument/2006/relationships" r:id="rId35"/>
          </a:graphicData>
        </a:graphic>
      </p:graphicFrame>
      <p:graphicFrame>
        <p:nvGraphicFramePr>
          <p:cNvPr id="63" name="Chart 14">
            <a:extLst>
              <a:ext uri="{FF2B5EF4-FFF2-40B4-BE49-F238E27FC236}">
                <a16:creationId xmlns:a16="http://schemas.microsoft.com/office/drawing/2014/main" id="{F8F39070-CAFE-C597-A7FC-6FA49B555ECD}"/>
              </a:ext>
            </a:extLst>
          </p:cNvPr>
          <p:cNvGraphicFramePr>
            <a:graphicFrameLocks/>
          </p:cNvGraphicFramePr>
          <p:nvPr>
            <p:extLst>
              <p:ext uri="{D42A27DB-BD31-4B8C-83A1-F6EECF244321}">
                <p14:modId xmlns:p14="http://schemas.microsoft.com/office/powerpoint/2010/main" val="1683399255"/>
              </p:ext>
            </p:extLst>
          </p:nvPr>
        </p:nvGraphicFramePr>
        <p:xfrm>
          <a:off x="7314633" y="4360968"/>
          <a:ext cx="3099387" cy="2223940"/>
        </p:xfrm>
        <a:graphic>
          <a:graphicData uri="http://schemas.openxmlformats.org/drawingml/2006/chart">
            <c:chart xmlns:c="http://schemas.openxmlformats.org/drawingml/2006/chart" xmlns:r="http://schemas.openxmlformats.org/officeDocument/2006/relationships" r:id="rId36"/>
          </a:graphicData>
        </a:graphic>
      </p:graphicFrame>
    </p:spTree>
    <p:extLst>
      <p:ext uri="{BB962C8B-B14F-4D97-AF65-F5344CB8AC3E}">
        <p14:creationId xmlns:p14="http://schemas.microsoft.com/office/powerpoint/2010/main" val="2247335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a:extLst>
              <a:ext uri="{FF2B5EF4-FFF2-40B4-BE49-F238E27FC236}">
                <a16:creationId xmlns:a16="http://schemas.microsoft.com/office/drawing/2014/main" id="{9CD64757-577A-476B-BAF0-4F1E30BBF0D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0" b="90129" l="2444" r="97556">
                        <a14:foregroundMark x1="54582" y1="37339" x2="69959" y2="36910"/>
                        <a14:foregroundMark x1="69959" y1="36910" x2="89715" y2="858"/>
                        <a14:foregroundMark x1="89715" y1="858" x2="51120" y2="39914"/>
                        <a14:foregroundMark x1="51120" y1="39914" x2="80754" y2="16309"/>
                        <a14:foregroundMark x1="80754" y1="16309" x2="73320" y2="8584"/>
                        <a14:foregroundMark x1="73320" y1="8584" x2="62831" y2="23176"/>
                        <a14:foregroundMark x1="62831" y1="23176" x2="63035" y2="24464"/>
                        <a14:foregroundMark x1="4073" y1="33476" x2="30855" y2="47639"/>
                        <a14:foregroundMark x1="30855" y1="47639" x2="65071" y2="20601"/>
                        <a14:foregroundMark x1="65071" y1="20601" x2="7332" y2="25751"/>
                        <a14:foregroundMark x1="7332" y1="25751" x2="39511" y2="11588"/>
                        <a14:foregroundMark x1="39511" y1="11588" x2="3259" y2="6009"/>
                        <a14:foregroundMark x1="3259" y1="6009" x2="28717" y2="47210"/>
                        <a14:foregroundMark x1="28717" y1="47210" x2="6619" y2="41202"/>
                        <a14:foregroundMark x1="6619" y1="41202" x2="25255" y2="69099"/>
                        <a14:foregroundMark x1="25255" y1="69099" x2="53157" y2="48498"/>
                        <a14:foregroundMark x1="53157" y1="48498" x2="26375" y2="35193"/>
                        <a14:foregroundMark x1="26375" y1="35193" x2="96334" y2="3863"/>
                        <a14:foregroundMark x1="7230" y1="0" x2="96232" y2="3433"/>
                        <a14:foregroundMark x1="7128" y1="0" x2="1527" y2="24464"/>
                        <a14:foregroundMark x1="1527" y1="24893" x2="41344" y2="69528"/>
                        <a14:foregroundMark x1="41344" y1="69528" x2="53971" y2="64807"/>
                        <a14:foregroundMark x1="53971" y1="64807" x2="31161" y2="59657"/>
                        <a14:foregroundMark x1="31161" y1="59657" x2="48371" y2="39485"/>
                        <a14:foregroundMark x1="48371" y1="39485" x2="36558" y2="35622"/>
                        <a14:foregroundMark x1="36558" y1="35622" x2="61507" y2="19742"/>
                        <a14:foregroundMark x1="61507" y1="19742" x2="52342" y2="4721"/>
                        <a14:foregroundMark x1="52342" y1="4721" x2="4175" y2="2146"/>
                        <a14:foregroundMark x1="4073" y1="2146" x2="0" y2="12446"/>
                        <a14:foregroundMark x1="0" y1="30472" x2="3055" y2="44635"/>
                        <a14:foregroundMark x1="3157" y1="45064" x2="25560" y2="7725"/>
                        <a14:foregroundMark x1="25560" y1="7725" x2="45010" y2="39056"/>
                        <a14:foregroundMark x1="45010" y1="39056" x2="46436" y2="39914"/>
                        <a14:foregroundMark x1="2444" y1="0" x2="2444" y2="54936"/>
                        <a14:foregroundMark x1="2851" y1="0" x2="5601" y2="54077"/>
                        <a14:foregroundMark x1="5703" y1="54506" x2="713" y2="2146"/>
                        <a14:foregroundMark x1="713" y1="2146" x2="102" y2="64807"/>
                        <a14:foregroundMark x1="102" y1="64807" x2="5092" y2="31760"/>
                        <a14:foregroundMark x1="3259" y1="0" x2="4990" y2="31330"/>
                        <a14:foregroundMark x1="2037" y1="0" x2="2037" y2="47639"/>
                        <a14:foregroundMark x1="2138" y1="0" x2="2037" y2="47639"/>
                        <a14:foregroundMark x1="2342" y1="0" x2="4073" y2="41202"/>
                        <a14:foregroundMark x1="4175" y1="41631" x2="2444" y2="28326"/>
                        <a14:foregroundMark x1="26986" y1="89700" x2="30143" y2="90129"/>
                        <a14:foregroundMark x1="96029" y1="0" x2="91752" y2="9442"/>
                      </a14:backgroundRemoval>
                    </a14:imgEffect>
                  </a14:imgLayer>
                </a14:imgProps>
              </a:ext>
              <a:ext uri="{28A0092B-C50C-407E-A947-70E740481C1C}">
                <a14:useLocalDpi xmlns:a14="http://schemas.microsoft.com/office/drawing/2010/main"/>
              </a:ext>
            </a:extLst>
          </a:blip>
          <a:srcRect/>
          <a:stretch/>
        </p:blipFill>
        <p:spPr>
          <a:xfrm>
            <a:off x="-1" y="0"/>
            <a:ext cx="6231467" cy="1315622"/>
          </a:xfrm>
          <a:prstGeom prst="rect">
            <a:avLst/>
          </a:prstGeom>
        </p:spPr>
      </p:pic>
      <p:sp>
        <p:nvSpPr>
          <p:cNvPr id="9" name="Sub Heading">
            <a:extLst>
              <a:ext uri="{FF2B5EF4-FFF2-40B4-BE49-F238E27FC236}">
                <a16:creationId xmlns:a16="http://schemas.microsoft.com/office/drawing/2014/main" id="{0D12548F-0D56-408A-82ED-6B097372FE9C}"/>
              </a:ext>
            </a:extLst>
          </p:cNvPr>
          <p:cNvSpPr>
            <a:spLocks noChangeArrowheads="1"/>
          </p:cNvSpPr>
          <p:nvPr>
            <p:custDataLst>
              <p:tags r:id="rId1"/>
            </p:custDataLst>
          </p:nvPr>
        </p:nvSpPr>
        <p:spPr bwMode="gray">
          <a:xfrm>
            <a:off x="588112" y="468684"/>
            <a:ext cx="8927307" cy="156567"/>
          </a:xfrm>
          <a:prstGeom prst="rect">
            <a:avLst/>
          </a:prstGeom>
          <a:noFill/>
          <a:ln w="12700">
            <a:noFill/>
            <a:prstDash val="dash"/>
            <a:miter lim="800000"/>
            <a:headEnd/>
            <a:tailEnd/>
          </a:ln>
          <a:effectLst/>
        </p:spPr>
        <p:txBody>
          <a:bodyPr lIns="0" tIns="0" rIns="0" bIns="0"/>
          <a:lstStyle/>
          <a:p>
            <a:pPr eaLnBrk="1" hangingPunct="1"/>
            <a:r>
              <a:rPr lang="es-MX" sz="2000" b="1" dirty="0">
                <a:solidFill>
                  <a:srgbClr val="27AAE1"/>
                </a:solidFill>
                <a:latin typeface="Calibri"/>
                <a:ea typeface="ＭＳ Ｐゴシック"/>
                <a:cs typeface="Calibri" pitchFamily="34" charset="0"/>
              </a:rPr>
              <a:t>Crecimiento con rentabilidad</a:t>
            </a:r>
          </a:p>
        </p:txBody>
      </p:sp>
      <p:sp>
        <p:nvSpPr>
          <p:cNvPr id="10" name="Freeform 32">
            <a:extLst>
              <a:ext uri="{FF2B5EF4-FFF2-40B4-BE49-F238E27FC236}">
                <a16:creationId xmlns:a16="http://schemas.microsoft.com/office/drawing/2014/main" id="{286DD2D9-F0C1-43A8-B5AE-916A8F3EA695}"/>
              </a:ext>
            </a:extLst>
          </p:cNvPr>
          <p:cNvSpPr>
            <a:spLocks noEditPoints="1"/>
          </p:cNvSpPr>
          <p:nvPr>
            <p:custDataLst>
              <p:tags r:id="rId2"/>
            </p:custDataLst>
          </p:nvPr>
        </p:nvSpPr>
        <p:spPr bwMode="auto">
          <a:xfrm>
            <a:off x="261976" y="488091"/>
            <a:ext cx="274320" cy="274320"/>
          </a:xfrm>
          <a:custGeom>
            <a:avLst/>
            <a:gdLst>
              <a:gd name="T0" fmla="*/ 340 w 519"/>
              <a:gd name="T1" fmla="*/ 506 h 547"/>
              <a:gd name="T2" fmla="*/ 272 w 519"/>
              <a:gd name="T3" fmla="*/ 500 h 547"/>
              <a:gd name="T4" fmla="*/ 244 w 519"/>
              <a:gd name="T5" fmla="*/ 502 h 547"/>
              <a:gd name="T6" fmla="*/ 296 w 519"/>
              <a:gd name="T7" fmla="*/ 517 h 547"/>
              <a:gd name="T8" fmla="*/ 200 w 519"/>
              <a:gd name="T9" fmla="*/ 491 h 547"/>
              <a:gd name="T10" fmla="*/ 164 w 519"/>
              <a:gd name="T11" fmla="*/ 461 h 547"/>
              <a:gd name="T12" fmla="*/ 183 w 519"/>
              <a:gd name="T13" fmla="*/ 480 h 547"/>
              <a:gd name="T14" fmla="*/ 212 w 519"/>
              <a:gd name="T15" fmla="*/ 506 h 547"/>
              <a:gd name="T16" fmla="*/ 153 w 519"/>
              <a:gd name="T17" fmla="*/ 466 h 547"/>
              <a:gd name="T18" fmla="*/ 110 w 519"/>
              <a:gd name="T19" fmla="*/ 432 h 547"/>
              <a:gd name="T20" fmla="*/ 167 w 519"/>
              <a:gd name="T21" fmla="*/ 475 h 547"/>
              <a:gd name="T22" fmla="*/ 121 w 519"/>
              <a:gd name="T23" fmla="*/ 445 h 547"/>
              <a:gd name="T24" fmla="*/ 137 w 519"/>
              <a:gd name="T25" fmla="*/ 455 h 547"/>
              <a:gd name="T26" fmla="*/ 190 w 519"/>
              <a:gd name="T27" fmla="*/ 495 h 547"/>
              <a:gd name="T28" fmla="*/ 202 w 519"/>
              <a:gd name="T29" fmla="*/ 62 h 547"/>
              <a:gd name="T30" fmla="*/ 55 w 519"/>
              <a:gd name="T31" fmla="*/ 226 h 547"/>
              <a:gd name="T32" fmla="*/ 65 w 519"/>
              <a:gd name="T33" fmla="*/ 357 h 547"/>
              <a:gd name="T34" fmla="*/ 67 w 519"/>
              <a:gd name="T35" fmla="*/ 361 h 547"/>
              <a:gd name="T36" fmla="*/ 61 w 519"/>
              <a:gd name="T37" fmla="*/ 380 h 547"/>
              <a:gd name="T38" fmla="*/ 483 w 519"/>
              <a:gd name="T39" fmla="*/ 153 h 547"/>
              <a:gd name="T40" fmla="*/ 411 w 519"/>
              <a:gd name="T41" fmla="*/ 87 h 547"/>
              <a:gd name="T42" fmla="*/ 394 w 519"/>
              <a:gd name="T43" fmla="*/ 72 h 547"/>
              <a:gd name="T44" fmla="*/ 314 w 519"/>
              <a:gd name="T45" fmla="*/ 39 h 547"/>
              <a:gd name="T46" fmla="*/ 264 w 519"/>
              <a:gd name="T47" fmla="*/ 40 h 547"/>
              <a:gd name="T48" fmla="*/ 213 w 519"/>
              <a:gd name="T49" fmla="*/ 50 h 547"/>
              <a:gd name="T50" fmla="*/ 184 w 519"/>
              <a:gd name="T51" fmla="*/ 63 h 547"/>
              <a:gd name="T52" fmla="*/ 95 w 519"/>
              <a:gd name="T53" fmla="*/ 145 h 547"/>
              <a:gd name="T54" fmla="*/ 47 w 519"/>
              <a:gd name="T55" fmla="*/ 281 h 547"/>
              <a:gd name="T56" fmla="*/ 66 w 519"/>
              <a:gd name="T57" fmla="*/ 363 h 547"/>
              <a:gd name="T58" fmla="*/ 91 w 519"/>
              <a:gd name="T59" fmla="*/ 413 h 547"/>
              <a:gd name="T60" fmla="*/ 76 w 519"/>
              <a:gd name="T61" fmla="*/ 416 h 547"/>
              <a:gd name="T62" fmla="*/ 132 w 519"/>
              <a:gd name="T63" fmla="*/ 468 h 547"/>
              <a:gd name="T64" fmla="*/ 193 w 519"/>
              <a:gd name="T65" fmla="*/ 504 h 547"/>
              <a:gd name="T66" fmla="*/ 233 w 519"/>
              <a:gd name="T67" fmla="*/ 517 h 547"/>
              <a:gd name="T68" fmla="*/ 325 w 519"/>
              <a:gd name="T69" fmla="*/ 515 h 547"/>
              <a:gd name="T70" fmla="*/ 344 w 519"/>
              <a:gd name="T71" fmla="*/ 536 h 547"/>
              <a:gd name="T72" fmla="*/ 149 w 519"/>
              <a:gd name="T73" fmla="*/ 513 h 547"/>
              <a:gd name="T74" fmla="*/ 47 w 519"/>
              <a:gd name="T75" fmla="*/ 415 h 547"/>
              <a:gd name="T76" fmla="*/ 0 w 519"/>
              <a:gd name="T77" fmla="*/ 266 h 547"/>
              <a:gd name="T78" fmla="*/ 20 w 519"/>
              <a:gd name="T79" fmla="*/ 181 h 547"/>
              <a:gd name="T80" fmla="*/ 70 w 519"/>
              <a:gd name="T81" fmla="*/ 102 h 547"/>
              <a:gd name="T82" fmla="*/ 182 w 519"/>
              <a:gd name="T83" fmla="*/ 21 h 547"/>
              <a:gd name="T84" fmla="*/ 308 w 519"/>
              <a:gd name="T85" fmla="*/ 3 h 547"/>
              <a:gd name="T86" fmla="*/ 436 w 519"/>
              <a:gd name="T87" fmla="*/ 42 h 547"/>
              <a:gd name="T88" fmla="*/ 463 w 519"/>
              <a:gd name="T89" fmla="*/ 84 h 547"/>
              <a:gd name="T90" fmla="*/ 503 w 519"/>
              <a:gd name="T91" fmla="*/ 131 h 547"/>
              <a:gd name="T92" fmla="*/ 161 w 519"/>
              <a:gd name="T93" fmla="*/ 484 h 547"/>
              <a:gd name="T94" fmla="*/ 82 w 519"/>
              <a:gd name="T95" fmla="*/ 130 h 547"/>
              <a:gd name="T96" fmla="*/ 37 w 519"/>
              <a:gd name="T97" fmla="*/ 291 h 547"/>
              <a:gd name="T98" fmla="*/ 30 w 519"/>
              <a:gd name="T99" fmla="*/ 251 h 547"/>
              <a:gd name="T100" fmla="*/ 34 w 519"/>
              <a:gd name="T101" fmla="*/ 283 h 547"/>
              <a:gd name="T102" fmla="*/ 32 w 519"/>
              <a:gd name="T103" fmla="*/ 306 h 547"/>
              <a:gd name="T104" fmla="*/ 49 w 519"/>
              <a:gd name="T105" fmla="*/ 364 h 547"/>
              <a:gd name="T106" fmla="*/ 64 w 519"/>
              <a:gd name="T107" fmla="*/ 390 h 547"/>
              <a:gd name="T108" fmla="*/ 88 w 519"/>
              <a:gd name="T109" fmla="*/ 126 h 547"/>
              <a:gd name="T110" fmla="*/ 136 w 519"/>
              <a:gd name="T111" fmla="*/ 78 h 547"/>
              <a:gd name="T112" fmla="*/ 350 w 519"/>
              <a:gd name="T113" fmla="*/ 45 h 547"/>
              <a:gd name="T114" fmla="*/ 504 w 519"/>
              <a:gd name="T115" fmla="*/ 156 h 547"/>
              <a:gd name="T116" fmla="*/ 76 w 519"/>
              <a:gd name="T117" fmla="*/ 407 h 547"/>
              <a:gd name="T118" fmla="*/ 55 w 519"/>
              <a:gd name="T119" fmla="*/ 380 h 547"/>
              <a:gd name="T120" fmla="*/ 385 w 519"/>
              <a:gd name="T121" fmla="*/ 532 h 547"/>
              <a:gd name="T122" fmla="*/ 256 w 519"/>
              <a:gd name="T123" fmla="*/ 46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9" h="547">
                <a:moveTo>
                  <a:pt x="419" y="513"/>
                </a:moveTo>
                <a:cubicBezTo>
                  <a:pt x="418" y="514"/>
                  <a:pt x="418" y="515"/>
                  <a:pt x="416" y="518"/>
                </a:cubicBezTo>
                <a:cubicBezTo>
                  <a:pt x="415" y="520"/>
                  <a:pt x="412" y="523"/>
                  <a:pt x="408" y="525"/>
                </a:cubicBezTo>
                <a:cubicBezTo>
                  <a:pt x="409" y="524"/>
                  <a:pt x="408" y="524"/>
                  <a:pt x="408" y="522"/>
                </a:cubicBezTo>
                <a:cubicBezTo>
                  <a:pt x="409" y="522"/>
                  <a:pt x="409" y="521"/>
                  <a:pt x="411" y="519"/>
                </a:cubicBezTo>
                <a:cubicBezTo>
                  <a:pt x="412" y="517"/>
                  <a:pt x="414" y="515"/>
                  <a:pt x="416" y="512"/>
                </a:cubicBezTo>
                <a:cubicBezTo>
                  <a:pt x="416" y="512"/>
                  <a:pt x="418" y="509"/>
                  <a:pt x="419" y="509"/>
                </a:cubicBezTo>
                <a:cubicBezTo>
                  <a:pt x="419" y="509"/>
                  <a:pt x="419" y="510"/>
                  <a:pt x="419" y="513"/>
                </a:cubicBezTo>
                <a:close/>
                <a:moveTo>
                  <a:pt x="347" y="500"/>
                </a:moveTo>
                <a:cubicBezTo>
                  <a:pt x="344" y="502"/>
                  <a:pt x="342" y="504"/>
                  <a:pt x="340" y="506"/>
                </a:cubicBezTo>
                <a:cubicBezTo>
                  <a:pt x="342" y="504"/>
                  <a:pt x="344" y="503"/>
                  <a:pt x="346" y="502"/>
                </a:cubicBezTo>
                <a:lnTo>
                  <a:pt x="347" y="500"/>
                </a:lnTo>
                <a:close/>
                <a:moveTo>
                  <a:pt x="323" y="508"/>
                </a:moveTo>
                <a:cubicBezTo>
                  <a:pt x="325" y="509"/>
                  <a:pt x="325" y="509"/>
                  <a:pt x="325" y="509"/>
                </a:cubicBezTo>
                <a:cubicBezTo>
                  <a:pt x="328" y="504"/>
                  <a:pt x="328" y="504"/>
                  <a:pt x="328" y="504"/>
                </a:cubicBezTo>
                <a:cubicBezTo>
                  <a:pt x="317" y="507"/>
                  <a:pt x="303" y="512"/>
                  <a:pt x="295" y="511"/>
                </a:cubicBezTo>
                <a:cubicBezTo>
                  <a:pt x="297" y="514"/>
                  <a:pt x="302" y="513"/>
                  <a:pt x="307" y="512"/>
                </a:cubicBezTo>
                <a:cubicBezTo>
                  <a:pt x="313" y="510"/>
                  <a:pt x="318" y="509"/>
                  <a:pt x="323" y="508"/>
                </a:cubicBezTo>
                <a:close/>
                <a:moveTo>
                  <a:pt x="273" y="500"/>
                </a:moveTo>
                <a:cubicBezTo>
                  <a:pt x="273" y="500"/>
                  <a:pt x="272" y="500"/>
                  <a:pt x="272" y="500"/>
                </a:cubicBezTo>
                <a:cubicBezTo>
                  <a:pt x="271" y="500"/>
                  <a:pt x="270" y="499"/>
                  <a:pt x="267" y="499"/>
                </a:cubicBezTo>
                <a:cubicBezTo>
                  <a:pt x="269" y="501"/>
                  <a:pt x="261" y="501"/>
                  <a:pt x="273" y="500"/>
                </a:cubicBezTo>
                <a:close/>
                <a:moveTo>
                  <a:pt x="272" y="500"/>
                </a:moveTo>
                <a:cubicBezTo>
                  <a:pt x="277" y="500"/>
                  <a:pt x="269" y="498"/>
                  <a:pt x="272" y="500"/>
                </a:cubicBezTo>
                <a:close/>
                <a:moveTo>
                  <a:pt x="250" y="495"/>
                </a:moveTo>
                <a:cubicBezTo>
                  <a:pt x="243" y="495"/>
                  <a:pt x="244" y="496"/>
                  <a:pt x="248" y="499"/>
                </a:cubicBezTo>
                <a:cubicBezTo>
                  <a:pt x="250" y="499"/>
                  <a:pt x="253" y="498"/>
                  <a:pt x="255" y="498"/>
                </a:cubicBezTo>
                <a:cubicBezTo>
                  <a:pt x="254" y="496"/>
                  <a:pt x="248" y="495"/>
                  <a:pt x="250" y="495"/>
                </a:cubicBezTo>
                <a:close/>
                <a:moveTo>
                  <a:pt x="241" y="502"/>
                </a:moveTo>
                <a:cubicBezTo>
                  <a:pt x="244" y="502"/>
                  <a:pt x="244" y="502"/>
                  <a:pt x="244" y="502"/>
                </a:cubicBezTo>
                <a:cubicBezTo>
                  <a:pt x="244" y="501"/>
                  <a:pt x="243" y="501"/>
                  <a:pt x="241" y="502"/>
                </a:cubicBezTo>
                <a:close/>
                <a:moveTo>
                  <a:pt x="244" y="502"/>
                </a:moveTo>
                <a:cubicBezTo>
                  <a:pt x="245" y="503"/>
                  <a:pt x="245" y="505"/>
                  <a:pt x="248" y="502"/>
                </a:cubicBezTo>
                <a:cubicBezTo>
                  <a:pt x="247" y="503"/>
                  <a:pt x="249" y="502"/>
                  <a:pt x="252" y="501"/>
                </a:cubicBezTo>
                <a:lnTo>
                  <a:pt x="244" y="502"/>
                </a:lnTo>
                <a:close/>
                <a:moveTo>
                  <a:pt x="258" y="506"/>
                </a:moveTo>
                <a:cubicBezTo>
                  <a:pt x="265" y="507"/>
                  <a:pt x="268" y="505"/>
                  <a:pt x="268" y="504"/>
                </a:cubicBezTo>
                <a:cubicBezTo>
                  <a:pt x="267" y="503"/>
                  <a:pt x="263" y="503"/>
                  <a:pt x="256" y="502"/>
                </a:cubicBezTo>
                <a:cubicBezTo>
                  <a:pt x="260" y="504"/>
                  <a:pt x="265" y="505"/>
                  <a:pt x="258" y="506"/>
                </a:cubicBezTo>
                <a:close/>
                <a:moveTo>
                  <a:pt x="296" y="517"/>
                </a:moveTo>
                <a:cubicBezTo>
                  <a:pt x="294" y="516"/>
                  <a:pt x="292" y="516"/>
                  <a:pt x="292" y="517"/>
                </a:cubicBezTo>
                <a:cubicBezTo>
                  <a:pt x="294" y="518"/>
                  <a:pt x="296" y="518"/>
                  <a:pt x="298" y="519"/>
                </a:cubicBezTo>
                <a:cubicBezTo>
                  <a:pt x="303" y="516"/>
                  <a:pt x="303" y="516"/>
                  <a:pt x="303" y="516"/>
                </a:cubicBezTo>
                <a:cubicBezTo>
                  <a:pt x="302" y="517"/>
                  <a:pt x="299" y="517"/>
                  <a:pt x="296" y="517"/>
                </a:cubicBezTo>
                <a:close/>
                <a:moveTo>
                  <a:pt x="206" y="486"/>
                </a:moveTo>
                <a:cubicBezTo>
                  <a:pt x="206" y="487"/>
                  <a:pt x="208" y="490"/>
                  <a:pt x="208" y="492"/>
                </a:cubicBezTo>
                <a:cubicBezTo>
                  <a:pt x="209" y="492"/>
                  <a:pt x="211" y="492"/>
                  <a:pt x="213" y="492"/>
                </a:cubicBezTo>
                <a:cubicBezTo>
                  <a:pt x="211" y="490"/>
                  <a:pt x="206" y="488"/>
                  <a:pt x="206" y="486"/>
                </a:cubicBezTo>
                <a:close/>
                <a:moveTo>
                  <a:pt x="208" y="492"/>
                </a:moveTo>
                <a:cubicBezTo>
                  <a:pt x="200" y="491"/>
                  <a:pt x="200" y="491"/>
                  <a:pt x="200" y="491"/>
                </a:cubicBezTo>
                <a:cubicBezTo>
                  <a:pt x="206" y="494"/>
                  <a:pt x="208" y="493"/>
                  <a:pt x="208" y="492"/>
                </a:cubicBezTo>
                <a:close/>
                <a:moveTo>
                  <a:pt x="238" y="508"/>
                </a:moveTo>
                <a:cubicBezTo>
                  <a:pt x="243" y="507"/>
                  <a:pt x="247" y="506"/>
                  <a:pt x="252" y="506"/>
                </a:cubicBezTo>
                <a:cubicBezTo>
                  <a:pt x="247" y="506"/>
                  <a:pt x="241" y="507"/>
                  <a:pt x="236" y="508"/>
                </a:cubicBezTo>
                <a:lnTo>
                  <a:pt x="238" y="508"/>
                </a:lnTo>
                <a:close/>
                <a:moveTo>
                  <a:pt x="176" y="475"/>
                </a:moveTo>
                <a:cubicBezTo>
                  <a:pt x="180" y="475"/>
                  <a:pt x="180" y="475"/>
                  <a:pt x="180" y="475"/>
                </a:cubicBezTo>
                <a:cubicBezTo>
                  <a:pt x="181" y="475"/>
                  <a:pt x="183" y="475"/>
                  <a:pt x="185" y="474"/>
                </a:cubicBezTo>
                <a:cubicBezTo>
                  <a:pt x="182" y="475"/>
                  <a:pt x="179" y="475"/>
                  <a:pt x="176" y="475"/>
                </a:cubicBezTo>
                <a:close/>
                <a:moveTo>
                  <a:pt x="164" y="461"/>
                </a:moveTo>
                <a:cubicBezTo>
                  <a:pt x="160" y="459"/>
                  <a:pt x="155" y="458"/>
                  <a:pt x="151" y="458"/>
                </a:cubicBezTo>
                <a:cubicBezTo>
                  <a:pt x="155" y="459"/>
                  <a:pt x="158" y="462"/>
                  <a:pt x="162" y="467"/>
                </a:cubicBezTo>
                <a:cubicBezTo>
                  <a:pt x="166" y="466"/>
                  <a:pt x="161" y="461"/>
                  <a:pt x="164" y="461"/>
                </a:cubicBezTo>
                <a:close/>
                <a:moveTo>
                  <a:pt x="151" y="458"/>
                </a:moveTo>
                <a:cubicBezTo>
                  <a:pt x="149" y="457"/>
                  <a:pt x="146" y="456"/>
                  <a:pt x="144" y="456"/>
                </a:cubicBezTo>
                <a:cubicBezTo>
                  <a:pt x="146" y="457"/>
                  <a:pt x="148" y="457"/>
                  <a:pt x="151" y="458"/>
                </a:cubicBezTo>
                <a:close/>
                <a:moveTo>
                  <a:pt x="183" y="480"/>
                </a:moveTo>
                <a:cubicBezTo>
                  <a:pt x="185" y="485"/>
                  <a:pt x="185" y="485"/>
                  <a:pt x="185" y="485"/>
                </a:cubicBezTo>
                <a:cubicBezTo>
                  <a:pt x="185" y="485"/>
                  <a:pt x="186" y="485"/>
                  <a:pt x="187" y="486"/>
                </a:cubicBezTo>
                <a:cubicBezTo>
                  <a:pt x="187" y="485"/>
                  <a:pt x="187" y="483"/>
                  <a:pt x="183" y="480"/>
                </a:cubicBezTo>
                <a:close/>
                <a:moveTo>
                  <a:pt x="185" y="485"/>
                </a:moveTo>
                <a:cubicBezTo>
                  <a:pt x="185" y="485"/>
                  <a:pt x="185" y="485"/>
                  <a:pt x="185" y="485"/>
                </a:cubicBezTo>
                <a:cubicBezTo>
                  <a:pt x="182" y="483"/>
                  <a:pt x="179" y="482"/>
                  <a:pt x="179" y="482"/>
                </a:cubicBezTo>
                <a:cubicBezTo>
                  <a:pt x="179" y="482"/>
                  <a:pt x="181" y="483"/>
                  <a:pt x="185" y="485"/>
                </a:cubicBezTo>
                <a:close/>
                <a:moveTo>
                  <a:pt x="188" y="486"/>
                </a:moveTo>
                <a:cubicBezTo>
                  <a:pt x="188" y="486"/>
                  <a:pt x="188" y="486"/>
                  <a:pt x="187" y="486"/>
                </a:cubicBezTo>
                <a:cubicBezTo>
                  <a:pt x="188" y="486"/>
                  <a:pt x="188" y="486"/>
                  <a:pt x="188" y="486"/>
                </a:cubicBezTo>
                <a:close/>
                <a:moveTo>
                  <a:pt x="212" y="506"/>
                </a:moveTo>
                <a:cubicBezTo>
                  <a:pt x="216" y="505"/>
                  <a:pt x="211" y="502"/>
                  <a:pt x="218" y="501"/>
                </a:cubicBezTo>
                <a:cubicBezTo>
                  <a:pt x="213" y="501"/>
                  <a:pt x="203" y="500"/>
                  <a:pt x="212" y="506"/>
                </a:cubicBezTo>
                <a:close/>
                <a:moveTo>
                  <a:pt x="199" y="493"/>
                </a:moveTo>
                <a:cubicBezTo>
                  <a:pt x="196" y="492"/>
                  <a:pt x="193" y="492"/>
                  <a:pt x="190" y="492"/>
                </a:cubicBezTo>
                <a:cubicBezTo>
                  <a:pt x="193" y="493"/>
                  <a:pt x="195" y="494"/>
                  <a:pt x="198" y="495"/>
                </a:cubicBezTo>
                <a:cubicBezTo>
                  <a:pt x="198" y="494"/>
                  <a:pt x="197" y="493"/>
                  <a:pt x="199" y="493"/>
                </a:cubicBezTo>
                <a:close/>
                <a:moveTo>
                  <a:pt x="186" y="491"/>
                </a:moveTo>
                <a:cubicBezTo>
                  <a:pt x="190" y="492"/>
                  <a:pt x="190" y="492"/>
                  <a:pt x="190" y="492"/>
                </a:cubicBezTo>
                <a:cubicBezTo>
                  <a:pt x="187" y="490"/>
                  <a:pt x="187" y="490"/>
                  <a:pt x="187" y="490"/>
                </a:cubicBezTo>
                <a:lnTo>
                  <a:pt x="186" y="491"/>
                </a:lnTo>
                <a:close/>
                <a:moveTo>
                  <a:pt x="154" y="470"/>
                </a:moveTo>
                <a:cubicBezTo>
                  <a:pt x="155" y="470"/>
                  <a:pt x="158" y="469"/>
                  <a:pt x="153" y="466"/>
                </a:cubicBezTo>
                <a:cubicBezTo>
                  <a:pt x="150" y="466"/>
                  <a:pt x="146" y="464"/>
                  <a:pt x="143" y="461"/>
                </a:cubicBezTo>
                <a:cubicBezTo>
                  <a:pt x="144" y="463"/>
                  <a:pt x="146" y="464"/>
                  <a:pt x="148" y="466"/>
                </a:cubicBezTo>
                <a:cubicBezTo>
                  <a:pt x="150" y="467"/>
                  <a:pt x="152" y="469"/>
                  <a:pt x="154" y="470"/>
                </a:cubicBezTo>
                <a:close/>
                <a:moveTo>
                  <a:pt x="168" y="476"/>
                </a:moveTo>
                <a:cubicBezTo>
                  <a:pt x="168" y="476"/>
                  <a:pt x="167" y="476"/>
                  <a:pt x="167" y="476"/>
                </a:cubicBezTo>
                <a:cubicBezTo>
                  <a:pt x="168" y="476"/>
                  <a:pt x="168" y="477"/>
                  <a:pt x="168" y="476"/>
                </a:cubicBezTo>
                <a:close/>
                <a:moveTo>
                  <a:pt x="110" y="432"/>
                </a:moveTo>
                <a:cubicBezTo>
                  <a:pt x="110" y="433"/>
                  <a:pt x="110" y="433"/>
                  <a:pt x="110" y="433"/>
                </a:cubicBezTo>
                <a:cubicBezTo>
                  <a:pt x="110" y="433"/>
                  <a:pt x="110" y="433"/>
                  <a:pt x="110" y="433"/>
                </a:cubicBezTo>
                <a:lnTo>
                  <a:pt x="110" y="432"/>
                </a:lnTo>
                <a:close/>
                <a:moveTo>
                  <a:pt x="154" y="471"/>
                </a:moveTo>
                <a:cubicBezTo>
                  <a:pt x="157" y="474"/>
                  <a:pt x="159" y="474"/>
                  <a:pt x="162" y="474"/>
                </a:cubicBezTo>
                <a:cubicBezTo>
                  <a:pt x="159" y="473"/>
                  <a:pt x="156" y="472"/>
                  <a:pt x="154" y="470"/>
                </a:cubicBezTo>
                <a:cubicBezTo>
                  <a:pt x="153" y="470"/>
                  <a:pt x="153" y="471"/>
                  <a:pt x="154" y="471"/>
                </a:cubicBezTo>
                <a:close/>
                <a:moveTo>
                  <a:pt x="133" y="450"/>
                </a:moveTo>
                <a:cubicBezTo>
                  <a:pt x="134" y="451"/>
                  <a:pt x="135" y="453"/>
                  <a:pt x="137" y="455"/>
                </a:cubicBezTo>
                <a:cubicBezTo>
                  <a:pt x="136" y="453"/>
                  <a:pt x="134" y="449"/>
                  <a:pt x="133" y="450"/>
                </a:cubicBezTo>
                <a:close/>
                <a:moveTo>
                  <a:pt x="167" y="475"/>
                </a:moveTo>
                <a:cubicBezTo>
                  <a:pt x="167" y="475"/>
                  <a:pt x="167" y="475"/>
                  <a:pt x="167" y="475"/>
                </a:cubicBezTo>
                <a:cubicBezTo>
                  <a:pt x="167" y="473"/>
                  <a:pt x="166" y="474"/>
                  <a:pt x="167" y="475"/>
                </a:cubicBezTo>
                <a:close/>
                <a:moveTo>
                  <a:pt x="167" y="475"/>
                </a:moveTo>
                <a:cubicBezTo>
                  <a:pt x="165" y="474"/>
                  <a:pt x="163" y="474"/>
                  <a:pt x="162" y="474"/>
                </a:cubicBezTo>
                <a:cubicBezTo>
                  <a:pt x="164" y="475"/>
                  <a:pt x="165" y="476"/>
                  <a:pt x="167" y="476"/>
                </a:cubicBezTo>
                <a:cubicBezTo>
                  <a:pt x="167" y="476"/>
                  <a:pt x="167" y="475"/>
                  <a:pt x="167" y="475"/>
                </a:cubicBezTo>
                <a:close/>
                <a:moveTo>
                  <a:pt x="121" y="445"/>
                </a:moveTo>
                <a:cubicBezTo>
                  <a:pt x="122" y="445"/>
                  <a:pt x="123" y="446"/>
                  <a:pt x="123" y="447"/>
                </a:cubicBezTo>
                <a:cubicBezTo>
                  <a:pt x="121" y="444"/>
                  <a:pt x="120" y="441"/>
                  <a:pt x="118" y="435"/>
                </a:cubicBezTo>
                <a:cubicBezTo>
                  <a:pt x="113" y="433"/>
                  <a:pt x="111" y="433"/>
                  <a:pt x="110" y="433"/>
                </a:cubicBezTo>
                <a:cubicBezTo>
                  <a:pt x="114" y="437"/>
                  <a:pt x="118" y="441"/>
                  <a:pt x="122" y="445"/>
                </a:cubicBezTo>
                <a:lnTo>
                  <a:pt x="121" y="445"/>
                </a:lnTo>
                <a:close/>
                <a:moveTo>
                  <a:pt x="135" y="456"/>
                </a:moveTo>
                <a:cubicBezTo>
                  <a:pt x="133" y="457"/>
                  <a:pt x="130" y="456"/>
                  <a:pt x="128" y="456"/>
                </a:cubicBezTo>
                <a:cubicBezTo>
                  <a:pt x="126" y="456"/>
                  <a:pt x="124" y="456"/>
                  <a:pt x="125" y="459"/>
                </a:cubicBezTo>
                <a:cubicBezTo>
                  <a:pt x="133" y="466"/>
                  <a:pt x="133" y="462"/>
                  <a:pt x="138" y="464"/>
                </a:cubicBezTo>
                <a:cubicBezTo>
                  <a:pt x="125" y="455"/>
                  <a:pt x="143" y="465"/>
                  <a:pt x="135" y="457"/>
                </a:cubicBezTo>
                <a:cubicBezTo>
                  <a:pt x="138" y="458"/>
                  <a:pt x="140" y="460"/>
                  <a:pt x="143" y="461"/>
                </a:cubicBezTo>
                <a:cubicBezTo>
                  <a:pt x="140" y="459"/>
                  <a:pt x="138" y="457"/>
                  <a:pt x="137" y="455"/>
                </a:cubicBezTo>
                <a:cubicBezTo>
                  <a:pt x="137" y="455"/>
                  <a:pt x="137" y="455"/>
                  <a:pt x="137" y="455"/>
                </a:cubicBezTo>
                <a:cubicBezTo>
                  <a:pt x="137" y="455"/>
                  <a:pt x="137" y="455"/>
                  <a:pt x="137" y="455"/>
                </a:cubicBezTo>
                <a:cubicBezTo>
                  <a:pt x="137" y="455"/>
                  <a:pt x="137" y="455"/>
                  <a:pt x="137" y="455"/>
                </a:cubicBezTo>
                <a:cubicBezTo>
                  <a:pt x="137" y="456"/>
                  <a:pt x="137" y="457"/>
                  <a:pt x="137" y="456"/>
                </a:cubicBezTo>
                <a:cubicBezTo>
                  <a:pt x="137" y="456"/>
                  <a:pt x="137" y="456"/>
                  <a:pt x="137" y="456"/>
                </a:cubicBezTo>
                <a:cubicBezTo>
                  <a:pt x="136" y="456"/>
                  <a:pt x="136" y="456"/>
                  <a:pt x="135" y="456"/>
                </a:cubicBezTo>
                <a:cubicBezTo>
                  <a:pt x="132" y="453"/>
                  <a:pt x="135" y="455"/>
                  <a:pt x="137" y="456"/>
                </a:cubicBezTo>
                <a:cubicBezTo>
                  <a:pt x="137" y="456"/>
                  <a:pt x="137" y="456"/>
                  <a:pt x="137" y="455"/>
                </a:cubicBezTo>
                <a:cubicBezTo>
                  <a:pt x="137" y="455"/>
                  <a:pt x="137" y="455"/>
                  <a:pt x="137" y="455"/>
                </a:cubicBezTo>
                <a:cubicBezTo>
                  <a:pt x="132" y="453"/>
                  <a:pt x="128" y="450"/>
                  <a:pt x="123" y="447"/>
                </a:cubicBezTo>
                <a:cubicBezTo>
                  <a:pt x="126" y="449"/>
                  <a:pt x="129" y="452"/>
                  <a:pt x="135" y="456"/>
                </a:cubicBezTo>
                <a:close/>
                <a:moveTo>
                  <a:pt x="190" y="496"/>
                </a:moveTo>
                <a:cubicBezTo>
                  <a:pt x="190" y="496"/>
                  <a:pt x="190" y="496"/>
                  <a:pt x="190" y="495"/>
                </a:cubicBezTo>
                <a:cubicBezTo>
                  <a:pt x="190" y="495"/>
                  <a:pt x="190" y="496"/>
                  <a:pt x="190" y="496"/>
                </a:cubicBezTo>
                <a:close/>
                <a:moveTo>
                  <a:pt x="110" y="430"/>
                </a:moveTo>
                <a:cubicBezTo>
                  <a:pt x="114" y="429"/>
                  <a:pt x="114" y="429"/>
                  <a:pt x="114" y="429"/>
                </a:cubicBezTo>
                <a:cubicBezTo>
                  <a:pt x="111" y="428"/>
                  <a:pt x="108" y="428"/>
                  <a:pt x="105" y="427"/>
                </a:cubicBezTo>
                <a:cubicBezTo>
                  <a:pt x="106" y="428"/>
                  <a:pt x="108" y="429"/>
                  <a:pt x="110" y="430"/>
                </a:cubicBezTo>
                <a:close/>
                <a:moveTo>
                  <a:pt x="101" y="416"/>
                </a:moveTo>
                <a:cubicBezTo>
                  <a:pt x="97" y="413"/>
                  <a:pt x="97" y="413"/>
                  <a:pt x="97" y="413"/>
                </a:cubicBezTo>
                <a:cubicBezTo>
                  <a:pt x="98" y="417"/>
                  <a:pt x="98" y="417"/>
                  <a:pt x="98" y="417"/>
                </a:cubicBezTo>
                <a:lnTo>
                  <a:pt x="101" y="416"/>
                </a:lnTo>
                <a:close/>
                <a:moveTo>
                  <a:pt x="202" y="62"/>
                </a:moveTo>
                <a:cubicBezTo>
                  <a:pt x="199" y="60"/>
                  <a:pt x="199" y="60"/>
                  <a:pt x="199" y="60"/>
                </a:cubicBezTo>
                <a:cubicBezTo>
                  <a:pt x="196" y="62"/>
                  <a:pt x="193" y="62"/>
                  <a:pt x="190" y="63"/>
                </a:cubicBezTo>
                <a:cubicBezTo>
                  <a:pt x="197" y="63"/>
                  <a:pt x="204" y="65"/>
                  <a:pt x="202" y="62"/>
                </a:cubicBezTo>
                <a:close/>
                <a:moveTo>
                  <a:pt x="48" y="252"/>
                </a:moveTo>
                <a:cubicBezTo>
                  <a:pt x="50" y="247"/>
                  <a:pt x="51" y="243"/>
                  <a:pt x="52" y="240"/>
                </a:cubicBezTo>
                <a:cubicBezTo>
                  <a:pt x="49" y="245"/>
                  <a:pt x="45" y="250"/>
                  <a:pt x="48" y="252"/>
                </a:cubicBezTo>
                <a:close/>
                <a:moveTo>
                  <a:pt x="362" y="11"/>
                </a:moveTo>
                <a:cubicBezTo>
                  <a:pt x="359" y="10"/>
                  <a:pt x="357" y="11"/>
                  <a:pt x="357" y="12"/>
                </a:cubicBezTo>
                <a:cubicBezTo>
                  <a:pt x="360" y="12"/>
                  <a:pt x="362" y="12"/>
                  <a:pt x="362" y="11"/>
                </a:cubicBezTo>
                <a:close/>
                <a:moveTo>
                  <a:pt x="55" y="226"/>
                </a:moveTo>
                <a:cubicBezTo>
                  <a:pt x="54" y="226"/>
                  <a:pt x="54" y="227"/>
                  <a:pt x="53" y="228"/>
                </a:cubicBezTo>
                <a:cubicBezTo>
                  <a:pt x="53" y="232"/>
                  <a:pt x="53" y="235"/>
                  <a:pt x="52" y="240"/>
                </a:cubicBezTo>
                <a:cubicBezTo>
                  <a:pt x="54" y="236"/>
                  <a:pt x="56" y="231"/>
                  <a:pt x="55" y="226"/>
                </a:cubicBezTo>
                <a:close/>
                <a:moveTo>
                  <a:pt x="183" y="495"/>
                </a:moveTo>
                <a:cubicBezTo>
                  <a:pt x="183" y="495"/>
                  <a:pt x="184" y="495"/>
                  <a:pt x="184" y="496"/>
                </a:cubicBezTo>
                <a:cubicBezTo>
                  <a:pt x="184" y="495"/>
                  <a:pt x="184" y="495"/>
                  <a:pt x="183" y="495"/>
                </a:cubicBezTo>
                <a:close/>
                <a:moveTo>
                  <a:pt x="346" y="541"/>
                </a:moveTo>
                <a:cubicBezTo>
                  <a:pt x="347" y="541"/>
                  <a:pt x="350" y="540"/>
                  <a:pt x="353" y="538"/>
                </a:cubicBezTo>
                <a:cubicBezTo>
                  <a:pt x="352" y="539"/>
                  <a:pt x="349" y="540"/>
                  <a:pt x="346" y="541"/>
                </a:cubicBezTo>
                <a:close/>
                <a:moveTo>
                  <a:pt x="65" y="357"/>
                </a:moveTo>
                <a:cubicBezTo>
                  <a:pt x="67" y="360"/>
                  <a:pt x="66" y="357"/>
                  <a:pt x="65" y="357"/>
                </a:cubicBezTo>
                <a:close/>
                <a:moveTo>
                  <a:pt x="58" y="378"/>
                </a:moveTo>
                <a:cubicBezTo>
                  <a:pt x="59" y="378"/>
                  <a:pt x="59" y="378"/>
                  <a:pt x="60" y="379"/>
                </a:cubicBezTo>
                <a:cubicBezTo>
                  <a:pt x="59" y="378"/>
                  <a:pt x="59" y="378"/>
                  <a:pt x="58" y="378"/>
                </a:cubicBezTo>
                <a:close/>
                <a:moveTo>
                  <a:pt x="66" y="362"/>
                </a:moveTo>
                <a:cubicBezTo>
                  <a:pt x="66" y="361"/>
                  <a:pt x="65" y="359"/>
                  <a:pt x="65" y="358"/>
                </a:cubicBezTo>
                <a:cubicBezTo>
                  <a:pt x="65" y="358"/>
                  <a:pt x="65" y="360"/>
                  <a:pt x="66" y="362"/>
                </a:cubicBezTo>
                <a:close/>
                <a:moveTo>
                  <a:pt x="67" y="361"/>
                </a:moveTo>
                <a:cubicBezTo>
                  <a:pt x="68" y="362"/>
                  <a:pt x="68" y="363"/>
                  <a:pt x="68" y="364"/>
                </a:cubicBezTo>
                <a:cubicBezTo>
                  <a:pt x="69" y="364"/>
                  <a:pt x="69" y="364"/>
                  <a:pt x="67" y="361"/>
                </a:cubicBezTo>
                <a:close/>
                <a:moveTo>
                  <a:pt x="65" y="357"/>
                </a:moveTo>
                <a:cubicBezTo>
                  <a:pt x="65" y="356"/>
                  <a:pt x="64" y="354"/>
                  <a:pt x="63" y="352"/>
                </a:cubicBezTo>
                <a:cubicBezTo>
                  <a:pt x="64" y="354"/>
                  <a:pt x="65" y="356"/>
                  <a:pt x="65" y="358"/>
                </a:cubicBezTo>
                <a:cubicBezTo>
                  <a:pt x="65" y="357"/>
                  <a:pt x="65" y="356"/>
                  <a:pt x="65" y="357"/>
                </a:cubicBezTo>
                <a:close/>
                <a:moveTo>
                  <a:pt x="30" y="251"/>
                </a:moveTo>
                <a:cubicBezTo>
                  <a:pt x="29" y="252"/>
                  <a:pt x="29" y="252"/>
                  <a:pt x="29" y="252"/>
                </a:cubicBezTo>
                <a:cubicBezTo>
                  <a:pt x="30" y="256"/>
                  <a:pt x="30" y="254"/>
                  <a:pt x="30" y="251"/>
                </a:cubicBezTo>
                <a:close/>
                <a:moveTo>
                  <a:pt x="61" y="380"/>
                </a:moveTo>
                <a:cubicBezTo>
                  <a:pt x="61" y="379"/>
                  <a:pt x="60" y="379"/>
                  <a:pt x="60" y="379"/>
                </a:cubicBezTo>
                <a:cubicBezTo>
                  <a:pt x="60" y="379"/>
                  <a:pt x="61" y="379"/>
                  <a:pt x="61" y="380"/>
                </a:cubicBezTo>
                <a:close/>
                <a:moveTo>
                  <a:pt x="518" y="163"/>
                </a:moveTo>
                <a:cubicBezTo>
                  <a:pt x="517" y="165"/>
                  <a:pt x="515" y="167"/>
                  <a:pt x="513" y="169"/>
                </a:cubicBezTo>
                <a:cubicBezTo>
                  <a:pt x="513" y="170"/>
                  <a:pt x="512" y="170"/>
                  <a:pt x="511" y="171"/>
                </a:cubicBezTo>
                <a:cubicBezTo>
                  <a:pt x="510" y="171"/>
                  <a:pt x="510" y="171"/>
                  <a:pt x="510" y="171"/>
                </a:cubicBezTo>
                <a:cubicBezTo>
                  <a:pt x="510" y="172"/>
                  <a:pt x="510" y="172"/>
                  <a:pt x="510" y="172"/>
                </a:cubicBezTo>
                <a:cubicBezTo>
                  <a:pt x="508" y="172"/>
                  <a:pt x="507" y="172"/>
                  <a:pt x="506" y="173"/>
                </a:cubicBezTo>
                <a:cubicBezTo>
                  <a:pt x="503" y="173"/>
                  <a:pt x="500" y="173"/>
                  <a:pt x="497" y="172"/>
                </a:cubicBezTo>
                <a:cubicBezTo>
                  <a:pt x="494" y="170"/>
                  <a:pt x="491" y="168"/>
                  <a:pt x="489" y="165"/>
                </a:cubicBezTo>
                <a:cubicBezTo>
                  <a:pt x="489" y="164"/>
                  <a:pt x="488" y="162"/>
                  <a:pt x="487" y="161"/>
                </a:cubicBezTo>
                <a:cubicBezTo>
                  <a:pt x="486" y="160"/>
                  <a:pt x="482" y="155"/>
                  <a:pt x="483" y="153"/>
                </a:cubicBezTo>
                <a:cubicBezTo>
                  <a:pt x="480" y="154"/>
                  <a:pt x="476" y="149"/>
                  <a:pt x="472" y="142"/>
                </a:cubicBezTo>
                <a:cubicBezTo>
                  <a:pt x="468" y="136"/>
                  <a:pt x="464" y="129"/>
                  <a:pt x="462" y="127"/>
                </a:cubicBezTo>
                <a:cubicBezTo>
                  <a:pt x="468" y="134"/>
                  <a:pt x="467" y="129"/>
                  <a:pt x="467" y="126"/>
                </a:cubicBezTo>
                <a:cubicBezTo>
                  <a:pt x="461" y="124"/>
                  <a:pt x="458" y="121"/>
                  <a:pt x="455" y="113"/>
                </a:cubicBezTo>
                <a:cubicBezTo>
                  <a:pt x="452" y="115"/>
                  <a:pt x="449" y="117"/>
                  <a:pt x="446" y="117"/>
                </a:cubicBezTo>
                <a:cubicBezTo>
                  <a:pt x="442" y="117"/>
                  <a:pt x="438" y="115"/>
                  <a:pt x="433" y="110"/>
                </a:cubicBezTo>
                <a:cubicBezTo>
                  <a:pt x="435" y="111"/>
                  <a:pt x="438" y="113"/>
                  <a:pt x="438" y="111"/>
                </a:cubicBezTo>
                <a:cubicBezTo>
                  <a:pt x="438" y="109"/>
                  <a:pt x="434" y="108"/>
                  <a:pt x="433" y="107"/>
                </a:cubicBezTo>
                <a:cubicBezTo>
                  <a:pt x="433" y="105"/>
                  <a:pt x="437" y="108"/>
                  <a:pt x="437" y="105"/>
                </a:cubicBezTo>
                <a:cubicBezTo>
                  <a:pt x="426" y="103"/>
                  <a:pt x="424" y="94"/>
                  <a:pt x="411" y="87"/>
                </a:cubicBezTo>
                <a:cubicBezTo>
                  <a:pt x="414" y="88"/>
                  <a:pt x="414" y="87"/>
                  <a:pt x="414" y="85"/>
                </a:cubicBezTo>
                <a:cubicBezTo>
                  <a:pt x="414" y="85"/>
                  <a:pt x="414" y="84"/>
                  <a:pt x="413" y="84"/>
                </a:cubicBezTo>
                <a:cubicBezTo>
                  <a:pt x="414" y="84"/>
                  <a:pt x="414" y="84"/>
                  <a:pt x="414" y="84"/>
                </a:cubicBezTo>
                <a:cubicBezTo>
                  <a:pt x="414" y="84"/>
                  <a:pt x="413" y="83"/>
                  <a:pt x="413" y="82"/>
                </a:cubicBezTo>
                <a:cubicBezTo>
                  <a:pt x="411" y="85"/>
                  <a:pt x="408" y="80"/>
                  <a:pt x="405" y="77"/>
                </a:cubicBezTo>
                <a:cubicBezTo>
                  <a:pt x="404" y="76"/>
                  <a:pt x="403" y="75"/>
                  <a:pt x="402" y="74"/>
                </a:cubicBezTo>
                <a:cubicBezTo>
                  <a:pt x="402" y="74"/>
                  <a:pt x="402" y="75"/>
                  <a:pt x="402" y="75"/>
                </a:cubicBezTo>
                <a:cubicBezTo>
                  <a:pt x="404" y="79"/>
                  <a:pt x="407" y="84"/>
                  <a:pt x="407" y="86"/>
                </a:cubicBezTo>
                <a:cubicBezTo>
                  <a:pt x="404" y="81"/>
                  <a:pt x="401" y="79"/>
                  <a:pt x="398" y="76"/>
                </a:cubicBezTo>
                <a:cubicBezTo>
                  <a:pt x="396" y="75"/>
                  <a:pt x="395" y="73"/>
                  <a:pt x="394" y="72"/>
                </a:cubicBezTo>
                <a:cubicBezTo>
                  <a:pt x="383" y="64"/>
                  <a:pt x="369" y="57"/>
                  <a:pt x="356" y="53"/>
                </a:cubicBezTo>
                <a:cubicBezTo>
                  <a:pt x="346" y="49"/>
                  <a:pt x="337" y="46"/>
                  <a:pt x="330" y="44"/>
                </a:cubicBezTo>
                <a:cubicBezTo>
                  <a:pt x="331" y="46"/>
                  <a:pt x="331" y="46"/>
                  <a:pt x="331" y="46"/>
                </a:cubicBezTo>
                <a:cubicBezTo>
                  <a:pt x="329" y="45"/>
                  <a:pt x="329" y="45"/>
                  <a:pt x="329" y="45"/>
                </a:cubicBezTo>
                <a:cubicBezTo>
                  <a:pt x="329" y="43"/>
                  <a:pt x="329" y="43"/>
                  <a:pt x="329" y="43"/>
                </a:cubicBezTo>
                <a:cubicBezTo>
                  <a:pt x="326" y="42"/>
                  <a:pt x="324" y="41"/>
                  <a:pt x="322" y="40"/>
                </a:cubicBezTo>
                <a:cubicBezTo>
                  <a:pt x="322" y="39"/>
                  <a:pt x="322" y="39"/>
                  <a:pt x="321" y="39"/>
                </a:cubicBezTo>
                <a:cubicBezTo>
                  <a:pt x="321" y="39"/>
                  <a:pt x="321" y="39"/>
                  <a:pt x="321" y="39"/>
                </a:cubicBezTo>
                <a:cubicBezTo>
                  <a:pt x="318" y="41"/>
                  <a:pt x="316" y="43"/>
                  <a:pt x="310" y="39"/>
                </a:cubicBezTo>
                <a:cubicBezTo>
                  <a:pt x="312" y="40"/>
                  <a:pt x="312" y="39"/>
                  <a:pt x="314" y="39"/>
                </a:cubicBezTo>
                <a:cubicBezTo>
                  <a:pt x="312" y="39"/>
                  <a:pt x="312" y="39"/>
                  <a:pt x="312" y="39"/>
                </a:cubicBezTo>
                <a:cubicBezTo>
                  <a:pt x="310" y="39"/>
                  <a:pt x="308" y="39"/>
                  <a:pt x="306" y="39"/>
                </a:cubicBezTo>
                <a:cubicBezTo>
                  <a:pt x="303" y="41"/>
                  <a:pt x="296" y="41"/>
                  <a:pt x="289" y="40"/>
                </a:cubicBezTo>
                <a:cubicBezTo>
                  <a:pt x="287" y="40"/>
                  <a:pt x="285" y="40"/>
                  <a:pt x="283" y="40"/>
                </a:cubicBezTo>
                <a:cubicBezTo>
                  <a:pt x="282" y="41"/>
                  <a:pt x="280" y="41"/>
                  <a:pt x="278" y="42"/>
                </a:cubicBezTo>
                <a:cubicBezTo>
                  <a:pt x="279" y="41"/>
                  <a:pt x="280" y="41"/>
                  <a:pt x="280" y="41"/>
                </a:cubicBezTo>
                <a:cubicBezTo>
                  <a:pt x="275" y="41"/>
                  <a:pt x="271" y="43"/>
                  <a:pt x="271" y="46"/>
                </a:cubicBezTo>
                <a:cubicBezTo>
                  <a:pt x="262" y="42"/>
                  <a:pt x="270" y="43"/>
                  <a:pt x="281" y="38"/>
                </a:cubicBezTo>
                <a:cubicBezTo>
                  <a:pt x="272" y="35"/>
                  <a:pt x="272" y="35"/>
                  <a:pt x="272" y="35"/>
                </a:cubicBezTo>
                <a:cubicBezTo>
                  <a:pt x="269" y="37"/>
                  <a:pt x="267" y="39"/>
                  <a:pt x="264" y="40"/>
                </a:cubicBezTo>
                <a:cubicBezTo>
                  <a:pt x="262" y="36"/>
                  <a:pt x="262" y="36"/>
                  <a:pt x="262" y="36"/>
                </a:cubicBezTo>
                <a:cubicBezTo>
                  <a:pt x="261" y="36"/>
                  <a:pt x="261" y="36"/>
                  <a:pt x="260" y="36"/>
                </a:cubicBezTo>
                <a:cubicBezTo>
                  <a:pt x="257" y="37"/>
                  <a:pt x="255" y="39"/>
                  <a:pt x="253" y="40"/>
                </a:cubicBezTo>
                <a:cubicBezTo>
                  <a:pt x="252" y="40"/>
                  <a:pt x="251" y="39"/>
                  <a:pt x="251" y="37"/>
                </a:cubicBezTo>
                <a:cubicBezTo>
                  <a:pt x="250" y="38"/>
                  <a:pt x="248" y="37"/>
                  <a:pt x="246" y="37"/>
                </a:cubicBezTo>
                <a:cubicBezTo>
                  <a:pt x="245" y="39"/>
                  <a:pt x="242" y="41"/>
                  <a:pt x="239" y="42"/>
                </a:cubicBezTo>
                <a:cubicBezTo>
                  <a:pt x="240" y="43"/>
                  <a:pt x="240" y="44"/>
                  <a:pt x="237" y="45"/>
                </a:cubicBezTo>
                <a:cubicBezTo>
                  <a:pt x="236" y="45"/>
                  <a:pt x="235" y="44"/>
                  <a:pt x="235" y="44"/>
                </a:cubicBezTo>
                <a:cubicBezTo>
                  <a:pt x="229" y="46"/>
                  <a:pt x="224" y="48"/>
                  <a:pt x="223" y="50"/>
                </a:cubicBezTo>
                <a:cubicBezTo>
                  <a:pt x="220" y="47"/>
                  <a:pt x="216" y="48"/>
                  <a:pt x="213" y="50"/>
                </a:cubicBezTo>
                <a:cubicBezTo>
                  <a:pt x="210" y="51"/>
                  <a:pt x="208" y="52"/>
                  <a:pt x="205" y="50"/>
                </a:cubicBezTo>
                <a:cubicBezTo>
                  <a:pt x="204" y="51"/>
                  <a:pt x="202" y="53"/>
                  <a:pt x="200" y="54"/>
                </a:cubicBezTo>
                <a:cubicBezTo>
                  <a:pt x="203" y="56"/>
                  <a:pt x="205" y="59"/>
                  <a:pt x="200" y="59"/>
                </a:cubicBezTo>
                <a:cubicBezTo>
                  <a:pt x="200" y="59"/>
                  <a:pt x="200" y="59"/>
                  <a:pt x="199" y="60"/>
                </a:cubicBezTo>
                <a:cubicBezTo>
                  <a:pt x="196" y="57"/>
                  <a:pt x="196" y="57"/>
                  <a:pt x="196" y="57"/>
                </a:cubicBezTo>
                <a:cubicBezTo>
                  <a:pt x="192" y="59"/>
                  <a:pt x="188" y="61"/>
                  <a:pt x="185" y="63"/>
                </a:cubicBezTo>
                <a:cubicBezTo>
                  <a:pt x="187" y="62"/>
                  <a:pt x="188" y="62"/>
                  <a:pt x="190" y="63"/>
                </a:cubicBezTo>
                <a:cubicBezTo>
                  <a:pt x="188" y="63"/>
                  <a:pt x="186" y="63"/>
                  <a:pt x="184" y="63"/>
                </a:cubicBezTo>
                <a:cubicBezTo>
                  <a:pt x="184" y="63"/>
                  <a:pt x="183" y="63"/>
                  <a:pt x="183" y="64"/>
                </a:cubicBezTo>
                <a:cubicBezTo>
                  <a:pt x="183" y="63"/>
                  <a:pt x="183" y="63"/>
                  <a:pt x="184" y="63"/>
                </a:cubicBezTo>
                <a:cubicBezTo>
                  <a:pt x="181" y="63"/>
                  <a:pt x="178" y="64"/>
                  <a:pt x="175" y="67"/>
                </a:cubicBezTo>
                <a:cubicBezTo>
                  <a:pt x="170" y="68"/>
                  <a:pt x="166" y="69"/>
                  <a:pt x="163" y="72"/>
                </a:cubicBezTo>
                <a:cubicBezTo>
                  <a:pt x="159" y="74"/>
                  <a:pt x="156" y="78"/>
                  <a:pt x="152" y="81"/>
                </a:cubicBezTo>
                <a:cubicBezTo>
                  <a:pt x="149" y="84"/>
                  <a:pt x="146" y="87"/>
                  <a:pt x="142" y="90"/>
                </a:cubicBezTo>
                <a:cubicBezTo>
                  <a:pt x="138" y="93"/>
                  <a:pt x="134" y="95"/>
                  <a:pt x="130" y="96"/>
                </a:cubicBezTo>
                <a:cubicBezTo>
                  <a:pt x="132" y="95"/>
                  <a:pt x="135" y="93"/>
                  <a:pt x="135" y="91"/>
                </a:cubicBezTo>
                <a:cubicBezTo>
                  <a:pt x="124" y="101"/>
                  <a:pt x="109" y="107"/>
                  <a:pt x="105" y="117"/>
                </a:cubicBezTo>
                <a:cubicBezTo>
                  <a:pt x="108" y="118"/>
                  <a:pt x="108" y="118"/>
                  <a:pt x="108" y="118"/>
                </a:cubicBezTo>
                <a:cubicBezTo>
                  <a:pt x="102" y="128"/>
                  <a:pt x="97" y="135"/>
                  <a:pt x="92" y="142"/>
                </a:cubicBezTo>
                <a:cubicBezTo>
                  <a:pt x="95" y="145"/>
                  <a:pt x="95" y="145"/>
                  <a:pt x="95" y="145"/>
                </a:cubicBezTo>
                <a:cubicBezTo>
                  <a:pt x="93" y="147"/>
                  <a:pt x="91" y="150"/>
                  <a:pt x="89" y="154"/>
                </a:cubicBezTo>
                <a:cubicBezTo>
                  <a:pt x="87" y="158"/>
                  <a:pt x="85" y="162"/>
                  <a:pt x="83" y="166"/>
                </a:cubicBezTo>
                <a:cubicBezTo>
                  <a:pt x="81" y="170"/>
                  <a:pt x="79" y="174"/>
                  <a:pt x="76" y="177"/>
                </a:cubicBezTo>
                <a:cubicBezTo>
                  <a:pt x="74" y="180"/>
                  <a:pt x="72" y="183"/>
                  <a:pt x="69" y="184"/>
                </a:cubicBezTo>
                <a:cubicBezTo>
                  <a:pt x="71" y="188"/>
                  <a:pt x="62" y="199"/>
                  <a:pt x="61" y="207"/>
                </a:cubicBezTo>
                <a:cubicBezTo>
                  <a:pt x="57" y="208"/>
                  <a:pt x="57" y="208"/>
                  <a:pt x="57" y="208"/>
                </a:cubicBezTo>
                <a:cubicBezTo>
                  <a:pt x="54" y="216"/>
                  <a:pt x="54" y="222"/>
                  <a:pt x="53" y="228"/>
                </a:cubicBezTo>
                <a:cubicBezTo>
                  <a:pt x="48" y="237"/>
                  <a:pt x="47" y="246"/>
                  <a:pt x="47" y="255"/>
                </a:cubicBezTo>
                <a:cubicBezTo>
                  <a:pt x="47" y="264"/>
                  <a:pt x="48" y="273"/>
                  <a:pt x="48" y="281"/>
                </a:cubicBezTo>
                <a:cubicBezTo>
                  <a:pt x="47" y="281"/>
                  <a:pt x="47" y="281"/>
                  <a:pt x="47" y="281"/>
                </a:cubicBezTo>
                <a:cubicBezTo>
                  <a:pt x="48" y="287"/>
                  <a:pt x="49" y="293"/>
                  <a:pt x="50" y="298"/>
                </a:cubicBezTo>
                <a:cubicBezTo>
                  <a:pt x="47" y="294"/>
                  <a:pt x="53" y="301"/>
                  <a:pt x="53" y="306"/>
                </a:cubicBezTo>
                <a:cubicBezTo>
                  <a:pt x="54" y="309"/>
                  <a:pt x="54" y="312"/>
                  <a:pt x="55" y="316"/>
                </a:cubicBezTo>
                <a:cubicBezTo>
                  <a:pt x="55" y="319"/>
                  <a:pt x="55" y="323"/>
                  <a:pt x="55" y="327"/>
                </a:cubicBezTo>
                <a:cubicBezTo>
                  <a:pt x="58" y="337"/>
                  <a:pt x="58" y="337"/>
                  <a:pt x="58" y="337"/>
                </a:cubicBezTo>
                <a:cubicBezTo>
                  <a:pt x="53" y="326"/>
                  <a:pt x="53" y="339"/>
                  <a:pt x="50" y="341"/>
                </a:cubicBezTo>
                <a:cubicBezTo>
                  <a:pt x="55" y="347"/>
                  <a:pt x="55" y="347"/>
                  <a:pt x="55" y="347"/>
                </a:cubicBezTo>
                <a:cubicBezTo>
                  <a:pt x="54" y="350"/>
                  <a:pt x="51" y="343"/>
                  <a:pt x="52" y="348"/>
                </a:cubicBezTo>
                <a:cubicBezTo>
                  <a:pt x="55" y="352"/>
                  <a:pt x="60" y="366"/>
                  <a:pt x="65" y="368"/>
                </a:cubicBezTo>
                <a:cubicBezTo>
                  <a:pt x="66" y="367"/>
                  <a:pt x="66" y="365"/>
                  <a:pt x="66" y="363"/>
                </a:cubicBezTo>
                <a:cubicBezTo>
                  <a:pt x="66" y="363"/>
                  <a:pt x="66" y="363"/>
                  <a:pt x="66" y="363"/>
                </a:cubicBezTo>
                <a:cubicBezTo>
                  <a:pt x="66" y="363"/>
                  <a:pt x="66" y="362"/>
                  <a:pt x="66" y="362"/>
                </a:cubicBezTo>
                <a:cubicBezTo>
                  <a:pt x="66" y="362"/>
                  <a:pt x="66" y="363"/>
                  <a:pt x="66" y="363"/>
                </a:cubicBezTo>
                <a:cubicBezTo>
                  <a:pt x="67" y="363"/>
                  <a:pt x="68" y="364"/>
                  <a:pt x="68" y="364"/>
                </a:cubicBezTo>
                <a:cubicBezTo>
                  <a:pt x="71" y="372"/>
                  <a:pt x="71" y="369"/>
                  <a:pt x="72" y="368"/>
                </a:cubicBezTo>
                <a:cubicBezTo>
                  <a:pt x="72" y="373"/>
                  <a:pt x="73" y="377"/>
                  <a:pt x="74" y="380"/>
                </a:cubicBezTo>
                <a:cubicBezTo>
                  <a:pt x="75" y="384"/>
                  <a:pt x="76" y="387"/>
                  <a:pt x="75" y="392"/>
                </a:cubicBezTo>
                <a:cubicBezTo>
                  <a:pt x="76" y="385"/>
                  <a:pt x="78" y="391"/>
                  <a:pt x="82" y="396"/>
                </a:cubicBezTo>
                <a:cubicBezTo>
                  <a:pt x="85" y="401"/>
                  <a:pt x="89" y="406"/>
                  <a:pt x="90" y="402"/>
                </a:cubicBezTo>
                <a:cubicBezTo>
                  <a:pt x="89" y="411"/>
                  <a:pt x="92" y="406"/>
                  <a:pt x="91" y="413"/>
                </a:cubicBezTo>
                <a:cubicBezTo>
                  <a:pt x="86" y="403"/>
                  <a:pt x="76" y="398"/>
                  <a:pt x="70" y="391"/>
                </a:cubicBezTo>
                <a:cubicBezTo>
                  <a:pt x="70" y="394"/>
                  <a:pt x="71" y="397"/>
                  <a:pt x="71" y="400"/>
                </a:cubicBezTo>
                <a:cubicBezTo>
                  <a:pt x="70" y="400"/>
                  <a:pt x="68" y="399"/>
                  <a:pt x="67" y="397"/>
                </a:cubicBezTo>
                <a:cubicBezTo>
                  <a:pt x="67" y="398"/>
                  <a:pt x="67" y="399"/>
                  <a:pt x="67" y="401"/>
                </a:cubicBezTo>
                <a:cubicBezTo>
                  <a:pt x="67" y="403"/>
                  <a:pt x="68" y="406"/>
                  <a:pt x="65" y="404"/>
                </a:cubicBezTo>
                <a:cubicBezTo>
                  <a:pt x="66" y="406"/>
                  <a:pt x="67" y="407"/>
                  <a:pt x="68" y="408"/>
                </a:cubicBezTo>
                <a:cubicBezTo>
                  <a:pt x="68" y="407"/>
                  <a:pt x="68" y="407"/>
                  <a:pt x="68" y="407"/>
                </a:cubicBezTo>
                <a:cubicBezTo>
                  <a:pt x="72" y="409"/>
                  <a:pt x="72" y="409"/>
                  <a:pt x="72" y="409"/>
                </a:cubicBezTo>
                <a:cubicBezTo>
                  <a:pt x="70" y="411"/>
                  <a:pt x="70" y="411"/>
                  <a:pt x="70" y="411"/>
                </a:cubicBezTo>
                <a:cubicBezTo>
                  <a:pt x="72" y="413"/>
                  <a:pt x="74" y="415"/>
                  <a:pt x="76" y="416"/>
                </a:cubicBezTo>
                <a:cubicBezTo>
                  <a:pt x="75" y="416"/>
                  <a:pt x="75" y="416"/>
                  <a:pt x="75" y="416"/>
                </a:cubicBezTo>
                <a:cubicBezTo>
                  <a:pt x="79" y="420"/>
                  <a:pt x="81" y="423"/>
                  <a:pt x="83" y="426"/>
                </a:cubicBezTo>
                <a:cubicBezTo>
                  <a:pt x="83" y="426"/>
                  <a:pt x="84" y="427"/>
                  <a:pt x="84" y="428"/>
                </a:cubicBezTo>
                <a:cubicBezTo>
                  <a:pt x="85" y="428"/>
                  <a:pt x="87" y="429"/>
                  <a:pt x="88" y="430"/>
                </a:cubicBezTo>
                <a:cubicBezTo>
                  <a:pt x="92" y="432"/>
                  <a:pt x="96" y="433"/>
                  <a:pt x="96" y="430"/>
                </a:cubicBezTo>
                <a:cubicBezTo>
                  <a:pt x="98" y="436"/>
                  <a:pt x="94" y="436"/>
                  <a:pt x="103" y="443"/>
                </a:cubicBezTo>
                <a:cubicBezTo>
                  <a:pt x="111" y="447"/>
                  <a:pt x="101" y="433"/>
                  <a:pt x="101" y="430"/>
                </a:cubicBezTo>
                <a:cubicBezTo>
                  <a:pt x="108" y="435"/>
                  <a:pt x="109" y="434"/>
                  <a:pt x="110" y="433"/>
                </a:cubicBezTo>
                <a:cubicBezTo>
                  <a:pt x="110" y="439"/>
                  <a:pt x="109" y="445"/>
                  <a:pt x="106" y="448"/>
                </a:cubicBezTo>
                <a:cubicBezTo>
                  <a:pt x="114" y="455"/>
                  <a:pt x="123" y="461"/>
                  <a:pt x="132" y="468"/>
                </a:cubicBezTo>
                <a:cubicBezTo>
                  <a:pt x="138" y="472"/>
                  <a:pt x="144" y="477"/>
                  <a:pt x="150" y="480"/>
                </a:cubicBezTo>
                <a:cubicBezTo>
                  <a:pt x="150" y="480"/>
                  <a:pt x="149" y="479"/>
                  <a:pt x="149" y="478"/>
                </a:cubicBezTo>
                <a:cubicBezTo>
                  <a:pt x="153" y="480"/>
                  <a:pt x="157" y="482"/>
                  <a:pt x="162" y="484"/>
                </a:cubicBezTo>
                <a:cubicBezTo>
                  <a:pt x="161" y="484"/>
                  <a:pt x="161" y="484"/>
                  <a:pt x="161" y="484"/>
                </a:cubicBezTo>
                <a:cubicBezTo>
                  <a:pt x="165" y="487"/>
                  <a:pt x="177" y="490"/>
                  <a:pt x="183" y="495"/>
                </a:cubicBezTo>
                <a:cubicBezTo>
                  <a:pt x="182" y="494"/>
                  <a:pt x="179" y="494"/>
                  <a:pt x="177" y="493"/>
                </a:cubicBezTo>
                <a:cubicBezTo>
                  <a:pt x="177" y="495"/>
                  <a:pt x="178" y="499"/>
                  <a:pt x="184" y="502"/>
                </a:cubicBezTo>
                <a:cubicBezTo>
                  <a:pt x="188" y="500"/>
                  <a:pt x="188" y="500"/>
                  <a:pt x="188" y="500"/>
                </a:cubicBezTo>
                <a:cubicBezTo>
                  <a:pt x="189" y="503"/>
                  <a:pt x="189" y="503"/>
                  <a:pt x="189" y="503"/>
                </a:cubicBezTo>
                <a:cubicBezTo>
                  <a:pt x="192" y="504"/>
                  <a:pt x="193" y="504"/>
                  <a:pt x="193" y="504"/>
                </a:cubicBezTo>
                <a:cubicBezTo>
                  <a:pt x="191" y="501"/>
                  <a:pt x="191" y="499"/>
                  <a:pt x="190" y="496"/>
                </a:cubicBezTo>
                <a:cubicBezTo>
                  <a:pt x="191" y="497"/>
                  <a:pt x="192" y="499"/>
                  <a:pt x="194" y="501"/>
                </a:cubicBezTo>
                <a:cubicBezTo>
                  <a:pt x="195" y="501"/>
                  <a:pt x="196" y="501"/>
                  <a:pt x="197" y="501"/>
                </a:cubicBezTo>
                <a:cubicBezTo>
                  <a:pt x="197" y="502"/>
                  <a:pt x="198" y="503"/>
                  <a:pt x="198" y="504"/>
                </a:cubicBezTo>
                <a:cubicBezTo>
                  <a:pt x="199" y="505"/>
                  <a:pt x="200" y="505"/>
                  <a:pt x="201" y="506"/>
                </a:cubicBezTo>
                <a:cubicBezTo>
                  <a:pt x="203" y="506"/>
                  <a:pt x="203" y="506"/>
                  <a:pt x="203" y="506"/>
                </a:cubicBezTo>
                <a:cubicBezTo>
                  <a:pt x="205" y="507"/>
                  <a:pt x="206" y="508"/>
                  <a:pt x="206" y="509"/>
                </a:cubicBezTo>
                <a:cubicBezTo>
                  <a:pt x="209" y="510"/>
                  <a:pt x="214" y="512"/>
                  <a:pt x="218" y="513"/>
                </a:cubicBezTo>
                <a:cubicBezTo>
                  <a:pt x="221" y="514"/>
                  <a:pt x="224" y="514"/>
                  <a:pt x="226" y="515"/>
                </a:cubicBezTo>
                <a:cubicBezTo>
                  <a:pt x="229" y="516"/>
                  <a:pt x="231" y="516"/>
                  <a:pt x="233" y="517"/>
                </a:cubicBezTo>
                <a:cubicBezTo>
                  <a:pt x="238" y="518"/>
                  <a:pt x="242" y="520"/>
                  <a:pt x="243" y="522"/>
                </a:cubicBezTo>
                <a:cubicBezTo>
                  <a:pt x="247" y="519"/>
                  <a:pt x="243" y="518"/>
                  <a:pt x="238" y="518"/>
                </a:cubicBezTo>
                <a:cubicBezTo>
                  <a:pt x="234" y="517"/>
                  <a:pt x="229" y="516"/>
                  <a:pt x="234" y="514"/>
                </a:cubicBezTo>
                <a:cubicBezTo>
                  <a:pt x="236" y="515"/>
                  <a:pt x="237" y="517"/>
                  <a:pt x="243" y="518"/>
                </a:cubicBezTo>
                <a:cubicBezTo>
                  <a:pt x="242" y="514"/>
                  <a:pt x="242" y="514"/>
                  <a:pt x="242" y="514"/>
                </a:cubicBezTo>
                <a:cubicBezTo>
                  <a:pt x="256" y="517"/>
                  <a:pt x="266" y="519"/>
                  <a:pt x="276" y="520"/>
                </a:cubicBezTo>
                <a:cubicBezTo>
                  <a:pt x="281" y="520"/>
                  <a:pt x="285" y="521"/>
                  <a:pt x="291" y="521"/>
                </a:cubicBezTo>
                <a:cubicBezTo>
                  <a:pt x="296" y="521"/>
                  <a:pt x="302" y="520"/>
                  <a:pt x="308" y="519"/>
                </a:cubicBezTo>
                <a:cubicBezTo>
                  <a:pt x="307" y="520"/>
                  <a:pt x="307" y="520"/>
                  <a:pt x="307" y="520"/>
                </a:cubicBezTo>
                <a:cubicBezTo>
                  <a:pt x="317" y="520"/>
                  <a:pt x="322" y="519"/>
                  <a:pt x="325" y="515"/>
                </a:cubicBezTo>
                <a:cubicBezTo>
                  <a:pt x="327" y="516"/>
                  <a:pt x="321" y="518"/>
                  <a:pt x="325" y="519"/>
                </a:cubicBezTo>
                <a:cubicBezTo>
                  <a:pt x="332" y="513"/>
                  <a:pt x="340" y="513"/>
                  <a:pt x="348" y="512"/>
                </a:cubicBezTo>
                <a:cubicBezTo>
                  <a:pt x="352" y="512"/>
                  <a:pt x="355" y="512"/>
                  <a:pt x="359" y="512"/>
                </a:cubicBezTo>
                <a:cubicBezTo>
                  <a:pt x="362" y="511"/>
                  <a:pt x="365" y="510"/>
                  <a:pt x="366" y="507"/>
                </a:cubicBezTo>
                <a:cubicBezTo>
                  <a:pt x="367" y="511"/>
                  <a:pt x="373" y="513"/>
                  <a:pt x="379" y="514"/>
                </a:cubicBezTo>
                <a:cubicBezTo>
                  <a:pt x="384" y="516"/>
                  <a:pt x="389" y="518"/>
                  <a:pt x="385" y="522"/>
                </a:cubicBezTo>
                <a:cubicBezTo>
                  <a:pt x="387" y="521"/>
                  <a:pt x="390" y="520"/>
                  <a:pt x="392" y="518"/>
                </a:cubicBezTo>
                <a:cubicBezTo>
                  <a:pt x="392" y="521"/>
                  <a:pt x="386" y="524"/>
                  <a:pt x="381" y="526"/>
                </a:cubicBezTo>
                <a:cubicBezTo>
                  <a:pt x="375" y="529"/>
                  <a:pt x="369" y="531"/>
                  <a:pt x="368" y="534"/>
                </a:cubicBezTo>
                <a:cubicBezTo>
                  <a:pt x="360" y="535"/>
                  <a:pt x="352" y="536"/>
                  <a:pt x="344" y="536"/>
                </a:cubicBezTo>
                <a:cubicBezTo>
                  <a:pt x="345" y="537"/>
                  <a:pt x="342" y="541"/>
                  <a:pt x="346" y="541"/>
                </a:cubicBezTo>
                <a:cubicBezTo>
                  <a:pt x="340" y="542"/>
                  <a:pt x="335" y="544"/>
                  <a:pt x="344" y="545"/>
                </a:cubicBezTo>
                <a:cubicBezTo>
                  <a:pt x="329" y="545"/>
                  <a:pt x="315" y="546"/>
                  <a:pt x="300" y="546"/>
                </a:cubicBezTo>
                <a:cubicBezTo>
                  <a:pt x="286" y="546"/>
                  <a:pt x="272" y="547"/>
                  <a:pt x="258" y="546"/>
                </a:cubicBezTo>
                <a:cubicBezTo>
                  <a:pt x="244" y="545"/>
                  <a:pt x="230" y="544"/>
                  <a:pt x="216" y="540"/>
                </a:cubicBezTo>
                <a:cubicBezTo>
                  <a:pt x="202" y="537"/>
                  <a:pt x="189" y="533"/>
                  <a:pt x="177" y="526"/>
                </a:cubicBezTo>
                <a:cubicBezTo>
                  <a:pt x="173" y="525"/>
                  <a:pt x="174" y="527"/>
                  <a:pt x="175" y="529"/>
                </a:cubicBezTo>
                <a:cubicBezTo>
                  <a:pt x="171" y="525"/>
                  <a:pt x="169" y="524"/>
                  <a:pt x="167" y="525"/>
                </a:cubicBezTo>
                <a:cubicBezTo>
                  <a:pt x="165" y="525"/>
                  <a:pt x="163" y="527"/>
                  <a:pt x="160" y="526"/>
                </a:cubicBezTo>
                <a:cubicBezTo>
                  <a:pt x="156" y="522"/>
                  <a:pt x="153" y="517"/>
                  <a:pt x="149" y="513"/>
                </a:cubicBezTo>
                <a:cubicBezTo>
                  <a:pt x="143" y="512"/>
                  <a:pt x="146" y="516"/>
                  <a:pt x="145" y="517"/>
                </a:cubicBezTo>
                <a:cubicBezTo>
                  <a:pt x="132" y="511"/>
                  <a:pt x="121" y="502"/>
                  <a:pt x="111" y="493"/>
                </a:cubicBezTo>
                <a:cubicBezTo>
                  <a:pt x="101" y="484"/>
                  <a:pt x="92" y="475"/>
                  <a:pt x="83" y="468"/>
                </a:cubicBezTo>
                <a:cubicBezTo>
                  <a:pt x="79" y="461"/>
                  <a:pt x="88" y="466"/>
                  <a:pt x="82" y="458"/>
                </a:cubicBezTo>
                <a:cubicBezTo>
                  <a:pt x="84" y="465"/>
                  <a:pt x="78" y="461"/>
                  <a:pt x="73" y="456"/>
                </a:cubicBezTo>
                <a:cubicBezTo>
                  <a:pt x="70" y="453"/>
                  <a:pt x="67" y="450"/>
                  <a:pt x="65" y="449"/>
                </a:cubicBezTo>
                <a:cubicBezTo>
                  <a:pt x="63" y="447"/>
                  <a:pt x="62" y="447"/>
                  <a:pt x="62" y="449"/>
                </a:cubicBezTo>
                <a:cubicBezTo>
                  <a:pt x="63" y="443"/>
                  <a:pt x="58" y="436"/>
                  <a:pt x="54" y="430"/>
                </a:cubicBezTo>
                <a:cubicBezTo>
                  <a:pt x="51" y="424"/>
                  <a:pt x="49" y="418"/>
                  <a:pt x="55" y="417"/>
                </a:cubicBezTo>
                <a:cubicBezTo>
                  <a:pt x="50" y="408"/>
                  <a:pt x="46" y="412"/>
                  <a:pt x="47" y="415"/>
                </a:cubicBezTo>
                <a:cubicBezTo>
                  <a:pt x="44" y="409"/>
                  <a:pt x="41" y="404"/>
                  <a:pt x="38" y="399"/>
                </a:cubicBezTo>
                <a:cubicBezTo>
                  <a:pt x="35" y="394"/>
                  <a:pt x="32" y="390"/>
                  <a:pt x="28" y="386"/>
                </a:cubicBezTo>
                <a:cubicBezTo>
                  <a:pt x="28" y="382"/>
                  <a:pt x="21" y="368"/>
                  <a:pt x="17" y="353"/>
                </a:cubicBezTo>
                <a:cubicBezTo>
                  <a:pt x="12" y="338"/>
                  <a:pt x="10" y="321"/>
                  <a:pt x="13" y="315"/>
                </a:cubicBezTo>
                <a:cubicBezTo>
                  <a:pt x="9" y="324"/>
                  <a:pt x="10" y="315"/>
                  <a:pt x="7" y="307"/>
                </a:cubicBezTo>
                <a:cubicBezTo>
                  <a:pt x="6" y="310"/>
                  <a:pt x="4" y="312"/>
                  <a:pt x="3" y="315"/>
                </a:cubicBezTo>
                <a:cubicBezTo>
                  <a:pt x="2" y="309"/>
                  <a:pt x="2" y="303"/>
                  <a:pt x="2" y="297"/>
                </a:cubicBezTo>
                <a:cubicBezTo>
                  <a:pt x="1" y="294"/>
                  <a:pt x="1" y="293"/>
                  <a:pt x="2" y="293"/>
                </a:cubicBezTo>
                <a:cubicBezTo>
                  <a:pt x="2" y="290"/>
                  <a:pt x="4" y="293"/>
                  <a:pt x="5" y="285"/>
                </a:cubicBezTo>
                <a:cubicBezTo>
                  <a:pt x="5" y="274"/>
                  <a:pt x="2" y="273"/>
                  <a:pt x="0" y="266"/>
                </a:cubicBezTo>
                <a:cubicBezTo>
                  <a:pt x="0" y="268"/>
                  <a:pt x="0" y="268"/>
                  <a:pt x="0" y="268"/>
                </a:cubicBezTo>
                <a:cubicBezTo>
                  <a:pt x="0" y="260"/>
                  <a:pt x="0" y="260"/>
                  <a:pt x="0" y="260"/>
                </a:cubicBezTo>
                <a:cubicBezTo>
                  <a:pt x="0" y="257"/>
                  <a:pt x="1" y="262"/>
                  <a:pt x="2" y="266"/>
                </a:cubicBezTo>
                <a:cubicBezTo>
                  <a:pt x="3" y="270"/>
                  <a:pt x="5" y="271"/>
                  <a:pt x="6" y="262"/>
                </a:cubicBezTo>
                <a:cubicBezTo>
                  <a:pt x="6" y="262"/>
                  <a:pt x="4" y="259"/>
                  <a:pt x="3" y="255"/>
                </a:cubicBezTo>
                <a:cubicBezTo>
                  <a:pt x="2" y="251"/>
                  <a:pt x="2" y="247"/>
                  <a:pt x="4" y="244"/>
                </a:cubicBezTo>
                <a:cubicBezTo>
                  <a:pt x="3" y="254"/>
                  <a:pt x="6" y="253"/>
                  <a:pt x="8" y="250"/>
                </a:cubicBezTo>
                <a:cubicBezTo>
                  <a:pt x="8" y="245"/>
                  <a:pt x="9" y="241"/>
                  <a:pt x="9" y="236"/>
                </a:cubicBezTo>
                <a:cubicBezTo>
                  <a:pt x="3" y="240"/>
                  <a:pt x="3" y="240"/>
                  <a:pt x="3" y="240"/>
                </a:cubicBezTo>
                <a:cubicBezTo>
                  <a:pt x="6" y="220"/>
                  <a:pt x="12" y="200"/>
                  <a:pt x="20" y="181"/>
                </a:cubicBezTo>
                <a:cubicBezTo>
                  <a:pt x="28" y="161"/>
                  <a:pt x="38" y="143"/>
                  <a:pt x="50" y="125"/>
                </a:cubicBezTo>
                <a:cubicBezTo>
                  <a:pt x="52" y="126"/>
                  <a:pt x="56" y="120"/>
                  <a:pt x="60" y="115"/>
                </a:cubicBezTo>
                <a:cubicBezTo>
                  <a:pt x="65" y="109"/>
                  <a:pt x="69" y="105"/>
                  <a:pt x="71" y="108"/>
                </a:cubicBezTo>
                <a:cubicBezTo>
                  <a:pt x="70" y="109"/>
                  <a:pt x="70" y="109"/>
                  <a:pt x="70" y="109"/>
                </a:cubicBezTo>
                <a:cubicBezTo>
                  <a:pt x="67" y="113"/>
                  <a:pt x="68" y="114"/>
                  <a:pt x="71" y="112"/>
                </a:cubicBezTo>
                <a:cubicBezTo>
                  <a:pt x="73" y="111"/>
                  <a:pt x="74" y="110"/>
                  <a:pt x="76" y="109"/>
                </a:cubicBezTo>
                <a:cubicBezTo>
                  <a:pt x="77" y="108"/>
                  <a:pt x="78" y="107"/>
                  <a:pt x="79" y="106"/>
                </a:cubicBezTo>
                <a:cubicBezTo>
                  <a:pt x="76" y="105"/>
                  <a:pt x="72" y="104"/>
                  <a:pt x="70" y="105"/>
                </a:cubicBezTo>
                <a:cubicBezTo>
                  <a:pt x="68" y="103"/>
                  <a:pt x="74" y="101"/>
                  <a:pt x="78" y="99"/>
                </a:cubicBezTo>
                <a:cubicBezTo>
                  <a:pt x="78" y="96"/>
                  <a:pt x="77" y="95"/>
                  <a:pt x="70" y="102"/>
                </a:cubicBezTo>
                <a:cubicBezTo>
                  <a:pt x="73" y="98"/>
                  <a:pt x="76" y="92"/>
                  <a:pt x="79" y="88"/>
                </a:cubicBezTo>
                <a:cubicBezTo>
                  <a:pt x="77" y="79"/>
                  <a:pt x="85" y="71"/>
                  <a:pt x="96" y="63"/>
                </a:cubicBezTo>
                <a:cubicBezTo>
                  <a:pt x="102" y="60"/>
                  <a:pt x="108" y="56"/>
                  <a:pt x="114" y="52"/>
                </a:cubicBezTo>
                <a:cubicBezTo>
                  <a:pt x="121" y="49"/>
                  <a:pt x="126" y="45"/>
                  <a:pt x="131" y="40"/>
                </a:cubicBezTo>
                <a:cubicBezTo>
                  <a:pt x="130" y="42"/>
                  <a:pt x="130" y="43"/>
                  <a:pt x="130" y="43"/>
                </a:cubicBezTo>
                <a:cubicBezTo>
                  <a:pt x="132" y="41"/>
                  <a:pt x="135" y="39"/>
                  <a:pt x="137" y="38"/>
                </a:cubicBezTo>
                <a:cubicBezTo>
                  <a:pt x="139" y="36"/>
                  <a:pt x="142" y="34"/>
                  <a:pt x="145" y="33"/>
                </a:cubicBezTo>
                <a:cubicBezTo>
                  <a:pt x="150" y="30"/>
                  <a:pt x="155" y="28"/>
                  <a:pt x="160" y="26"/>
                </a:cubicBezTo>
                <a:cubicBezTo>
                  <a:pt x="171" y="23"/>
                  <a:pt x="179" y="22"/>
                  <a:pt x="181" y="20"/>
                </a:cubicBezTo>
                <a:cubicBezTo>
                  <a:pt x="182" y="21"/>
                  <a:pt x="182" y="21"/>
                  <a:pt x="182" y="21"/>
                </a:cubicBezTo>
                <a:cubicBezTo>
                  <a:pt x="183" y="21"/>
                  <a:pt x="183" y="21"/>
                  <a:pt x="184" y="20"/>
                </a:cubicBezTo>
                <a:cubicBezTo>
                  <a:pt x="185" y="21"/>
                  <a:pt x="185" y="21"/>
                  <a:pt x="186" y="22"/>
                </a:cubicBezTo>
                <a:cubicBezTo>
                  <a:pt x="200" y="11"/>
                  <a:pt x="203" y="9"/>
                  <a:pt x="226" y="7"/>
                </a:cubicBezTo>
                <a:cubicBezTo>
                  <a:pt x="226" y="8"/>
                  <a:pt x="223" y="9"/>
                  <a:pt x="227" y="9"/>
                </a:cubicBezTo>
                <a:cubicBezTo>
                  <a:pt x="229" y="7"/>
                  <a:pt x="232" y="5"/>
                  <a:pt x="236" y="4"/>
                </a:cubicBezTo>
                <a:cubicBezTo>
                  <a:pt x="240" y="2"/>
                  <a:pt x="245" y="1"/>
                  <a:pt x="253" y="1"/>
                </a:cubicBezTo>
                <a:cubicBezTo>
                  <a:pt x="252" y="2"/>
                  <a:pt x="252" y="2"/>
                  <a:pt x="252" y="2"/>
                </a:cubicBezTo>
                <a:cubicBezTo>
                  <a:pt x="261" y="1"/>
                  <a:pt x="269" y="0"/>
                  <a:pt x="277" y="0"/>
                </a:cubicBezTo>
                <a:cubicBezTo>
                  <a:pt x="277" y="6"/>
                  <a:pt x="287" y="4"/>
                  <a:pt x="299" y="4"/>
                </a:cubicBezTo>
                <a:cubicBezTo>
                  <a:pt x="302" y="3"/>
                  <a:pt x="305" y="3"/>
                  <a:pt x="308" y="3"/>
                </a:cubicBezTo>
                <a:cubicBezTo>
                  <a:pt x="311" y="3"/>
                  <a:pt x="313" y="4"/>
                  <a:pt x="316" y="4"/>
                </a:cubicBezTo>
                <a:cubicBezTo>
                  <a:pt x="321" y="5"/>
                  <a:pt x="325" y="7"/>
                  <a:pt x="326" y="10"/>
                </a:cubicBezTo>
                <a:cubicBezTo>
                  <a:pt x="331" y="8"/>
                  <a:pt x="349" y="11"/>
                  <a:pt x="357" y="12"/>
                </a:cubicBezTo>
                <a:cubicBezTo>
                  <a:pt x="357" y="12"/>
                  <a:pt x="357" y="13"/>
                  <a:pt x="359" y="14"/>
                </a:cubicBezTo>
                <a:cubicBezTo>
                  <a:pt x="361" y="13"/>
                  <a:pt x="364" y="13"/>
                  <a:pt x="367" y="14"/>
                </a:cubicBezTo>
                <a:cubicBezTo>
                  <a:pt x="370" y="15"/>
                  <a:pt x="374" y="16"/>
                  <a:pt x="377" y="18"/>
                </a:cubicBezTo>
                <a:cubicBezTo>
                  <a:pt x="383" y="22"/>
                  <a:pt x="388" y="27"/>
                  <a:pt x="393" y="29"/>
                </a:cubicBezTo>
                <a:cubicBezTo>
                  <a:pt x="400" y="30"/>
                  <a:pt x="398" y="27"/>
                  <a:pt x="397" y="24"/>
                </a:cubicBezTo>
                <a:cubicBezTo>
                  <a:pt x="402" y="29"/>
                  <a:pt x="411" y="32"/>
                  <a:pt x="419" y="35"/>
                </a:cubicBezTo>
                <a:cubicBezTo>
                  <a:pt x="427" y="38"/>
                  <a:pt x="435" y="40"/>
                  <a:pt x="436" y="42"/>
                </a:cubicBezTo>
                <a:cubicBezTo>
                  <a:pt x="444" y="49"/>
                  <a:pt x="436" y="48"/>
                  <a:pt x="437" y="52"/>
                </a:cubicBezTo>
                <a:cubicBezTo>
                  <a:pt x="444" y="56"/>
                  <a:pt x="445" y="53"/>
                  <a:pt x="446" y="52"/>
                </a:cubicBezTo>
                <a:cubicBezTo>
                  <a:pt x="447" y="50"/>
                  <a:pt x="448" y="50"/>
                  <a:pt x="455" y="58"/>
                </a:cubicBezTo>
                <a:cubicBezTo>
                  <a:pt x="453" y="57"/>
                  <a:pt x="449" y="54"/>
                  <a:pt x="450" y="56"/>
                </a:cubicBezTo>
                <a:cubicBezTo>
                  <a:pt x="451" y="57"/>
                  <a:pt x="452" y="60"/>
                  <a:pt x="453" y="62"/>
                </a:cubicBezTo>
                <a:cubicBezTo>
                  <a:pt x="454" y="65"/>
                  <a:pt x="455" y="68"/>
                  <a:pt x="456" y="71"/>
                </a:cubicBezTo>
                <a:cubicBezTo>
                  <a:pt x="458" y="75"/>
                  <a:pt x="459" y="79"/>
                  <a:pt x="461" y="82"/>
                </a:cubicBezTo>
                <a:cubicBezTo>
                  <a:pt x="461" y="82"/>
                  <a:pt x="461" y="82"/>
                  <a:pt x="461" y="82"/>
                </a:cubicBezTo>
                <a:cubicBezTo>
                  <a:pt x="462" y="83"/>
                  <a:pt x="462" y="83"/>
                  <a:pt x="462" y="83"/>
                </a:cubicBezTo>
                <a:cubicBezTo>
                  <a:pt x="463" y="84"/>
                  <a:pt x="463" y="84"/>
                  <a:pt x="463" y="84"/>
                </a:cubicBezTo>
                <a:cubicBezTo>
                  <a:pt x="461" y="79"/>
                  <a:pt x="461" y="79"/>
                  <a:pt x="461" y="79"/>
                </a:cubicBezTo>
                <a:cubicBezTo>
                  <a:pt x="464" y="81"/>
                  <a:pt x="467" y="84"/>
                  <a:pt x="469" y="87"/>
                </a:cubicBezTo>
                <a:cubicBezTo>
                  <a:pt x="471" y="90"/>
                  <a:pt x="473" y="93"/>
                  <a:pt x="474" y="96"/>
                </a:cubicBezTo>
                <a:cubicBezTo>
                  <a:pt x="475" y="98"/>
                  <a:pt x="476" y="99"/>
                  <a:pt x="476" y="100"/>
                </a:cubicBezTo>
                <a:cubicBezTo>
                  <a:pt x="477" y="100"/>
                  <a:pt x="477" y="100"/>
                  <a:pt x="477" y="100"/>
                </a:cubicBezTo>
                <a:cubicBezTo>
                  <a:pt x="476" y="100"/>
                  <a:pt x="476" y="100"/>
                  <a:pt x="476" y="100"/>
                </a:cubicBezTo>
                <a:cubicBezTo>
                  <a:pt x="479" y="104"/>
                  <a:pt x="481" y="107"/>
                  <a:pt x="484" y="105"/>
                </a:cubicBezTo>
                <a:cubicBezTo>
                  <a:pt x="486" y="102"/>
                  <a:pt x="486" y="102"/>
                  <a:pt x="486" y="102"/>
                </a:cubicBezTo>
                <a:cubicBezTo>
                  <a:pt x="491" y="113"/>
                  <a:pt x="493" y="114"/>
                  <a:pt x="495" y="116"/>
                </a:cubicBezTo>
                <a:cubicBezTo>
                  <a:pt x="496" y="118"/>
                  <a:pt x="499" y="120"/>
                  <a:pt x="503" y="131"/>
                </a:cubicBezTo>
                <a:cubicBezTo>
                  <a:pt x="502" y="131"/>
                  <a:pt x="502" y="131"/>
                  <a:pt x="502" y="131"/>
                </a:cubicBezTo>
                <a:cubicBezTo>
                  <a:pt x="509" y="139"/>
                  <a:pt x="507" y="146"/>
                  <a:pt x="515" y="148"/>
                </a:cubicBezTo>
                <a:cubicBezTo>
                  <a:pt x="514" y="144"/>
                  <a:pt x="514" y="144"/>
                  <a:pt x="514" y="144"/>
                </a:cubicBezTo>
                <a:cubicBezTo>
                  <a:pt x="515" y="146"/>
                  <a:pt x="515" y="147"/>
                  <a:pt x="516" y="148"/>
                </a:cubicBezTo>
                <a:cubicBezTo>
                  <a:pt x="516" y="149"/>
                  <a:pt x="517" y="149"/>
                  <a:pt x="517" y="150"/>
                </a:cubicBezTo>
                <a:cubicBezTo>
                  <a:pt x="518" y="151"/>
                  <a:pt x="518" y="153"/>
                  <a:pt x="519" y="155"/>
                </a:cubicBezTo>
                <a:cubicBezTo>
                  <a:pt x="519" y="158"/>
                  <a:pt x="519" y="161"/>
                  <a:pt x="518" y="163"/>
                </a:cubicBezTo>
                <a:close/>
                <a:moveTo>
                  <a:pt x="159" y="485"/>
                </a:moveTo>
                <a:cubicBezTo>
                  <a:pt x="162" y="487"/>
                  <a:pt x="165" y="488"/>
                  <a:pt x="168" y="489"/>
                </a:cubicBezTo>
                <a:cubicBezTo>
                  <a:pt x="165" y="488"/>
                  <a:pt x="163" y="486"/>
                  <a:pt x="161" y="484"/>
                </a:cubicBezTo>
                <a:cubicBezTo>
                  <a:pt x="161" y="485"/>
                  <a:pt x="160" y="485"/>
                  <a:pt x="159" y="485"/>
                </a:cubicBezTo>
                <a:close/>
                <a:moveTo>
                  <a:pt x="503" y="157"/>
                </a:moveTo>
                <a:cubicBezTo>
                  <a:pt x="503" y="157"/>
                  <a:pt x="504" y="157"/>
                  <a:pt x="504" y="157"/>
                </a:cubicBezTo>
                <a:cubicBezTo>
                  <a:pt x="504" y="157"/>
                  <a:pt x="503" y="157"/>
                  <a:pt x="503" y="157"/>
                </a:cubicBezTo>
                <a:cubicBezTo>
                  <a:pt x="503" y="157"/>
                  <a:pt x="503" y="157"/>
                  <a:pt x="503" y="157"/>
                </a:cubicBezTo>
                <a:close/>
                <a:moveTo>
                  <a:pt x="504" y="157"/>
                </a:moveTo>
                <a:cubicBezTo>
                  <a:pt x="504" y="156"/>
                  <a:pt x="504" y="156"/>
                  <a:pt x="505" y="156"/>
                </a:cubicBezTo>
                <a:cubicBezTo>
                  <a:pt x="504" y="156"/>
                  <a:pt x="504" y="156"/>
                  <a:pt x="504" y="157"/>
                </a:cubicBezTo>
                <a:close/>
                <a:moveTo>
                  <a:pt x="78" y="133"/>
                </a:moveTo>
                <a:cubicBezTo>
                  <a:pt x="79" y="132"/>
                  <a:pt x="80" y="131"/>
                  <a:pt x="82" y="130"/>
                </a:cubicBezTo>
                <a:cubicBezTo>
                  <a:pt x="82" y="129"/>
                  <a:pt x="82" y="128"/>
                  <a:pt x="82" y="127"/>
                </a:cubicBezTo>
                <a:cubicBezTo>
                  <a:pt x="79" y="125"/>
                  <a:pt x="79" y="125"/>
                  <a:pt x="79" y="125"/>
                </a:cubicBezTo>
                <a:cubicBezTo>
                  <a:pt x="76" y="129"/>
                  <a:pt x="77" y="131"/>
                  <a:pt x="78" y="133"/>
                </a:cubicBezTo>
                <a:cubicBezTo>
                  <a:pt x="78" y="133"/>
                  <a:pt x="78" y="133"/>
                  <a:pt x="78" y="133"/>
                </a:cubicBezTo>
                <a:close/>
                <a:moveTo>
                  <a:pt x="82" y="122"/>
                </a:moveTo>
                <a:cubicBezTo>
                  <a:pt x="82" y="123"/>
                  <a:pt x="81" y="123"/>
                  <a:pt x="80" y="124"/>
                </a:cubicBezTo>
                <a:cubicBezTo>
                  <a:pt x="82" y="126"/>
                  <a:pt x="82" y="126"/>
                  <a:pt x="82" y="126"/>
                </a:cubicBezTo>
                <a:cubicBezTo>
                  <a:pt x="82" y="125"/>
                  <a:pt x="82" y="123"/>
                  <a:pt x="82" y="122"/>
                </a:cubicBezTo>
                <a:close/>
                <a:moveTo>
                  <a:pt x="41" y="300"/>
                </a:moveTo>
                <a:cubicBezTo>
                  <a:pt x="40" y="297"/>
                  <a:pt x="38" y="295"/>
                  <a:pt x="37" y="291"/>
                </a:cubicBezTo>
                <a:cubicBezTo>
                  <a:pt x="35" y="288"/>
                  <a:pt x="34" y="283"/>
                  <a:pt x="35" y="276"/>
                </a:cubicBezTo>
                <a:cubicBezTo>
                  <a:pt x="34" y="274"/>
                  <a:pt x="40" y="282"/>
                  <a:pt x="38" y="268"/>
                </a:cubicBezTo>
                <a:cubicBezTo>
                  <a:pt x="38" y="263"/>
                  <a:pt x="37" y="258"/>
                  <a:pt x="36" y="254"/>
                </a:cubicBezTo>
                <a:cubicBezTo>
                  <a:pt x="35" y="255"/>
                  <a:pt x="35" y="256"/>
                  <a:pt x="35" y="258"/>
                </a:cubicBezTo>
                <a:cubicBezTo>
                  <a:pt x="36" y="261"/>
                  <a:pt x="37" y="266"/>
                  <a:pt x="35" y="269"/>
                </a:cubicBezTo>
                <a:cubicBezTo>
                  <a:pt x="34" y="266"/>
                  <a:pt x="34" y="263"/>
                  <a:pt x="34" y="260"/>
                </a:cubicBezTo>
                <a:cubicBezTo>
                  <a:pt x="34" y="257"/>
                  <a:pt x="34" y="253"/>
                  <a:pt x="34" y="250"/>
                </a:cubicBezTo>
                <a:cubicBezTo>
                  <a:pt x="34" y="250"/>
                  <a:pt x="34" y="249"/>
                  <a:pt x="34" y="249"/>
                </a:cubicBezTo>
                <a:cubicBezTo>
                  <a:pt x="33" y="246"/>
                  <a:pt x="32" y="243"/>
                  <a:pt x="31" y="241"/>
                </a:cubicBezTo>
                <a:cubicBezTo>
                  <a:pt x="30" y="245"/>
                  <a:pt x="31" y="248"/>
                  <a:pt x="30" y="251"/>
                </a:cubicBezTo>
                <a:cubicBezTo>
                  <a:pt x="29" y="248"/>
                  <a:pt x="28" y="243"/>
                  <a:pt x="27" y="242"/>
                </a:cubicBezTo>
                <a:cubicBezTo>
                  <a:pt x="26" y="244"/>
                  <a:pt x="26" y="245"/>
                  <a:pt x="25" y="247"/>
                </a:cubicBezTo>
                <a:cubicBezTo>
                  <a:pt x="26" y="251"/>
                  <a:pt x="26" y="255"/>
                  <a:pt x="25" y="258"/>
                </a:cubicBezTo>
                <a:cubicBezTo>
                  <a:pt x="26" y="265"/>
                  <a:pt x="29" y="271"/>
                  <a:pt x="30" y="276"/>
                </a:cubicBezTo>
                <a:cubicBezTo>
                  <a:pt x="29" y="271"/>
                  <a:pt x="29" y="265"/>
                  <a:pt x="29" y="260"/>
                </a:cubicBezTo>
                <a:cubicBezTo>
                  <a:pt x="29" y="260"/>
                  <a:pt x="29" y="260"/>
                  <a:pt x="30" y="260"/>
                </a:cubicBezTo>
                <a:cubicBezTo>
                  <a:pt x="30" y="258"/>
                  <a:pt x="30" y="258"/>
                  <a:pt x="31" y="259"/>
                </a:cubicBezTo>
                <a:cubicBezTo>
                  <a:pt x="31" y="261"/>
                  <a:pt x="31" y="261"/>
                  <a:pt x="31" y="261"/>
                </a:cubicBezTo>
                <a:cubicBezTo>
                  <a:pt x="34" y="263"/>
                  <a:pt x="31" y="268"/>
                  <a:pt x="35" y="272"/>
                </a:cubicBezTo>
                <a:cubicBezTo>
                  <a:pt x="33" y="276"/>
                  <a:pt x="33" y="280"/>
                  <a:pt x="34" y="283"/>
                </a:cubicBezTo>
                <a:cubicBezTo>
                  <a:pt x="35" y="287"/>
                  <a:pt x="36" y="290"/>
                  <a:pt x="35" y="293"/>
                </a:cubicBezTo>
                <a:cubicBezTo>
                  <a:pt x="35" y="292"/>
                  <a:pt x="34" y="291"/>
                  <a:pt x="34" y="290"/>
                </a:cubicBezTo>
                <a:cubicBezTo>
                  <a:pt x="34" y="293"/>
                  <a:pt x="34" y="296"/>
                  <a:pt x="34" y="299"/>
                </a:cubicBezTo>
                <a:cubicBezTo>
                  <a:pt x="34" y="306"/>
                  <a:pt x="32" y="312"/>
                  <a:pt x="35" y="322"/>
                </a:cubicBezTo>
                <a:cubicBezTo>
                  <a:pt x="35" y="320"/>
                  <a:pt x="36" y="318"/>
                  <a:pt x="39" y="321"/>
                </a:cubicBezTo>
                <a:cubicBezTo>
                  <a:pt x="39" y="322"/>
                  <a:pt x="38" y="323"/>
                  <a:pt x="38" y="324"/>
                </a:cubicBezTo>
                <a:cubicBezTo>
                  <a:pt x="41" y="324"/>
                  <a:pt x="44" y="326"/>
                  <a:pt x="46" y="319"/>
                </a:cubicBezTo>
                <a:cubicBezTo>
                  <a:pt x="46" y="308"/>
                  <a:pt x="44" y="304"/>
                  <a:pt x="41" y="300"/>
                </a:cubicBezTo>
                <a:close/>
                <a:moveTo>
                  <a:pt x="33" y="301"/>
                </a:moveTo>
                <a:cubicBezTo>
                  <a:pt x="33" y="303"/>
                  <a:pt x="33" y="305"/>
                  <a:pt x="32" y="306"/>
                </a:cubicBezTo>
                <a:cubicBezTo>
                  <a:pt x="32" y="307"/>
                  <a:pt x="33" y="307"/>
                  <a:pt x="33" y="308"/>
                </a:cubicBezTo>
                <a:cubicBezTo>
                  <a:pt x="33" y="306"/>
                  <a:pt x="33" y="303"/>
                  <a:pt x="33" y="301"/>
                </a:cubicBezTo>
                <a:close/>
                <a:moveTo>
                  <a:pt x="35" y="337"/>
                </a:moveTo>
                <a:cubicBezTo>
                  <a:pt x="33" y="332"/>
                  <a:pt x="32" y="326"/>
                  <a:pt x="31" y="321"/>
                </a:cubicBezTo>
                <a:cubicBezTo>
                  <a:pt x="31" y="318"/>
                  <a:pt x="30" y="315"/>
                  <a:pt x="30" y="312"/>
                </a:cubicBezTo>
                <a:cubicBezTo>
                  <a:pt x="28" y="315"/>
                  <a:pt x="27" y="318"/>
                  <a:pt x="27" y="321"/>
                </a:cubicBezTo>
                <a:cubicBezTo>
                  <a:pt x="28" y="325"/>
                  <a:pt x="29" y="330"/>
                  <a:pt x="31" y="334"/>
                </a:cubicBezTo>
                <a:cubicBezTo>
                  <a:pt x="33" y="335"/>
                  <a:pt x="34" y="337"/>
                  <a:pt x="35" y="337"/>
                </a:cubicBezTo>
                <a:close/>
                <a:moveTo>
                  <a:pt x="48" y="359"/>
                </a:moveTo>
                <a:cubicBezTo>
                  <a:pt x="48" y="360"/>
                  <a:pt x="48" y="362"/>
                  <a:pt x="49" y="364"/>
                </a:cubicBezTo>
                <a:cubicBezTo>
                  <a:pt x="47" y="361"/>
                  <a:pt x="46" y="361"/>
                  <a:pt x="45" y="361"/>
                </a:cubicBezTo>
                <a:cubicBezTo>
                  <a:pt x="46" y="364"/>
                  <a:pt x="46" y="364"/>
                  <a:pt x="46" y="364"/>
                </a:cubicBezTo>
                <a:cubicBezTo>
                  <a:pt x="46" y="366"/>
                  <a:pt x="45" y="365"/>
                  <a:pt x="44" y="364"/>
                </a:cubicBezTo>
                <a:cubicBezTo>
                  <a:pt x="43" y="366"/>
                  <a:pt x="43" y="367"/>
                  <a:pt x="40" y="364"/>
                </a:cubicBezTo>
                <a:cubicBezTo>
                  <a:pt x="42" y="369"/>
                  <a:pt x="44" y="371"/>
                  <a:pt x="46" y="373"/>
                </a:cubicBezTo>
                <a:cubicBezTo>
                  <a:pt x="47" y="374"/>
                  <a:pt x="49" y="375"/>
                  <a:pt x="51" y="377"/>
                </a:cubicBezTo>
                <a:cubicBezTo>
                  <a:pt x="50" y="378"/>
                  <a:pt x="50" y="380"/>
                  <a:pt x="49" y="381"/>
                </a:cubicBezTo>
                <a:cubicBezTo>
                  <a:pt x="56" y="386"/>
                  <a:pt x="57" y="386"/>
                  <a:pt x="59" y="387"/>
                </a:cubicBezTo>
                <a:cubicBezTo>
                  <a:pt x="60" y="388"/>
                  <a:pt x="62" y="389"/>
                  <a:pt x="65" y="393"/>
                </a:cubicBezTo>
                <a:cubicBezTo>
                  <a:pt x="65" y="392"/>
                  <a:pt x="64" y="391"/>
                  <a:pt x="64" y="390"/>
                </a:cubicBezTo>
                <a:cubicBezTo>
                  <a:pt x="63" y="386"/>
                  <a:pt x="62" y="382"/>
                  <a:pt x="61" y="380"/>
                </a:cubicBezTo>
                <a:cubicBezTo>
                  <a:pt x="63" y="383"/>
                  <a:pt x="65" y="389"/>
                  <a:pt x="64" y="390"/>
                </a:cubicBezTo>
                <a:cubicBezTo>
                  <a:pt x="67" y="385"/>
                  <a:pt x="67" y="385"/>
                  <a:pt x="67" y="385"/>
                </a:cubicBezTo>
                <a:cubicBezTo>
                  <a:pt x="64" y="374"/>
                  <a:pt x="56" y="367"/>
                  <a:pt x="51" y="359"/>
                </a:cubicBezTo>
                <a:cubicBezTo>
                  <a:pt x="52" y="364"/>
                  <a:pt x="50" y="361"/>
                  <a:pt x="48" y="359"/>
                </a:cubicBezTo>
                <a:close/>
                <a:moveTo>
                  <a:pt x="64" y="172"/>
                </a:moveTo>
                <a:cubicBezTo>
                  <a:pt x="64" y="173"/>
                  <a:pt x="63" y="173"/>
                  <a:pt x="63" y="173"/>
                </a:cubicBezTo>
                <a:cubicBezTo>
                  <a:pt x="63" y="173"/>
                  <a:pt x="64" y="173"/>
                  <a:pt x="64" y="172"/>
                </a:cubicBezTo>
                <a:close/>
                <a:moveTo>
                  <a:pt x="85" y="128"/>
                </a:moveTo>
                <a:cubicBezTo>
                  <a:pt x="86" y="127"/>
                  <a:pt x="87" y="126"/>
                  <a:pt x="88" y="126"/>
                </a:cubicBezTo>
                <a:cubicBezTo>
                  <a:pt x="87" y="123"/>
                  <a:pt x="87" y="123"/>
                  <a:pt x="87" y="123"/>
                </a:cubicBezTo>
                <a:cubicBezTo>
                  <a:pt x="86" y="125"/>
                  <a:pt x="85" y="127"/>
                  <a:pt x="84" y="129"/>
                </a:cubicBezTo>
                <a:cubicBezTo>
                  <a:pt x="84" y="128"/>
                  <a:pt x="85" y="128"/>
                  <a:pt x="85" y="128"/>
                </a:cubicBezTo>
                <a:close/>
                <a:moveTo>
                  <a:pt x="95" y="121"/>
                </a:moveTo>
                <a:cubicBezTo>
                  <a:pt x="95" y="120"/>
                  <a:pt x="94" y="119"/>
                  <a:pt x="94" y="118"/>
                </a:cubicBezTo>
                <a:cubicBezTo>
                  <a:pt x="92" y="120"/>
                  <a:pt x="91" y="121"/>
                  <a:pt x="90" y="124"/>
                </a:cubicBezTo>
                <a:cubicBezTo>
                  <a:pt x="93" y="122"/>
                  <a:pt x="94" y="121"/>
                  <a:pt x="95" y="121"/>
                </a:cubicBezTo>
                <a:close/>
                <a:moveTo>
                  <a:pt x="140" y="78"/>
                </a:moveTo>
                <a:cubicBezTo>
                  <a:pt x="140" y="77"/>
                  <a:pt x="140" y="75"/>
                  <a:pt x="139" y="74"/>
                </a:cubicBezTo>
                <a:cubicBezTo>
                  <a:pt x="138" y="75"/>
                  <a:pt x="137" y="77"/>
                  <a:pt x="136" y="78"/>
                </a:cubicBezTo>
                <a:cubicBezTo>
                  <a:pt x="135" y="81"/>
                  <a:pt x="134" y="83"/>
                  <a:pt x="134" y="85"/>
                </a:cubicBezTo>
                <a:cubicBezTo>
                  <a:pt x="136" y="83"/>
                  <a:pt x="138" y="80"/>
                  <a:pt x="140" y="78"/>
                </a:cubicBezTo>
                <a:close/>
                <a:moveTo>
                  <a:pt x="247" y="36"/>
                </a:moveTo>
                <a:cubicBezTo>
                  <a:pt x="247" y="36"/>
                  <a:pt x="247" y="37"/>
                  <a:pt x="246" y="37"/>
                </a:cubicBezTo>
                <a:cubicBezTo>
                  <a:pt x="249" y="37"/>
                  <a:pt x="247" y="37"/>
                  <a:pt x="247" y="36"/>
                </a:cubicBezTo>
                <a:close/>
                <a:moveTo>
                  <a:pt x="279" y="35"/>
                </a:moveTo>
                <a:cubicBezTo>
                  <a:pt x="278" y="35"/>
                  <a:pt x="277" y="34"/>
                  <a:pt x="276" y="33"/>
                </a:cubicBezTo>
                <a:cubicBezTo>
                  <a:pt x="274" y="34"/>
                  <a:pt x="273" y="35"/>
                  <a:pt x="272" y="35"/>
                </a:cubicBezTo>
                <a:cubicBezTo>
                  <a:pt x="275" y="35"/>
                  <a:pt x="277" y="35"/>
                  <a:pt x="279" y="35"/>
                </a:cubicBezTo>
                <a:close/>
                <a:moveTo>
                  <a:pt x="350" y="45"/>
                </a:moveTo>
                <a:cubicBezTo>
                  <a:pt x="351" y="45"/>
                  <a:pt x="351" y="45"/>
                  <a:pt x="352" y="45"/>
                </a:cubicBezTo>
                <a:lnTo>
                  <a:pt x="350" y="45"/>
                </a:lnTo>
                <a:close/>
                <a:moveTo>
                  <a:pt x="503" y="158"/>
                </a:moveTo>
                <a:cubicBezTo>
                  <a:pt x="503" y="158"/>
                  <a:pt x="503" y="158"/>
                  <a:pt x="503" y="158"/>
                </a:cubicBezTo>
                <a:cubicBezTo>
                  <a:pt x="503" y="158"/>
                  <a:pt x="503" y="158"/>
                  <a:pt x="503" y="158"/>
                </a:cubicBezTo>
                <a:cubicBezTo>
                  <a:pt x="503" y="158"/>
                  <a:pt x="503" y="158"/>
                  <a:pt x="503" y="158"/>
                </a:cubicBezTo>
                <a:cubicBezTo>
                  <a:pt x="503" y="158"/>
                  <a:pt x="503" y="158"/>
                  <a:pt x="503" y="158"/>
                </a:cubicBezTo>
                <a:close/>
                <a:moveTo>
                  <a:pt x="504" y="156"/>
                </a:moveTo>
                <a:cubicBezTo>
                  <a:pt x="504" y="156"/>
                  <a:pt x="504" y="156"/>
                  <a:pt x="504" y="157"/>
                </a:cubicBezTo>
                <a:cubicBezTo>
                  <a:pt x="504" y="156"/>
                  <a:pt x="504" y="156"/>
                  <a:pt x="504" y="156"/>
                </a:cubicBezTo>
                <a:cubicBezTo>
                  <a:pt x="504" y="156"/>
                  <a:pt x="504" y="156"/>
                  <a:pt x="504" y="156"/>
                </a:cubicBezTo>
                <a:close/>
                <a:moveTo>
                  <a:pt x="81" y="390"/>
                </a:moveTo>
                <a:cubicBezTo>
                  <a:pt x="82" y="390"/>
                  <a:pt x="82" y="388"/>
                  <a:pt x="83" y="389"/>
                </a:cubicBezTo>
                <a:cubicBezTo>
                  <a:pt x="79" y="383"/>
                  <a:pt x="79" y="383"/>
                  <a:pt x="79" y="383"/>
                </a:cubicBezTo>
                <a:cubicBezTo>
                  <a:pt x="81" y="387"/>
                  <a:pt x="80" y="388"/>
                  <a:pt x="81" y="390"/>
                </a:cubicBezTo>
                <a:close/>
                <a:moveTo>
                  <a:pt x="83" y="390"/>
                </a:moveTo>
                <a:cubicBezTo>
                  <a:pt x="83" y="389"/>
                  <a:pt x="83" y="389"/>
                  <a:pt x="83" y="389"/>
                </a:cubicBezTo>
                <a:lnTo>
                  <a:pt x="83" y="390"/>
                </a:lnTo>
                <a:close/>
                <a:moveTo>
                  <a:pt x="76" y="403"/>
                </a:moveTo>
                <a:cubicBezTo>
                  <a:pt x="75" y="404"/>
                  <a:pt x="75" y="405"/>
                  <a:pt x="76" y="407"/>
                </a:cubicBezTo>
                <a:cubicBezTo>
                  <a:pt x="78" y="409"/>
                  <a:pt x="80" y="411"/>
                  <a:pt x="81" y="413"/>
                </a:cubicBezTo>
                <a:cubicBezTo>
                  <a:pt x="81" y="413"/>
                  <a:pt x="81" y="413"/>
                  <a:pt x="81" y="412"/>
                </a:cubicBezTo>
                <a:cubicBezTo>
                  <a:pt x="86" y="411"/>
                  <a:pt x="81" y="407"/>
                  <a:pt x="76" y="403"/>
                </a:cubicBezTo>
                <a:close/>
                <a:moveTo>
                  <a:pt x="82" y="414"/>
                </a:moveTo>
                <a:cubicBezTo>
                  <a:pt x="83" y="416"/>
                  <a:pt x="85" y="417"/>
                  <a:pt x="86" y="419"/>
                </a:cubicBezTo>
                <a:cubicBezTo>
                  <a:pt x="87" y="418"/>
                  <a:pt x="84" y="417"/>
                  <a:pt x="82" y="414"/>
                </a:cubicBezTo>
                <a:close/>
                <a:moveTo>
                  <a:pt x="59" y="346"/>
                </a:moveTo>
                <a:cubicBezTo>
                  <a:pt x="59" y="349"/>
                  <a:pt x="63" y="346"/>
                  <a:pt x="62" y="348"/>
                </a:cubicBezTo>
                <a:cubicBezTo>
                  <a:pt x="67" y="350"/>
                  <a:pt x="52" y="333"/>
                  <a:pt x="59" y="346"/>
                </a:cubicBezTo>
                <a:close/>
                <a:moveTo>
                  <a:pt x="55" y="380"/>
                </a:moveTo>
                <a:cubicBezTo>
                  <a:pt x="53" y="375"/>
                  <a:pt x="51" y="369"/>
                  <a:pt x="50" y="369"/>
                </a:cubicBezTo>
                <a:cubicBezTo>
                  <a:pt x="53" y="378"/>
                  <a:pt x="53" y="378"/>
                  <a:pt x="53" y="378"/>
                </a:cubicBezTo>
                <a:cubicBezTo>
                  <a:pt x="53" y="378"/>
                  <a:pt x="54" y="379"/>
                  <a:pt x="55" y="380"/>
                </a:cubicBezTo>
                <a:close/>
                <a:moveTo>
                  <a:pt x="55" y="380"/>
                </a:moveTo>
                <a:cubicBezTo>
                  <a:pt x="57" y="383"/>
                  <a:pt x="58" y="386"/>
                  <a:pt x="59" y="387"/>
                </a:cubicBezTo>
                <a:cubicBezTo>
                  <a:pt x="59" y="385"/>
                  <a:pt x="57" y="382"/>
                  <a:pt x="55" y="380"/>
                </a:cubicBezTo>
                <a:close/>
                <a:moveTo>
                  <a:pt x="385" y="532"/>
                </a:moveTo>
                <a:cubicBezTo>
                  <a:pt x="393" y="530"/>
                  <a:pt x="393" y="530"/>
                  <a:pt x="393" y="530"/>
                </a:cubicBezTo>
                <a:cubicBezTo>
                  <a:pt x="387" y="530"/>
                  <a:pt x="387" y="530"/>
                  <a:pt x="387" y="530"/>
                </a:cubicBezTo>
                <a:lnTo>
                  <a:pt x="385" y="532"/>
                </a:lnTo>
                <a:close/>
                <a:moveTo>
                  <a:pt x="397" y="520"/>
                </a:moveTo>
                <a:cubicBezTo>
                  <a:pt x="401" y="524"/>
                  <a:pt x="401" y="524"/>
                  <a:pt x="401" y="524"/>
                </a:cubicBezTo>
                <a:cubicBezTo>
                  <a:pt x="404" y="517"/>
                  <a:pt x="404" y="517"/>
                  <a:pt x="404" y="517"/>
                </a:cubicBezTo>
                <a:cubicBezTo>
                  <a:pt x="402" y="518"/>
                  <a:pt x="399" y="520"/>
                  <a:pt x="397" y="520"/>
                </a:cubicBezTo>
                <a:close/>
                <a:moveTo>
                  <a:pt x="247" y="47"/>
                </a:moveTo>
                <a:cubicBezTo>
                  <a:pt x="250" y="47"/>
                  <a:pt x="253" y="46"/>
                  <a:pt x="256" y="46"/>
                </a:cubicBezTo>
                <a:cubicBezTo>
                  <a:pt x="250" y="46"/>
                  <a:pt x="246" y="42"/>
                  <a:pt x="247" y="47"/>
                </a:cubicBezTo>
                <a:close/>
                <a:moveTo>
                  <a:pt x="256" y="46"/>
                </a:moveTo>
                <a:cubicBezTo>
                  <a:pt x="256" y="46"/>
                  <a:pt x="257" y="46"/>
                  <a:pt x="258" y="45"/>
                </a:cubicBezTo>
                <a:cubicBezTo>
                  <a:pt x="257" y="45"/>
                  <a:pt x="256" y="46"/>
                  <a:pt x="256" y="46"/>
                </a:cubicBezTo>
                <a:close/>
              </a:path>
            </a:pathLst>
          </a:custGeom>
          <a:solidFill>
            <a:schemeClr val="bg1"/>
          </a:solidFill>
          <a:ln>
            <a:noFill/>
          </a:ln>
        </p:spPr>
        <p:txBody>
          <a:bodyPr vert="horz" wrap="square" lIns="91440" tIns="45720" rIns="91440" bIns="45720" numCol="1" anchor="ctr" anchorCtr="0" compatLnSpc="1">
            <a:prstTxWarp prst="textNoShape">
              <a:avLst/>
            </a:prstTxWarp>
          </a:bodyPr>
          <a:lstStyle/>
          <a:p>
            <a:pPr algn="ctr"/>
            <a:r>
              <a:rPr lang="es-MX" sz="1400" b="1" dirty="0">
                <a:solidFill>
                  <a:schemeClr val="bg1"/>
                </a:solidFill>
              </a:rPr>
              <a:t>3</a:t>
            </a:r>
            <a:endParaRPr sz="1400" b="1" dirty="0">
              <a:solidFill>
                <a:schemeClr val="bg1"/>
              </a:solidFill>
            </a:endParaRPr>
          </a:p>
        </p:txBody>
      </p:sp>
      <p:sp>
        <p:nvSpPr>
          <p:cNvPr id="60" name="Main Heading">
            <a:extLst>
              <a:ext uri="{FF2B5EF4-FFF2-40B4-BE49-F238E27FC236}">
                <a16:creationId xmlns:a16="http://schemas.microsoft.com/office/drawing/2014/main" id="{573621F8-4ECE-4AB1-B3C6-618E4BA53C3C}"/>
              </a:ext>
            </a:extLst>
          </p:cNvPr>
          <p:cNvSpPr>
            <a:spLocks noChangeArrowheads="1"/>
          </p:cNvSpPr>
          <p:nvPr>
            <p:custDataLst>
              <p:tags r:id="rId3"/>
            </p:custDataLst>
          </p:nvPr>
        </p:nvSpPr>
        <p:spPr bwMode="gray">
          <a:xfrm>
            <a:off x="304800" y="194237"/>
            <a:ext cx="7772400" cy="274320"/>
          </a:xfrm>
          <a:prstGeom prst="rect">
            <a:avLst/>
          </a:prstGeom>
          <a:noFill/>
          <a:ln w="12700">
            <a:noFill/>
            <a:prstDash val="dash"/>
            <a:miter lim="800000"/>
            <a:headEnd/>
            <a:tailEnd/>
          </a:ln>
          <a:effectLst/>
        </p:spPr>
        <p:txBody>
          <a:bodyPr lIns="0" tIns="0" rIns="0" bIns="0"/>
          <a:lstStyle/>
          <a:p>
            <a:pPr eaLnBrk="1" hangingPunct="1">
              <a:lnSpc>
                <a:spcPts val="2100"/>
              </a:lnSpc>
            </a:pPr>
            <a:r>
              <a:rPr lang="es-MX" sz="2800" b="1" dirty="0">
                <a:solidFill>
                  <a:schemeClr val="bg1"/>
                </a:solidFill>
                <a:latin typeface="Calibri"/>
                <a:cs typeface="Calibri" pitchFamily="34" charset="0"/>
              </a:rPr>
              <a:t>¿Por qué invertir en ISA?</a:t>
            </a:r>
          </a:p>
        </p:txBody>
      </p:sp>
      <p:sp>
        <p:nvSpPr>
          <p:cNvPr id="32" name="Rectangle 64">
            <a:extLst>
              <a:ext uri="{FF2B5EF4-FFF2-40B4-BE49-F238E27FC236}">
                <a16:creationId xmlns:a16="http://schemas.microsoft.com/office/drawing/2014/main" id="{71EA98E7-6AFD-4F42-A5F9-0923E6F39AB4}"/>
              </a:ext>
            </a:extLst>
          </p:cNvPr>
          <p:cNvSpPr/>
          <p:nvPr>
            <p:custDataLst>
              <p:tags r:id="rId4"/>
            </p:custDataLst>
          </p:nvPr>
        </p:nvSpPr>
        <p:spPr bwMode="auto">
          <a:xfrm>
            <a:off x="400621" y="1124028"/>
            <a:ext cx="6609780" cy="320493"/>
          </a:xfrm>
          <a:prstGeom prst="rect">
            <a:avLst/>
          </a:prstGeom>
          <a:solidFill>
            <a:srgbClr val="241C68"/>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s-CO" b="1" dirty="0">
                <a:solidFill>
                  <a:srgbClr val="FFFFFF"/>
                </a:solidFill>
                <a:cs typeface="Calibri" pitchFamily="34" charset="0"/>
              </a:rPr>
              <a:t>Ingresos</a:t>
            </a:r>
          </a:p>
        </p:txBody>
      </p:sp>
      <p:sp>
        <p:nvSpPr>
          <p:cNvPr id="38" name="Rectangle 64">
            <a:extLst>
              <a:ext uri="{FF2B5EF4-FFF2-40B4-BE49-F238E27FC236}">
                <a16:creationId xmlns:a16="http://schemas.microsoft.com/office/drawing/2014/main" id="{50583884-29FF-49B7-9E73-C81235355088}"/>
              </a:ext>
            </a:extLst>
          </p:cNvPr>
          <p:cNvSpPr/>
          <p:nvPr>
            <p:custDataLst>
              <p:tags r:id="rId5"/>
            </p:custDataLst>
          </p:nvPr>
        </p:nvSpPr>
        <p:spPr bwMode="auto">
          <a:xfrm>
            <a:off x="4673600" y="4153768"/>
            <a:ext cx="6280727" cy="320493"/>
          </a:xfrm>
          <a:prstGeom prst="rect">
            <a:avLst/>
          </a:prstGeom>
          <a:solidFill>
            <a:srgbClr val="241C68"/>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s-CO" b="1" dirty="0">
                <a:solidFill>
                  <a:srgbClr val="FFFFFF"/>
                </a:solidFill>
                <a:cs typeface="Calibri" pitchFamily="34" charset="0"/>
              </a:rPr>
              <a:t>EBITDA</a:t>
            </a:r>
          </a:p>
        </p:txBody>
      </p:sp>
      <p:grpSp>
        <p:nvGrpSpPr>
          <p:cNvPr id="48" name="Grupo 47">
            <a:extLst>
              <a:ext uri="{FF2B5EF4-FFF2-40B4-BE49-F238E27FC236}">
                <a16:creationId xmlns:a16="http://schemas.microsoft.com/office/drawing/2014/main" id="{7D73C6C7-5C8E-40BA-AAB6-E4339BB38E8D}"/>
              </a:ext>
            </a:extLst>
          </p:cNvPr>
          <p:cNvGrpSpPr/>
          <p:nvPr/>
        </p:nvGrpSpPr>
        <p:grpSpPr>
          <a:xfrm>
            <a:off x="2367238" y="4581949"/>
            <a:ext cx="2048443" cy="1696147"/>
            <a:chOff x="8410236" y="4799007"/>
            <a:chExt cx="1771695" cy="1702238"/>
          </a:xfrm>
        </p:grpSpPr>
        <p:pic>
          <p:nvPicPr>
            <p:cNvPr id="49" name="Imagen 48" descr="Un conjunto de letras negras en un fondo negro&#10;&#10;Descripción generada automáticamente con confianza media">
              <a:extLst>
                <a:ext uri="{FF2B5EF4-FFF2-40B4-BE49-F238E27FC236}">
                  <a16:creationId xmlns:a16="http://schemas.microsoft.com/office/drawing/2014/main" id="{B3B5F788-EA3A-425C-97D9-4ECEBA053E85}"/>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419330" y="4799007"/>
              <a:ext cx="1762601" cy="1702238"/>
            </a:xfrm>
            <a:prstGeom prst="rect">
              <a:avLst/>
            </a:prstGeom>
          </p:spPr>
        </p:pic>
        <p:sp>
          <p:nvSpPr>
            <p:cNvPr id="50" name="CuadroTexto 49">
              <a:extLst>
                <a:ext uri="{FF2B5EF4-FFF2-40B4-BE49-F238E27FC236}">
                  <a16:creationId xmlns:a16="http://schemas.microsoft.com/office/drawing/2014/main" id="{1706EC58-6AD3-463F-8203-28FB2D160B24}"/>
                </a:ext>
              </a:extLst>
            </p:cNvPr>
            <p:cNvSpPr txBox="1"/>
            <p:nvPr/>
          </p:nvSpPr>
          <p:spPr>
            <a:xfrm>
              <a:off x="8410236" y="5194270"/>
              <a:ext cx="1637438" cy="861774"/>
            </a:xfrm>
            <a:prstGeom prst="rect">
              <a:avLst/>
            </a:prstGeom>
            <a:noFill/>
            <a:effectLst/>
          </p:spPr>
          <p:txBody>
            <a:bodyPr wrap="square" rtlCol="0">
              <a:spAutoFit/>
            </a:bodyPr>
            <a:lstStyle/>
            <a:p>
              <a:pPr algn="ctr"/>
              <a:r>
                <a:rPr lang="es-CO"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CAGR</a:t>
              </a:r>
              <a:endParaRPr lang="es-CO" sz="16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s-CO" sz="1000" b="1" dirty="0">
                  <a:solidFill>
                    <a:schemeClr val="bg1"/>
                  </a:solidFill>
                  <a:latin typeface="Tahoma" panose="020B0604030504040204" pitchFamily="34" charset="0"/>
                  <a:ea typeface="Tahoma" panose="020B0604030504040204" pitchFamily="34" charset="0"/>
                  <a:cs typeface="Tahoma" panose="020B0604030504040204" pitchFamily="34" charset="0"/>
                </a:rPr>
                <a:t>2018-2021</a:t>
              </a:r>
            </a:p>
            <a:p>
              <a:pPr algn="ctr"/>
              <a:r>
                <a:rPr lang="es-CO"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14,0</a:t>
              </a:r>
              <a:r>
                <a:rPr lang="es-CO" sz="1600"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s-CO"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25" name="Marcador de número de diapositiva 1">
            <a:extLst>
              <a:ext uri="{FF2B5EF4-FFF2-40B4-BE49-F238E27FC236}">
                <a16:creationId xmlns:a16="http://schemas.microsoft.com/office/drawing/2014/main" id="{97AC23A4-8C0A-4718-9A86-C4CC085672DF}"/>
              </a:ext>
            </a:extLst>
          </p:cNvPr>
          <p:cNvSpPr>
            <a:spLocks noGrp="1"/>
          </p:cNvSpPr>
          <p:nvPr>
            <p:ph type="sldNum" sz="quarter" idx="12"/>
          </p:nvPr>
        </p:nvSpPr>
        <p:spPr>
          <a:xfrm>
            <a:off x="9398000" y="6409443"/>
            <a:ext cx="2743200" cy="365125"/>
          </a:xfrm>
        </p:spPr>
        <p:txBody>
          <a:bodyPr/>
          <a:lstStyle/>
          <a:p>
            <a:fld id="{A8CA4421-44AD-DE44-A829-A4FCFB7D6F23}" type="slidenum">
              <a:rPr lang="es-CO" smtClean="0"/>
              <a:t>13</a:t>
            </a:fld>
            <a:endParaRPr lang="es-CO" dirty="0"/>
          </a:p>
        </p:txBody>
      </p:sp>
      <p:graphicFrame>
        <p:nvGraphicFramePr>
          <p:cNvPr id="2" name="Gráfico 1">
            <a:extLst>
              <a:ext uri="{FF2B5EF4-FFF2-40B4-BE49-F238E27FC236}">
                <a16:creationId xmlns:a16="http://schemas.microsoft.com/office/drawing/2014/main" id="{EBEF567F-1AD6-FBDE-DA2C-362E17BE94FE}"/>
              </a:ext>
            </a:extLst>
          </p:cNvPr>
          <p:cNvGraphicFramePr>
            <a:graphicFrameLocks/>
          </p:cNvGraphicFramePr>
          <p:nvPr>
            <p:extLst>
              <p:ext uri="{D42A27DB-BD31-4B8C-83A1-F6EECF244321}">
                <p14:modId xmlns:p14="http://schemas.microsoft.com/office/powerpoint/2010/main" val="1144787896"/>
              </p:ext>
            </p:extLst>
          </p:nvPr>
        </p:nvGraphicFramePr>
        <p:xfrm>
          <a:off x="163758" y="1734968"/>
          <a:ext cx="7362295" cy="2184401"/>
        </p:xfrm>
        <a:graphic>
          <a:graphicData uri="http://schemas.openxmlformats.org/drawingml/2006/chart">
            <c:chart xmlns:c="http://schemas.openxmlformats.org/drawingml/2006/chart" xmlns:r="http://schemas.openxmlformats.org/officeDocument/2006/relationships" r:id="rId11"/>
          </a:graphicData>
        </a:graphic>
      </p:graphicFrame>
      <p:grpSp>
        <p:nvGrpSpPr>
          <p:cNvPr id="3" name="Grupo 2">
            <a:extLst>
              <a:ext uri="{FF2B5EF4-FFF2-40B4-BE49-F238E27FC236}">
                <a16:creationId xmlns:a16="http://schemas.microsoft.com/office/drawing/2014/main" id="{00272A48-4AC5-D543-1B71-BCF83727FD41}"/>
              </a:ext>
            </a:extLst>
          </p:cNvPr>
          <p:cNvGrpSpPr/>
          <p:nvPr/>
        </p:nvGrpSpPr>
        <p:grpSpPr>
          <a:xfrm>
            <a:off x="7191352" y="1726762"/>
            <a:ext cx="1771695" cy="1702238"/>
            <a:chOff x="8410236" y="4799007"/>
            <a:chExt cx="1771695" cy="1702238"/>
          </a:xfrm>
        </p:grpSpPr>
        <p:pic>
          <p:nvPicPr>
            <p:cNvPr id="6" name="Imagen 5" descr="Un conjunto de letras negras en un fondo negro&#10;&#10;Descripción generada automáticamente con confianza media">
              <a:extLst>
                <a:ext uri="{FF2B5EF4-FFF2-40B4-BE49-F238E27FC236}">
                  <a16:creationId xmlns:a16="http://schemas.microsoft.com/office/drawing/2014/main" id="{5DFAF5AA-2830-626A-CBFD-4E47D29BF3EC}"/>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8419330" y="4799007"/>
              <a:ext cx="1762601" cy="1702238"/>
            </a:xfrm>
            <a:prstGeom prst="rect">
              <a:avLst/>
            </a:prstGeom>
          </p:spPr>
        </p:pic>
        <p:sp>
          <p:nvSpPr>
            <p:cNvPr id="7" name="CuadroTexto 6">
              <a:extLst>
                <a:ext uri="{FF2B5EF4-FFF2-40B4-BE49-F238E27FC236}">
                  <a16:creationId xmlns:a16="http://schemas.microsoft.com/office/drawing/2014/main" id="{EC4BA9B3-8813-8FD5-2497-A1D87221B53C}"/>
                </a:ext>
              </a:extLst>
            </p:cNvPr>
            <p:cNvSpPr txBox="1"/>
            <p:nvPr/>
          </p:nvSpPr>
          <p:spPr>
            <a:xfrm>
              <a:off x="8410236" y="5194270"/>
              <a:ext cx="1637438" cy="861774"/>
            </a:xfrm>
            <a:prstGeom prst="rect">
              <a:avLst/>
            </a:prstGeom>
            <a:noFill/>
            <a:effectLst/>
          </p:spPr>
          <p:txBody>
            <a:bodyPr wrap="square" rtlCol="0">
              <a:spAutoFit/>
            </a:bodyPr>
            <a:lstStyle/>
            <a:p>
              <a:pPr algn="ctr"/>
              <a:r>
                <a:rPr lang="es-CO"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CAGR</a:t>
              </a:r>
              <a:endParaRPr lang="es-CO" sz="16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s-CO" sz="1000" b="1" dirty="0">
                  <a:solidFill>
                    <a:schemeClr val="bg1"/>
                  </a:solidFill>
                  <a:latin typeface="Tahoma" panose="020B0604030504040204" pitchFamily="34" charset="0"/>
                  <a:ea typeface="Tahoma" panose="020B0604030504040204" pitchFamily="34" charset="0"/>
                  <a:cs typeface="Tahoma" panose="020B0604030504040204" pitchFamily="34" charset="0"/>
                </a:rPr>
                <a:t>2018-2022</a:t>
              </a:r>
            </a:p>
            <a:p>
              <a:pPr algn="ctr"/>
              <a:r>
                <a:rPr lang="es-CO"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6,5</a:t>
              </a:r>
              <a:r>
                <a:rPr lang="es-CO" sz="1600"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s-CO"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aphicFrame>
        <p:nvGraphicFramePr>
          <p:cNvPr id="8" name="Gráfico 7">
            <a:extLst>
              <a:ext uri="{FF2B5EF4-FFF2-40B4-BE49-F238E27FC236}">
                <a16:creationId xmlns:a16="http://schemas.microsoft.com/office/drawing/2014/main" id="{697B4312-C552-7C9A-6B42-8DBFB91D3BF1}"/>
              </a:ext>
            </a:extLst>
          </p:cNvPr>
          <p:cNvGraphicFramePr>
            <a:graphicFrameLocks/>
          </p:cNvGraphicFramePr>
          <p:nvPr>
            <p:extLst>
              <p:ext uri="{D42A27DB-BD31-4B8C-83A1-F6EECF244321}">
                <p14:modId xmlns:p14="http://schemas.microsoft.com/office/powerpoint/2010/main" val="529866305"/>
              </p:ext>
            </p:extLst>
          </p:nvPr>
        </p:nvGraphicFramePr>
        <p:xfrm>
          <a:off x="4227946" y="4329671"/>
          <a:ext cx="7233841" cy="2560323"/>
        </p:xfrm>
        <a:graphic>
          <a:graphicData uri="http://schemas.openxmlformats.org/drawingml/2006/chart">
            <c:chart xmlns:c="http://schemas.openxmlformats.org/drawingml/2006/chart" xmlns:r="http://schemas.openxmlformats.org/officeDocument/2006/relationships" r:id="rId13"/>
          </a:graphicData>
        </a:graphic>
      </p:graphicFrame>
      <p:sp>
        <p:nvSpPr>
          <p:cNvPr id="13" name="Footnote">
            <a:extLst>
              <a:ext uri="{FF2B5EF4-FFF2-40B4-BE49-F238E27FC236}">
                <a16:creationId xmlns:a16="http://schemas.microsoft.com/office/drawing/2014/main" id="{A75E5E28-531C-15AB-22E1-6F6CAD4A8FD3}"/>
              </a:ext>
            </a:extLst>
          </p:cNvPr>
          <p:cNvSpPr txBox="1">
            <a:spLocks noChangeArrowheads="1"/>
          </p:cNvSpPr>
          <p:nvPr>
            <p:custDataLst>
              <p:tags r:id="rId6"/>
            </p:custDataLst>
          </p:nvPr>
        </p:nvSpPr>
        <p:spPr bwMode="auto">
          <a:xfrm>
            <a:off x="118481" y="6554037"/>
            <a:ext cx="7589520" cy="246221"/>
          </a:xfrm>
          <a:prstGeom prst="rect">
            <a:avLst/>
          </a:prstGeom>
          <a:noFill/>
          <a:ln w="28575">
            <a:noFill/>
            <a:miter lim="800000"/>
            <a:headEnd/>
            <a:tailEnd/>
          </a:ln>
          <a:effectLst/>
        </p:spPr>
        <p:txBody>
          <a:bodyPr lIns="0" tIns="0" rIns="0" bIns="0" numCol="1" anchor="b">
            <a:spAutoFit/>
          </a:bodyPr>
          <a:lstStyle/>
          <a:p>
            <a:pPr marL="228600" indent="-228600"/>
            <a:r>
              <a:rPr lang="en-US" sz="800" i="1" dirty="0">
                <a:solidFill>
                  <a:srgbClr val="000000"/>
                </a:solidFill>
                <a:cs typeface="Calibri" pitchFamily="34" charset="0"/>
              </a:rPr>
              <a:t>____________________</a:t>
            </a:r>
          </a:p>
          <a:p>
            <a:pPr marL="228600" indent="-228600"/>
            <a:r>
              <a:rPr lang="en-US" sz="800" i="1" dirty="0">
                <a:solidFill>
                  <a:srgbClr val="000000"/>
                </a:solidFill>
                <a:cs typeface="Calibri" pitchFamily="34" charset="0"/>
              </a:rPr>
              <a:t>(1)	</a:t>
            </a:r>
            <a:r>
              <a:rPr lang="es-CO" sz="800" i="1" dirty="0">
                <a:solidFill>
                  <a:srgbClr val="000000"/>
                </a:solidFill>
                <a:cs typeface="Calibri" pitchFamily="34" charset="0"/>
              </a:rPr>
              <a:t>Se excluye construcción</a:t>
            </a:r>
          </a:p>
        </p:txBody>
      </p:sp>
      <p:sp>
        <p:nvSpPr>
          <p:cNvPr id="14" name="Rectángulo 13">
            <a:extLst>
              <a:ext uri="{FF2B5EF4-FFF2-40B4-BE49-F238E27FC236}">
                <a16:creationId xmlns:a16="http://schemas.microsoft.com/office/drawing/2014/main" id="{E76307CC-3CE1-6544-C435-2D1F2DA090CD}"/>
              </a:ext>
            </a:extLst>
          </p:cNvPr>
          <p:cNvSpPr/>
          <p:nvPr/>
        </p:nvSpPr>
        <p:spPr>
          <a:xfrm>
            <a:off x="404045" y="1520129"/>
            <a:ext cx="1534394" cy="230832"/>
          </a:xfrm>
          <a:prstGeom prst="rect">
            <a:avLst/>
          </a:prstGeom>
        </p:spPr>
        <p:txBody>
          <a:bodyPr wrap="non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es-CO" sz="9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Cifras en millones de USD </a:t>
            </a:r>
          </a:p>
        </p:txBody>
      </p:sp>
    </p:spTree>
    <p:extLst>
      <p:ext uri="{BB962C8B-B14F-4D97-AF65-F5344CB8AC3E}">
        <p14:creationId xmlns:p14="http://schemas.microsoft.com/office/powerpoint/2010/main" val="1867546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77974059-9CE0-4473-8BD4-E711F8121161}"/>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0" b="90129" l="2444" r="97556">
                        <a14:foregroundMark x1="54582" y1="37339" x2="69959" y2="36910"/>
                        <a14:foregroundMark x1="69959" y1="36910" x2="89715" y2="858"/>
                        <a14:foregroundMark x1="89715" y1="858" x2="51120" y2="39914"/>
                        <a14:foregroundMark x1="51120" y1="39914" x2="80754" y2="16309"/>
                        <a14:foregroundMark x1="80754" y1="16309" x2="73320" y2="8584"/>
                        <a14:foregroundMark x1="73320" y1="8584" x2="62831" y2="23176"/>
                        <a14:foregroundMark x1="62831" y1="23176" x2="63035" y2="24464"/>
                        <a14:foregroundMark x1="4073" y1="33476" x2="30855" y2="47639"/>
                        <a14:foregroundMark x1="30855" y1="47639" x2="65071" y2="20601"/>
                        <a14:foregroundMark x1="65071" y1="20601" x2="7332" y2="25751"/>
                        <a14:foregroundMark x1="7332" y1="25751" x2="39511" y2="11588"/>
                        <a14:foregroundMark x1="39511" y1="11588" x2="3259" y2="6009"/>
                        <a14:foregroundMark x1="3259" y1="6009" x2="28717" y2="47210"/>
                        <a14:foregroundMark x1="28717" y1="47210" x2="6619" y2="41202"/>
                        <a14:foregroundMark x1="6619" y1="41202" x2="25255" y2="69099"/>
                        <a14:foregroundMark x1="25255" y1="69099" x2="53157" y2="48498"/>
                        <a14:foregroundMark x1="53157" y1="48498" x2="26375" y2="35193"/>
                        <a14:foregroundMark x1="26375" y1="35193" x2="96334" y2="3863"/>
                        <a14:foregroundMark x1="7230" y1="0" x2="96232" y2="3433"/>
                        <a14:foregroundMark x1="7128" y1="0" x2="1527" y2="24464"/>
                        <a14:foregroundMark x1="1527" y1="24893" x2="41344" y2="69528"/>
                        <a14:foregroundMark x1="41344" y1="69528" x2="53971" y2="64807"/>
                        <a14:foregroundMark x1="53971" y1="64807" x2="31161" y2="59657"/>
                        <a14:foregroundMark x1="31161" y1="59657" x2="48371" y2="39485"/>
                        <a14:foregroundMark x1="48371" y1="39485" x2="36558" y2="35622"/>
                        <a14:foregroundMark x1="36558" y1="35622" x2="61507" y2="19742"/>
                        <a14:foregroundMark x1="61507" y1="19742" x2="52342" y2="4721"/>
                        <a14:foregroundMark x1="52342" y1="4721" x2="4175" y2="2146"/>
                        <a14:foregroundMark x1="4073" y1="2146" x2="0" y2="12446"/>
                        <a14:foregroundMark x1="0" y1="30472" x2="3055" y2="44635"/>
                        <a14:foregroundMark x1="3157" y1="45064" x2="25560" y2="7725"/>
                        <a14:foregroundMark x1="25560" y1="7725" x2="45010" y2="39056"/>
                        <a14:foregroundMark x1="45010" y1="39056" x2="46436" y2="39914"/>
                        <a14:foregroundMark x1="2444" y1="0" x2="2444" y2="54936"/>
                        <a14:foregroundMark x1="2851" y1="0" x2="5601" y2="54077"/>
                        <a14:foregroundMark x1="5703" y1="54506" x2="713" y2="2146"/>
                        <a14:foregroundMark x1="713" y1="2146" x2="102" y2="64807"/>
                        <a14:foregroundMark x1="102" y1="64807" x2="5092" y2="31760"/>
                        <a14:foregroundMark x1="3259" y1="0" x2="4990" y2="31330"/>
                        <a14:foregroundMark x1="2037" y1="0" x2="2037" y2="47639"/>
                        <a14:foregroundMark x1="2138" y1="0" x2="2037" y2="47639"/>
                        <a14:foregroundMark x1="2342" y1="0" x2="4073" y2="41202"/>
                        <a14:foregroundMark x1="4175" y1="41631" x2="2444" y2="28326"/>
                        <a14:foregroundMark x1="26986" y1="89700" x2="30143" y2="90129"/>
                        <a14:foregroundMark x1="96029" y1="0" x2="91752" y2="9442"/>
                      </a14:backgroundRemoval>
                    </a14:imgEffect>
                  </a14:imgLayer>
                </a14:imgProps>
              </a:ext>
              <a:ext uri="{28A0092B-C50C-407E-A947-70E740481C1C}">
                <a14:useLocalDpi xmlns:a14="http://schemas.microsoft.com/office/drawing/2010/main"/>
              </a:ext>
            </a:extLst>
          </a:blip>
          <a:srcRect/>
          <a:stretch/>
        </p:blipFill>
        <p:spPr>
          <a:xfrm>
            <a:off x="0" y="-20294"/>
            <a:ext cx="7513504" cy="1315622"/>
          </a:xfrm>
          <a:prstGeom prst="rect">
            <a:avLst/>
          </a:prstGeom>
        </p:spPr>
      </p:pic>
      <p:pic>
        <p:nvPicPr>
          <p:cNvPr id="16" name="Imagen 15" descr="Dibujo en blanco y negro&#10;&#10;Descripción generada automáticamente con confianza media">
            <a:extLst>
              <a:ext uri="{FF2B5EF4-FFF2-40B4-BE49-F238E27FC236}">
                <a16:creationId xmlns:a16="http://schemas.microsoft.com/office/drawing/2014/main" id="{BED649F0-21F0-4DEE-AEB4-8CF39907B530}"/>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4959" t="58058" r="48956" b="31149"/>
          <a:stretch/>
        </p:blipFill>
        <p:spPr>
          <a:xfrm>
            <a:off x="7030988" y="954878"/>
            <a:ext cx="4591893" cy="1957160"/>
          </a:xfrm>
          <a:prstGeom prst="rect">
            <a:avLst/>
          </a:prstGeom>
        </p:spPr>
      </p:pic>
      <p:sp>
        <p:nvSpPr>
          <p:cNvPr id="9" name="Sub Heading">
            <a:extLst>
              <a:ext uri="{FF2B5EF4-FFF2-40B4-BE49-F238E27FC236}">
                <a16:creationId xmlns:a16="http://schemas.microsoft.com/office/drawing/2014/main" id="{0D12548F-0D56-408A-82ED-6B097372FE9C}"/>
              </a:ext>
            </a:extLst>
          </p:cNvPr>
          <p:cNvSpPr>
            <a:spLocks noChangeArrowheads="1"/>
          </p:cNvSpPr>
          <p:nvPr>
            <p:custDataLst>
              <p:tags r:id="rId1"/>
            </p:custDataLst>
          </p:nvPr>
        </p:nvSpPr>
        <p:spPr bwMode="gray">
          <a:xfrm>
            <a:off x="640885" y="380306"/>
            <a:ext cx="8927307" cy="156567"/>
          </a:xfrm>
          <a:prstGeom prst="rect">
            <a:avLst/>
          </a:prstGeom>
          <a:noFill/>
          <a:ln w="12700">
            <a:noFill/>
            <a:prstDash val="dash"/>
            <a:miter lim="800000"/>
            <a:headEnd/>
            <a:tailEnd/>
          </a:ln>
          <a:effectLst/>
        </p:spPr>
        <p:txBody>
          <a:bodyPr lIns="0" tIns="0" rIns="0" bIns="0"/>
          <a:lstStyle/>
          <a:p>
            <a:r>
              <a:rPr lang="es-MX" sz="2000" b="1" dirty="0">
                <a:solidFill>
                  <a:srgbClr val="27AAE1"/>
                </a:solidFill>
                <a:latin typeface="Calibri"/>
                <a:ea typeface="ＭＳ Ｐゴシック"/>
                <a:cs typeface="Calibri" pitchFamily="34" charset="0"/>
              </a:rPr>
              <a:t>Crecimiento con rentabilidad</a:t>
            </a:r>
          </a:p>
        </p:txBody>
      </p:sp>
      <p:sp>
        <p:nvSpPr>
          <p:cNvPr id="10" name="Freeform 32">
            <a:extLst>
              <a:ext uri="{FF2B5EF4-FFF2-40B4-BE49-F238E27FC236}">
                <a16:creationId xmlns:a16="http://schemas.microsoft.com/office/drawing/2014/main" id="{286DD2D9-F0C1-43A8-B5AE-916A8F3EA695}"/>
              </a:ext>
            </a:extLst>
          </p:cNvPr>
          <p:cNvSpPr>
            <a:spLocks noEditPoints="1"/>
          </p:cNvSpPr>
          <p:nvPr>
            <p:custDataLst>
              <p:tags r:id="rId2"/>
            </p:custDataLst>
          </p:nvPr>
        </p:nvSpPr>
        <p:spPr bwMode="auto">
          <a:xfrm>
            <a:off x="282766" y="416546"/>
            <a:ext cx="274320" cy="274320"/>
          </a:xfrm>
          <a:custGeom>
            <a:avLst/>
            <a:gdLst>
              <a:gd name="T0" fmla="*/ 340 w 519"/>
              <a:gd name="T1" fmla="*/ 506 h 547"/>
              <a:gd name="T2" fmla="*/ 272 w 519"/>
              <a:gd name="T3" fmla="*/ 500 h 547"/>
              <a:gd name="T4" fmla="*/ 244 w 519"/>
              <a:gd name="T5" fmla="*/ 502 h 547"/>
              <a:gd name="T6" fmla="*/ 296 w 519"/>
              <a:gd name="T7" fmla="*/ 517 h 547"/>
              <a:gd name="T8" fmla="*/ 200 w 519"/>
              <a:gd name="T9" fmla="*/ 491 h 547"/>
              <a:gd name="T10" fmla="*/ 164 w 519"/>
              <a:gd name="T11" fmla="*/ 461 h 547"/>
              <a:gd name="T12" fmla="*/ 183 w 519"/>
              <a:gd name="T13" fmla="*/ 480 h 547"/>
              <a:gd name="T14" fmla="*/ 212 w 519"/>
              <a:gd name="T15" fmla="*/ 506 h 547"/>
              <a:gd name="T16" fmla="*/ 153 w 519"/>
              <a:gd name="T17" fmla="*/ 466 h 547"/>
              <a:gd name="T18" fmla="*/ 110 w 519"/>
              <a:gd name="T19" fmla="*/ 432 h 547"/>
              <a:gd name="T20" fmla="*/ 167 w 519"/>
              <a:gd name="T21" fmla="*/ 475 h 547"/>
              <a:gd name="T22" fmla="*/ 121 w 519"/>
              <a:gd name="T23" fmla="*/ 445 h 547"/>
              <a:gd name="T24" fmla="*/ 137 w 519"/>
              <a:gd name="T25" fmla="*/ 455 h 547"/>
              <a:gd name="T26" fmla="*/ 190 w 519"/>
              <a:gd name="T27" fmla="*/ 495 h 547"/>
              <a:gd name="T28" fmla="*/ 202 w 519"/>
              <a:gd name="T29" fmla="*/ 62 h 547"/>
              <a:gd name="T30" fmla="*/ 55 w 519"/>
              <a:gd name="T31" fmla="*/ 226 h 547"/>
              <a:gd name="T32" fmla="*/ 65 w 519"/>
              <a:gd name="T33" fmla="*/ 357 h 547"/>
              <a:gd name="T34" fmla="*/ 67 w 519"/>
              <a:gd name="T35" fmla="*/ 361 h 547"/>
              <a:gd name="T36" fmla="*/ 61 w 519"/>
              <a:gd name="T37" fmla="*/ 380 h 547"/>
              <a:gd name="T38" fmla="*/ 483 w 519"/>
              <a:gd name="T39" fmla="*/ 153 h 547"/>
              <a:gd name="T40" fmla="*/ 411 w 519"/>
              <a:gd name="T41" fmla="*/ 87 h 547"/>
              <a:gd name="T42" fmla="*/ 394 w 519"/>
              <a:gd name="T43" fmla="*/ 72 h 547"/>
              <a:gd name="T44" fmla="*/ 314 w 519"/>
              <a:gd name="T45" fmla="*/ 39 h 547"/>
              <a:gd name="T46" fmla="*/ 264 w 519"/>
              <a:gd name="T47" fmla="*/ 40 h 547"/>
              <a:gd name="T48" fmla="*/ 213 w 519"/>
              <a:gd name="T49" fmla="*/ 50 h 547"/>
              <a:gd name="T50" fmla="*/ 184 w 519"/>
              <a:gd name="T51" fmla="*/ 63 h 547"/>
              <a:gd name="T52" fmla="*/ 95 w 519"/>
              <a:gd name="T53" fmla="*/ 145 h 547"/>
              <a:gd name="T54" fmla="*/ 47 w 519"/>
              <a:gd name="T55" fmla="*/ 281 h 547"/>
              <a:gd name="T56" fmla="*/ 66 w 519"/>
              <a:gd name="T57" fmla="*/ 363 h 547"/>
              <a:gd name="T58" fmla="*/ 91 w 519"/>
              <a:gd name="T59" fmla="*/ 413 h 547"/>
              <a:gd name="T60" fmla="*/ 76 w 519"/>
              <a:gd name="T61" fmla="*/ 416 h 547"/>
              <a:gd name="T62" fmla="*/ 132 w 519"/>
              <a:gd name="T63" fmla="*/ 468 h 547"/>
              <a:gd name="T64" fmla="*/ 193 w 519"/>
              <a:gd name="T65" fmla="*/ 504 h 547"/>
              <a:gd name="T66" fmla="*/ 233 w 519"/>
              <a:gd name="T67" fmla="*/ 517 h 547"/>
              <a:gd name="T68" fmla="*/ 325 w 519"/>
              <a:gd name="T69" fmla="*/ 515 h 547"/>
              <a:gd name="T70" fmla="*/ 344 w 519"/>
              <a:gd name="T71" fmla="*/ 536 h 547"/>
              <a:gd name="T72" fmla="*/ 149 w 519"/>
              <a:gd name="T73" fmla="*/ 513 h 547"/>
              <a:gd name="T74" fmla="*/ 47 w 519"/>
              <a:gd name="T75" fmla="*/ 415 h 547"/>
              <a:gd name="T76" fmla="*/ 0 w 519"/>
              <a:gd name="T77" fmla="*/ 266 h 547"/>
              <a:gd name="T78" fmla="*/ 20 w 519"/>
              <a:gd name="T79" fmla="*/ 181 h 547"/>
              <a:gd name="T80" fmla="*/ 70 w 519"/>
              <a:gd name="T81" fmla="*/ 102 h 547"/>
              <a:gd name="T82" fmla="*/ 182 w 519"/>
              <a:gd name="T83" fmla="*/ 21 h 547"/>
              <a:gd name="T84" fmla="*/ 308 w 519"/>
              <a:gd name="T85" fmla="*/ 3 h 547"/>
              <a:gd name="T86" fmla="*/ 436 w 519"/>
              <a:gd name="T87" fmla="*/ 42 h 547"/>
              <a:gd name="T88" fmla="*/ 463 w 519"/>
              <a:gd name="T89" fmla="*/ 84 h 547"/>
              <a:gd name="T90" fmla="*/ 503 w 519"/>
              <a:gd name="T91" fmla="*/ 131 h 547"/>
              <a:gd name="T92" fmla="*/ 161 w 519"/>
              <a:gd name="T93" fmla="*/ 484 h 547"/>
              <a:gd name="T94" fmla="*/ 82 w 519"/>
              <a:gd name="T95" fmla="*/ 130 h 547"/>
              <a:gd name="T96" fmla="*/ 37 w 519"/>
              <a:gd name="T97" fmla="*/ 291 h 547"/>
              <a:gd name="T98" fmla="*/ 30 w 519"/>
              <a:gd name="T99" fmla="*/ 251 h 547"/>
              <a:gd name="T100" fmla="*/ 34 w 519"/>
              <a:gd name="T101" fmla="*/ 283 h 547"/>
              <a:gd name="T102" fmla="*/ 32 w 519"/>
              <a:gd name="T103" fmla="*/ 306 h 547"/>
              <a:gd name="T104" fmla="*/ 49 w 519"/>
              <a:gd name="T105" fmla="*/ 364 h 547"/>
              <a:gd name="T106" fmla="*/ 64 w 519"/>
              <a:gd name="T107" fmla="*/ 390 h 547"/>
              <a:gd name="T108" fmla="*/ 88 w 519"/>
              <a:gd name="T109" fmla="*/ 126 h 547"/>
              <a:gd name="T110" fmla="*/ 136 w 519"/>
              <a:gd name="T111" fmla="*/ 78 h 547"/>
              <a:gd name="T112" fmla="*/ 350 w 519"/>
              <a:gd name="T113" fmla="*/ 45 h 547"/>
              <a:gd name="T114" fmla="*/ 504 w 519"/>
              <a:gd name="T115" fmla="*/ 156 h 547"/>
              <a:gd name="T116" fmla="*/ 76 w 519"/>
              <a:gd name="T117" fmla="*/ 407 h 547"/>
              <a:gd name="T118" fmla="*/ 55 w 519"/>
              <a:gd name="T119" fmla="*/ 380 h 547"/>
              <a:gd name="T120" fmla="*/ 385 w 519"/>
              <a:gd name="T121" fmla="*/ 532 h 547"/>
              <a:gd name="T122" fmla="*/ 256 w 519"/>
              <a:gd name="T123" fmla="*/ 46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9" h="547">
                <a:moveTo>
                  <a:pt x="419" y="513"/>
                </a:moveTo>
                <a:cubicBezTo>
                  <a:pt x="418" y="514"/>
                  <a:pt x="418" y="515"/>
                  <a:pt x="416" y="518"/>
                </a:cubicBezTo>
                <a:cubicBezTo>
                  <a:pt x="415" y="520"/>
                  <a:pt x="412" y="523"/>
                  <a:pt x="408" y="525"/>
                </a:cubicBezTo>
                <a:cubicBezTo>
                  <a:pt x="409" y="524"/>
                  <a:pt x="408" y="524"/>
                  <a:pt x="408" y="522"/>
                </a:cubicBezTo>
                <a:cubicBezTo>
                  <a:pt x="409" y="522"/>
                  <a:pt x="409" y="521"/>
                  <a:pt x="411" y="519"/>
                </a:cubicBezTo>
                <a:cubicBezTo>
                  <a:pt x="412" y="517"/>
                  <a:pt x="414" y="515"/>
                  <a:pt x="416" y="512"/>
                </a:cubicBezTo>
                <a:cubicBezTo>
                  <a:pt x="416" y="512"/>
                  <a:pt x="418" y="509"/>
                  <a:pt x="419" y="509"/>
                </a:cubicBezTo>
                <a:cubicBezTo>
                  <a:pt x="419" y="509"/>
                  <a:pt x="419" y="510"/>
                  <a:pt x="419" y="513"/>
                </a:cubicBezTo>
                <a:close/>
                <a:moveTo>
                  <a:pt x="347" y="500"/>
                </a:moveTo>
                <a:cubicBezTo>
                  <a:pt x="344" y="502"/>
                  <a:pt x="342" y="504"/>
                  <a:pt x="340" y="506"/>
                </a:cubicBezTo>
                <a:cubicBezTo>
                  <a:pt x="342" y="504"/>
                  <a:pt x="344" y="503"/>
                  <a:pt x="346" y="502"/>
                </a:cubicBezTo>
                <a:lnTo>
                  <a:pt x="347" y="500"/>
                </a:lnTo>
                <a:close/>
                <a:moveTo>
                  <a:pt x="323" y="508"/>
                </a:moveTo>
                <a:cubicBezTo>
                  <a:pt x="325" y="509"/>
                  <a:pt x="325" y="509"/>
                  <a:pt x="325" y="509"/>
                </a:cubicBezTo>
                <a:cubicBezTo>
                  <a:pt x="328" y="504"/>
                  <a:pt x="328" y="504"/>
                  <a:pt x="328" y="504"/>
                </a:cubicBezTo>
                <a:cubicBezTo>
                  <a:pt x="317" y="507"/>
                  <a:pt x="303" y="512"/>
                  <a:pt x="295" y="511"/>
                </a:cubicBezTo>
                <a:cubicBezTo>
                  <a:pt x="297" y="514"/>
                  <a:pt x="302" y="513"/>
                  <a:pt x="307" y="512"/>
                </a:cubicBezTo>
                <a:cubicBezTo>
                  <a:pt x="313" y="510"/>
                  <a:pt x="318" y="509"/>
                  <a:pt x="323" y="508"/>
                </a:cubicBezTo>
                <a:close/>
                <a:moveTo>
                  <a:pt x="273" y="500"/>
                </a:moveTo>
                <a:cubicBezTo>
                  <a:pt x="273" y="500"/>
                  <a:pt x="272" y="500"/>
                  <a:pt x="272" y="500"/>
                </a:cubicBezTo>
                <a:cubicBezTo>
                  <a:pt x="271" y="500"/>
                  <a:pt x="270" y="499"/>
                  <a:pt x="267" y="499"/>
                </a:cubicBezTo>
                <a:cubicBezTo>
                  <a:pt x="269" y="501"/>
                  <a:pt x="261" y="501"/>
                  <a:pt x="273" y="500"/>
                </a:cubicBezTo>
                <a:close/>
                <a:moveTo>
                  <a:pt x="272" y="500"/>
                </a:moveTo>
                <a:cubicBezTo>
                  <a:pt x="277" y="500"/>
                  <a:pt x="269" y="498"/>
                  <a:pt x="272" y="500"/>
                </a:cubicBezTo>
                <a:close/>
                <a:moveTo>
                  <a:pt x="250" y="495"/>
                </a:moveTo>
                <a:cubicBezTo>
                  <a:pt x="243" y="495"/>
                  <a:pt x="244" y="496"/>
                  <a:pt x="248" y="499"/>
                </a:cubicBezTo>
                <a:cubicBezTo>
                  <a:pt x="250" y="499"/>
                  <a:pt x="253" y="498"/>
                  <a:pt x="255" y="498"/>
                </a:cubicBezTo>
                <a:cubicBezTo>
                  <a:pt x="254" y="496"/>
                  <a:pt x="248" y="495"/>
                  <a:pt x="250" y="495"/>
                </a:cubicBezTo>
                <a:close/>
                <a:moveTo>
                  <a:pt x="241" y="502"/>
                </a:moveTo>
                <a:cubicBezTo>
                  <a:pt x="244" y="502"/>
                  <a:pt x="244" y="502"/>
                  <a:pt x="244" y="502"/>
                </a:cubicBezTo>
                <a:cubicBezTo>
                  <a:pt x="244" y="501"/>
                  <a:pt x="243" y="501"/>
                  <a:pt x="241" y="502"/>
                </a:cubicBezTo>
                <a:close/>
                <a:moveTo>
                  <a:pt x="244" y="502"/>
                </a:moveTo>
                <a:cubicBezTo>
                  <a:pt x="245" y="503"/>
                  <a:pt x="245" y="505"/>
                  <a:pt x="248" y="502"/>
                </a:cubicBezTo>
                <a:cubicBezTo>
                  <a:pt x="247" y="503"/>
                  <a:pt x="249" y="502"/>
                  <a:pt x="252" y="501"/>
                </a:cubicBezTo>
                <a:lnTo>
                  <a:pt x="244" y="502"/>
                </a:lnTo>
                <a:close/>
                <a:moveTo>
                  <a:pt x="258" y="506"/>
                </a:moveTo>
                <a:cubicBezTo>
                  <a:pt x="265" y="507"/>
                  <a:pt x="268" y="505"/>
                  <a:pt x="268" y="504"/>
                </a:cubicBezTo>
                <a:cubicBezTo>
                  <a:pt x="267" y="503"/>
                  <a:pt x="263" y="503"/>
                  <a:pt x="256" y="502"/>
                </a:cubicBezTo>
                <a:cubicBezTo>
                  <a:pt x="260" y="504"/>
                  <a:pt x="265" y="505"/>
                  <a:pt x="258" y="506"/>
                </a:cubicBezTo>
                <a:close/>
                <a:moveTo>
                  <a:pt x="296" y="517"/>
                </a:moveTo>
                <a:cubicBezTo>
                  <a:pt x="294" y="516"/>
                  <a:pt x="292" y="516"/>
                  <a:pt x="292" y="517"/>
                </a:cubicBezTo>
                <a:cubicBezTo>
                  <a:pt x="294" y="518"/>
                  <a:pt x="296" y="518"/>
                  <a:pt x="298" y="519"/>
                </a:cubicBezTo>
                <a:cubicBezTo>
                  <a:pt x="303" y="516"/>
                  <a:pt x="303" y="516"/>
                  <a:pt x="303" y="516"/>
                </a:cubicBezTo>
                <a:cubicBezTo>
                  <a:pt x="302" y="517"/>
                  <a:pt x="299" y="517"/>
                  <a:pt x="296" y="517"/>
                </a:cubicBezTo>
                <a:close/>
                <a:moveTo>
                  <a:pt x="206" y="486"/>
                </a:moveTo>
                <a:cubicBezTo>
                  <a:pt x="206" y="487"/>
                  <a:pt x="208" y="490"/>
                  <a:pt x="208" y="492"/>
                </a:cubicBezTo>
                <a:cubicBezTo>
                  <a:pt x="209" y="492"/>
                  <a:pt x="211" y="492"/>
                  <a:pt x="213" y="492"/>
                </a:cubicBezTo>
                <a:cubicBezTo>
                  <a:pt x="211" y="490"/>
                  <a:pt x="206" y="488"/>
                  <a:pt x="206" y="486"/>
                </a:cubicBezTo>
                <a:close/>
                <a:moveTo>
                  <a:pt x="208" y="492"/>
                </a:moveTo>
                <a:cubicBezTo>
                  <a:pt x="200" y="491"/>
                  <a:pt x="200" y="491"/>
                  <a:pt x="200" y="491"/>
                </a:cubicBezTo>
                <a:cubicBezTo>
                  <a:pt x="206" y="494"/>
                  <a:pt x="208" y="493"/>
                  <a:pt x="208" y="492"/>
                </a:cubicBezTo>
                <a:close/>
                <a:moveTo>
                  <a:pt x="238" y="508"/>
                </a:moveTo>
                <a:cubicBezTo>
                  <a:pt x="243" y="507"/>
                  <a:pt x="247" y="506"/>
                  <a:pt x="252" y="506"/>
                </a:cubicBezTo>
                <a:cubicBezTo>
                  <a:pt x="247" y="506"/>
                  <a:pt x="241" y="507"/>
                  <a:pt x="236" y="508"/>
                </a:cubicBezTo>
                <a:lnTo>
                  <a:pt x="238" y="508"/>
                </a:lnTo>
                <a:close/>
                <a:moveTo>
                  <a:pt x="176" y="475"/>
                </a:moveTo>
                <a:cubicBezTo>
                  <a:pt x="180" y="475"/>
                  <a:pt x="180" y="475"/>
                  <a:pt x="180" y="475"/>
                </a:cubicBezTo>
                <a:cubicBezTo>
                  <a:pt x="181" y="475"/>
                  <a:pt x="183" y="475"/>
                  <a:pt x="185" y="474"/>
                </a:cubicBezTo>
                <a:cubicBezTo>
                  <a:pt x="182" y="475"/>
                  <a:pt x="179" y="475"/>
                  <a:pt x="176" y="475"/>
                </a:cubicBezTo>
                <a:close/>
                <a:moveTo>
                  <a:pt x="164" y="461"/>
                </a:moveTo>
                <a:cubicBezTo>
                  <a:pt x="160" y="459"/>
                  <a:pt x="155" y="458"/>
                  <a:pt x="151" y="458"/>
                </a:cubicBezTo>
                <a:cubicBezTo>
                  <a:pt x="155" y="459"/>
                  <a:pt x="158" y="462"/>
                  <a:pt x="162" y="467"/>
                </a:cubicBezTo>
                <a:cubicBezTo>
                  <a:pt x="166" y="466"/>
                  <a:pt x="161" y="461"/>
                  <a:pt x="164" y="461"/>
                </a:cubicBezTo>
                <a:close/>
                <a:moveTo>
                  <a:pt x="151" y="458"/>
                </a:moveTo>
                <a:cubicBezTo>
                  <a:pt x="149" y="457"/>
                  <a:pt x="146" y="456"/>
                  <a:pt x="144" y="456"/>
                </a:cubicBezTo>
                <a:cubicBezTo>
                  <a:pt x="146" y="457"/>
                  <a:pt x="148" y="457"/>
                  <a:pt x="151" y="458"/>
                </a:cubicBezTo>
                <a:close/>
                <a:moveTo>
                  <a:pt x="183" y="480"/>
                </a:moveTo>
                <a:cubicBezTo>
                  <a:pt x="185" y="485"/>
                  <a:pt x="185" y="485"/>
                  <a:pt x="185" y="485"/>
                </a:cubicBezTo>
                <a:cubicBezTo>
                  <a:pt x="185" y="485"/>
                  <a:pt x="186" y="485"/>
                  <a:pt x="187" y="486"/>
                </a:cubicBezTo>
                <a:cubicBezTo>
                  <a:pt x="187" y="485"/>
                  <a:pt x="187" y="483"/>
                  <a:pt x="183" y="480"/>
                </a:cubicBezTo>
                <a:close/>
                <a:moveTo>
                  <a:pt x="185" y="485"/>
                </a:moveTo>
                <a:cubicBezTo>
                  <a:pt x="185" y="485"/>
                  <a:pt x="185" y="485"/>
                  <a:pt x="185" y="485"/>
                </a:cubicBezTo>
                <a:cubicBezTo>
                  <a:pt x="182" y="483"/>
                  <a:pt x="179" y="482"/>
                  <a:pt x="179" y="482"/>
                </a:cubicBezTo>
                <a:cubicBezTo>
                  <a:pt x="179" y="482"/>
                  <a:pt x="181" y="483"/>
                  <a:pt x="185" y="485"/>
                </a:cubicBezTo>
                <a:close/>
                <a:moveTo>
                  <a:pt x="188" y="486"/>
                </a:moveTo>
                <a:cubicBezTo>
                  <a:pt x="188" y="486"/>
                  <a:pt x="188" y="486"/>
                  <a:pt x="187" y="486"/>
                </a:cubicBezTo>
                <a:cubicBezTo>
                  <a:pt x="188" y="486"/>
                  <a:pt x="188" y="486"/>
                  <a:pt x="188" y="486"/>
                </a:cubicBezTo>
                <a:close/>
                <a:moveTo>
                  <a:pt x="212" y="506"/>
                </a:moveTo>
                <a:cubicBezTo>
                  <a:pt x="216" y="505"/>
                  <a:pt x="211" y="502"/>
                  <a:pt x="218" y="501"/>
                </a:cubicBezTo>
                <a:cubicBezTo>
                  <a:pt x="213" y="501"/>
                  <a:pt x="203" y="500"/>
                  <a:pt x="212" y="506"/>
                </a:cubicBezTo>
                <a:close/>
                <a:moveTo>
                  <a:pt x="199" y="493"/>
                </a:moveTo>
                <a:cubicBezTo>
                  <a:pt x="196" y="492"/>
                  <a:pt x="193" y="492"/>
                  <a:pt x="190" y="492"/>
                </a:cubicBezTo>
                <a:cubicBezTo>
                  <a:pt x="193" y="493"/>
                  <a:pt x="195" y="494"/>
                  <a:pt x="198" y="495"/>
                </a:cubicBezTo>
                <a:cubicBezTo>
                  <a:pt x="198" y="494"/>
                  <a:pt x="197" y="493"/>
                  <a:pt x="199" y="493"/>
                </a:cubicBezTo>
                <a:close/>
                <a:moveTo>
                  <a:pt x="186" y="491"/>
                </a:moveTo>
                <a:cubicBezTo>
                  <a:pt x="190" y="492"/>
                  <a:pt x="190" y="492"/>
                  <a:pt x="190" y="492"/>
                </a:cubicBezTo>
                <a:cubicBezTo>
                  <a:pt x="187" y="490"/>
                  <a:pt x="187" y="490"/>
                  <a:pt x="187" y="490"/>
                </a:cubicBezTo>
                <a:lnTo>
                  <a:pt x="186" y="491"/>
                </a:lnTo>
                <a:close/>
                <a:moveTo>
                  <a:pt x="154" y="470"/>
                </a:moveTo>
                <a:cubicBezTo>
                  <a:pt x="155" y="470"/>
                  <a:pt x="158" y="469"/>
                  <a:pt x="153" y="466"/>
                </a:cubicBezTo>
                <a:cubicBezTo>
                  <a:pt x="150" y="466"/>
                  <a:pt x="146" y="464"/>
                  <a:pt x="143" y="461"/>
                </a:cubicBezTo>
                <a:cubicBezTo>
                  <a:pt x="144" y="463"/>
                  <a:pt x="146" y="464"/>
                  <a:pt x="148" y="466"/>
                </a:cubicBezTo>
                <a:cubicBezTo>
                  <a:pt x="150" y="467"/>
                  <a:pt x="152" y="469"/>
                  <a:pt x="154" y="470"/>
                </a:cubicBezTo>
                <a:close/>
                <a:moveTo>
                  <a:pt x="168" y="476"/>
                </a:moveTo>
                <a:cubicBezTo>
                  <a:pt x="168" y="476"/>
                  <a:pt x="167" y="476"/>
                  <a:pt x="167" y="476"/>
                </a:cubicBezTo>
                <a:cubicBezTo>
                  <a:pt x="168" y="476"/>
                  <a:pt x="168" y="477"/>
                  <a:pt x="168" y="476"/>
                </a:cubicBezTo>
                <a:close/>
                <a:moveTo>
                  <a:pt x="110" y="432"/>
                </a:moveTo>
                <a:cubicBezTo>
                  <a:pt x="110" y="433"/>
                  <a:pt x="110" y="433"/>
                  <a:pt x="110" y="433"/>
                </a:cubicBezTo>
                <a:cubicBezTo>
                  <a:pt x="110" y="433"/>
                  <a:pt x="110" y="433"/>
                  <a:pt x="110" y="433"/>
                </a:cubicBezTo>
                <a:lnTo>
                  <a:pt x="110" y="432"/>
                </a:lnTo>
                <a:close/>
                <a:moveTo>
                  <a:pt x="154" y="471"/>
                </a:moveTo>
                <a:cubicBezTo>
                  <a:pt x="157" y="474"/>
                  <a:pt x="159" y="474"/>
                  <a:pt x="162" y="474"/>
                </a:cubicBezTo>
                <a:cubicBezTo>
                  <a:pt x="159" y="473"/>
                  <a:pt x="156" y="472"/>
                  <a:pt x="154" y="470"/>
                </a:cubicBezTo>
                <a:cubicBezTo>
                  <a:pt x="153" y="470"/>
                  <a:pt x="153" y="471"/>
                  <a:pt x="154" y="471"/>
                </a:cubicBezTo>
                <a:close/>
                <a:moveTo>
                  <a:pt x="133" y="450"/>
                </a:moveTo>
                <a:cubicBezTo>
                  <a:pt x="134" y="451"/>
                  <a:pt x="135" y="453"/>
                  <a:pt x="137" y="455"/>
                </a:cubicBezTo>
                <a:cubicBezTo>
                  <a:pt x="136" y="453"/>
                  <a:pt x="134" y="449"/>
                  <a:pt x="133" y="450"/>
                </a:cubicBezTo>
                <a:close/>
                <a:moveTo>
                  <a:pt x="167" y="475"/>
                </a:moveTo>
                <a:cubicBezTo>
                  <a:pt x="167" y="475"/>
                  <a:pt x="167" y="475"/>
                  <a:pt x="167" y="475"/>
                </a:cubicBezTo>
                <a:cubicBezTo>
                  <a:pt x="167" y="473"/>
                  <a:pt x="166" y="474"/>
                  <a:pt x="167" y="475"/>
                </a:cubicBezTo>
                <a:close/>
                <a:moveTo>
                  <a:pt x="167" y="475"/>
                </a:moveTo>
                <a:cubicBezTo>
                  <a:pt x="165" y="474"/>
                  <a:pt x="163" y="474"/>
                  <a:pt x="162" y="474"/>
                </a:cubicBezTo>
                <a:cubicBezTo>
                  <a:pt x="164" y="475"/>
                  <a:pt x="165" y="476"/>
                  <a:pt x="167" y="476"/>
                </a:cubicBezTo>
                <a:cubicBezTo>
                  <a:pt x="167" y="476"/>
                  <a:pt x="167" y="475"/>
                  <a:pt x="167" y="475"/>
                </a:cubicBezTo>
                <a:close/>
                <a:moveTo>
                  <a:pt x="121" y="445"/>
                </a:moveTo>
                <a:cubicBezTo>
                  <a:pt x="122" y="445"/>
                  <a:pt x="123" y="446"/>
                  <a:pt x="123" y="447"/>
                </a:cubicBezTo>
                <a:cubicBezTo>
                  <a:pt x="121" y="444"/>
                  <a:pt x="120" y="441"/>
                  <a:pt x="118" y="435"/>
                </a:cubicBezTo>
                <a:cubicBezTo>
                  <a:pt x="113" y="433"/>
                  <a:pt x="111" y="433"/>
                  <a:pt x="110" y="433"/>
                </a:cubicBezTo>
                <a:cubicBezTo>
                  <a:pt x="114" y="437"/>
                  <a:pt x="118" y="441"/>
                  <a:pt x="122" y="445"/>
                </a:cubicBezTo>
                <a:lnTo>
                  <a:pt x="121" y="445"/>
                </a:lnTo>
                <a:close/>
                <a:moveTo>
                  <a:pt x="135" y="456"/>
                </a:moveTo>
                <a:cubicBezTo>
                  <a:pt x="133" y="457"/>
                  <a:pt x="130" y="456"/>
                  <a:pt x="128" y="456"/>
                </a:cubicBezTo>
                <a:cubicBezTo>
                  <a:pt x="126" y="456"/>
                  <a:pt x="124" y="456"/>
                  <a:pt x="125" y="459"/>
                </a:cubicBezTo>
                <a:cubicBezTo>
                  <a:pt x="133" y="466"/>
                  <a:pt x="133" y="462"/>
                  <a:pt x="138" y="464"/>
                </a:cubicBezTo>
                <a:cubicBezTo>
                  <a:pt x="125" y="455"/>
                  <a:pt x="143" y="465"/>
                  <a:pt x="135" y="457"/>
                </a:cubicBezTo>
                <a:cubicBezTo>
                  <a:pt x="138" y="458"/>
                  <a:pt x="140" y="460"/>
                  <a:pt x="143" y="461"/>
                </a:cubicBezTo>
                <a:cubicBezTo>
                  <a:pt x="140" y="459"/>
                  <a:pt x="138" y="457"/>
                  <a:pt x="137" y="455"/>
                </a:cubicBezTo>
                <a:cubicBezTo>
                  <a:pt x="137" y="455"/>
                  <a:pt x="137" y="455"/>
                  <a:pt x="137" y="455"/>
                </a:cubicBezTo>
                <a:cubicBezTo>
                  <a:pt x="137" y="455"/>
                  <a:pt x="137" y="455"/>
                  <a:pt x="137" y="455"/>
                </a:cubicBezTo>
                <a:cubicBezTo>
                  <a:pt x="137" y="455"/>
                  <a:pt x="137" y="455"/>
                  <a:pt x="137" y="455"/>
                </a:cubicBezTo>
                <a:cubicBezTo>
                  <a:pt x="137" y="456"/>
                  <a:pt x="137" y="457"/>
                  <a:pt x="137" y="456"/>
                </a:cubicBezTo>
                <a:cubicBezTo>
                  <a:pt x="137" y="456"/>
                  <a:pt x="137" y="456"/>
                  <a:pt x="137" y="456"/>
                </a:cubicBezTo>
                <a:cubicBezTo>
                  <a:pt x="136" y="456"/>
                  <a:pt x="136" y="456"/>
                  <a:pt x="135" y="456"/>
                </a:cubicBezTo>
                <a:cubicBezTo>
                  <a:pt x="132" y="453"/>
                  <a:pt x="135" y="455"/>
                  <a:pt x="137" y="456"/>
                </a:cubicBezTo>
                <a:cubicBezTo>
                  <a:pt x="137" y="456"/>
                  <a:pt x="137" y="456"/>
                  <a:pt x="137" y="455"/>
                </a:cubicBezTo>
                <a:cubicBezTo>
                  <a:pt x="137" y="455"/>
                  <a:pt x="137" y="455"/>
                  <a:pt x="137" y="455"/>
                </a:cubicBezTo>
                <a:cubicBezTo>
                  <a:pt x="132" y="453"/>
                  <a:pt x="128" y="450"/>
                  <a:pt x="123" y="447"/>
                </a:cubicBezTo>
                <a:cubicBezTo>
                  <a:pt x="126" y="449"/>
                  <a:pt x="129" y="452"/>
                  <a:pt x="135" y="456"/>
                </a:cubicBezTo>
                <a:close/>
                <a:moveTo>
                  <a:pt x="190" y="496"/>
                </a:moveTo>
                <a:cubicBezTo>
                  <a:pt x="190" y="496"/>
                  <a:pt x="190" y="496"/>
                  <a:pt x="190" y="495"/>
                </a:cubicBezTo>
                <a:cubicBezTo>
                  <a:pt x="190" y="495"/>
                  <a:pt x="190" y="496"/>
                  <a:pt x="190" y="496"/>
                </a:cubicBezTo>
                <a:close/>
                <a:moveTo>
                  <a:pt x="110" y="430"/>
                </a:moveTo>
                <a:cubicBezTo>
                  <a:pt x="114" y="429"/>
                  <a:pt x="114" y="429"/>
                  <a:pt x="114" y="429"/>
                </a:cubicBezTo>
                <a:cubicBezTo>
                  <a:pt x="111" y="428"/>
                  <a:pt x="108" y="428"/>
                  <a:pt x="105" y="427"/>
                </a:cubicBezTo>
                <a:cubicBezTo>
                  <a:pt x="106" y="428"/>
                  <a:pt x="108" y="429"/>
                  <a:pt x="110" y="430"/>
                </a:cubicBezTo>
                <a:close/>
                <a:moveTo>
                  <a:pt x="101" y="416"/>
                </a:moveTo>
                <a:cubicBezTo>
                  <a:pt x="97" y="413"/>
                  <a:pt x="97" y="413"/>
                  <a:pt x="97" y="413"/>
                </a:cubicBezTo>
                <a:cubicBezTo>
                  <a:pt x="98" y="417"/>
                  <a:pt x="98" y="417"/>
                  <a:pt x="98" y="417"/>
                </a:cubicBezTo>
                <a:lnTo>
                  <a:pt x="101" y="416"/>
                </a:lnTo>
                <a:close/>
                <a:moveTo>
                  <a:pt x="202" y="62"/>
                </a:moveTo>
                <a:cubicBezTo>
                  <a:pt x="199" y="60"/>
                  <a:pt x="199" y="60"/>
                  <a:pt x="199" y="60"/>
                </a:cubicBezTo>
                <a:cubicBezTo>
                  <a:pt x="196" y="62"/>
                  <a:pt x="193" y="62"/>
                  <a:pt x="190" y="63"/>
                </a:cubicBezTo>
                <a:cubicBezTo>
                  <a:pt x="197" y="63"/>
                  <a:pt x="204" y="65"/>
                  <a:pt x="202" y="62"/>
                </a:cubicBezTo>
                <a:close/>
                <a:moveTo>
                  <a:pt x="48" y="252"/>
                </a:moveTo>
                <a:cubicBezTo>
                  <a:pt x="50" y="247"/>
                  <a:pt x="51" y="243"/>
                  <a:pt x="52" y="240"/>
                </a:cubicBezTo>
                <a:cubicBezTo>
                  <a:pt x="49" y="245"/>
                  <a:pt x="45" y="250"/>
                  <a:pt x="48" y="252"/>
                </a:cubicBezTo>
                <a:close/>
                <a:moveTo>
                  <a:pt x="362" y="11"/>
                </a:moveTo>
                <a:cubicBezTo>
                  <a:pt x="359" y="10"/>
                  <a:pt x="357" y="11"/>
                  <a:pt x="357" y="12"/>
                </a:cubicBezTo>
                <a:cubicBezTo>
                  <a:pt x="360" y="12"/>
                  <a:pt x="362" y="12"/>
                  <a:pt x="362" y="11"/>
                </a:cubicBezTo>
                <a:close/>
                <a:moveTo>
                  <a:pt x="55" y="226"/>
                </a:moveTo>
                <a:cubicBezTo>
                  <a:pt x="54" y="226"/>
                  <a:pt x="54" y="227"/>
                  <a:pt x="53" y="228"/>
                </a:cubicBezTo>
                <a:cubicBezTo>
                  <a:pt x="53" y="232"/>
                  <a:pt x="53" y="235"/>
                  <a:pt x="52" y="240"/>
                </a:cubicBezTo>
                <a:cubicBezTo>
                  <a:pt x="54" y="236"/>
                  <a:pt x="56" y="231"/>
                  <a:pt x="55" y="226"/>
                </a:cubicBezTo>
                <a:close/>
                <a:moveTo>
                  <a:pt x="183" y="495"/>
                </a:moveTo>
                <a:cubicBezTo>
                  <a:pt x="183" y="495"/>
                  <a:pt x="184" y="495"/>
                  <a:pt x="184" y="496"/>
                </a:cubicBezTo>
                <a:cubicBezTo>
                  <a:pt x="184" y="495"/>
                  <a:pt x="184" y="495"/>
                  <a:pt x="183" y="495"/>
                </a:cubicBezTo>
                <a:close/>
                <a:moveTo>
                  <a:pt x="346" y="541"/>
                </a:moveTo>
                <a:cubicBezTo>
                  <a:pt x="347" y="541"/>
                  <a:pt x="350" y="540"/>
                  <a:pt x="353" y="538"/>
                </a:cubicBezTo>
                <a:cubicBezTo>
                  <a:pt x="352" y="539"/>
                  <a:pt x="349" y="540"/>
                  <a:pt x="346" y="541"/>
                </a:cubicBezTo>
                <a:close/>
                <a:moveTo>
                  <a:pt x="65" y="357"/>
                </a:moveTo>
                <a:cubicBezTo>
                  <a:pt x="67" y="360"/>
                  <a:pt x="66" y="357"/>
                  <a:pt x="65" y="357"/>
                </a:cubicBezTo>
                <a:close/>
                <a:moveTo>
                  <a:pt x="58" y="378"/>
                </a:moveTo>
                <a:cubicBezTo>
                  <a:pt x="59" y="378"/>
                  <a:pt x="59" y="378"/>
                  <a:pt x="60" y="379"/>
                </a:cubicBezTo>
                <a:cubicBezTo>
                  <a:pt x="59" y="378"/>
                  <a:pt x="59" y="378"/>
                  <a:pt x="58" y="378"/>
                </a:cubicBezTo>
                <a:close/>
                <a:moveTo>
                  <a:pt x="66" y="362"/>
                </a:moveTo>
                <a:cubicBezTo>
                  <a:pt x="66" y="361"/>
                  <a:pt x="65" y="359"/>
                  <a:pt x="65" y="358"/>
                </a:cubicBezTo>
                <a:cubicBezTo>
                  <a:pt x="65" y="358"/>
                  <a:pt x="65" y="360"/>
                  <a:pt x="66" y="362"/>
                </a:cubicBezTo>
                <a:close/>
                <a:moveTo>
                  <a:pt x="67" y="361"/>
                </a:moveTo>
                <a:cubicBezTo>
                  <a:pt x="68" y="362"/>
                  <a:pt x="68" y="363"/>
                  <a:pt x="68" y="364"/>
                </a:cubicBezTo>
                <a:cubicBezTo>
                  <a:pt x="69" y="364"/>
                  <a:pt x="69" y="364"/>
                  <a:pt x="67" y="361"/>
                </a:cubicBezTo>
                <a:close/>
                <a:moveTo>
                  <a:pt x="65" y="357"/>
                </a:moveTo>
                <a:cubicBezTo>
                  <a:pt x="65" y="356"/>
                  <a:pt x="64" y="354"/>
                  <a:pt x="63" y="352"/>
                </a:cubicBezTo>
                <a:cubicBezTo>
                  <a:pt x="64" y="354"/>
                  <a:pt x="65" y="356"/>
                  <a:pt x="65" y="358"/>
                </a:cubicBezTo>
                <a:cubicBezTo>
                  <a:pt x="65" y="357"/>
                  <a:pt x="65" y="356"/>
                  <a:pt x="65" y="357"/>
                </a:cubicBezTo>
                <a:close/>
                <a:moveTo>
                  <a:pt x="30" y="251"/>
                </a:moveTo>
                <a:cubicBezTo>
                  <a:pt x="29" y="252"/>
                  <a:pt x="29" y="252"/>
                  <a:pt x="29" y="252"/>
                </a:cubicBezTo>
                <a:cubicBezTo>
                  <a:pt x="30" y="256"/>
                  <a:pt x="30" y="254"/>
                  <a:pt x="30" y="251"/>
                </a:cubicBezTo>
                <a:close/>
                <a:moveTo>
                  <a:pt x="61" y="380"/>
                </a:moveTo>
                <a:cubicBezTo>
                  <a:pt x="61" y="379"/>
                  <a:pt x="60" y="379"/>
                  <a:pt x="60" y="379"/>
                </a:cubicBezTo>
                <a:cubicBezTo>
                  <a:pt x="60" y="379"/>
                  <a:pt x="61" y="379"/>
                  <a:pt x="61" y="380"/>
                </a:cubicBezTo>
                <a:close/>
                <a:moveTo>
                  <a:pt x="518" y="163"/>
                </a:moveTo>
                <a:cubicBezTo>
                  <a:pt x="517" y="165"/>
                  <a:pt x="515" y="167"/>
                  <a:pt x="513" y="169"/>
                </a:cubicBezTo>
                <a:cubicBezTo>
                  <a:pt x="513" y="170"/>
                  <a:pt x="512" y="170"/>
                  <a:pt x="511" y="171"/>
                </a:cubicBezTo>
                <a:cubicBezTo>
                  <a:pt x="510" y="171"/>
                  <a:pt x="510" y="171"/>
                  <a:pt x="510" y="171"/>
                </a:cubicBezTo>
                <a:cubicBezTo>
                  <a:pt x="510" y="172"/>
                  <a:pt x="510" y="172"/>
                  <a:pt x="510" y="172"/>
                </a:cubicBezTo>
                <a:cubicBezTo>
                  <a:pt x="508" y="172"/>
                  <a:pt x="507" y="172"/>
                  <a:pt x="506" y="173"/>
                </a:cubicBezTo>
                <a:cubicBezTo>
                  <a:pt x="503" y="173"/>
                  <a:pt x="500" y="173"/>
                  <a:pt x="497" y="172"/>
                </a:cubicBezTo>
                <a:cubicBezTo>
                  <a:pt x="494" y="170"/>
                  <a:pt x="491" y="168"/>
                  <a:pt x="489" y="165"/>
                </a:cubicBezTo>
                <a:cubicBezTo>
                  <a:pt x="489" y="164"/>
                  <a:pt x="488" y="162"/>
                  <a:pt x="487" y="161"/>
                </a:cubicBezTo>
                <a:cubicBezTo>
                  <a:pt x="486" y="160"/>
                  <a:pt x="482" y="155"/>
                  <a:pt x="483" y="153"/>
                </a:cubicBezTo>
                <a:cubicBezTo>
                  <a:pt x="480" y="154"/>
                  <a:pt x="476" y="149"/>
                  <a:pt x="472" y="142"/>
                </a:cubicBezTo>
                <a:cubicBezTo>
                  <a:pt x="468" y="136"/>
                  <a:pt x="464" y="129"/>
                  <a:pt x="462" y="127"/>
                </a:cubicBezTo>
                <a:cubicBezTo>
                  <a:pt x="468" y="134"/>
                  <a:pt x="467" y="129"/>
                  <a:pt x="467" y="126"/>
                </a:cubicBezTo>
                <a:cubicBezTo>
                  <a:pt x="461" y="124"/>
                  <a:pt x="458" y="121"/>
                  <a:pt x="455" y="113"/>
                </a:cubicBezTo>
                <a:cubicBezTo>
                  <a:pt x="452" y="115"/>
                  <a:pt x="449" y="117"/>
                  <a:pt x="446" y="117"/>
                </a:cubicBezTo>
                <a:cubicBezTo>
                  <a:pt x="442" y="117"/>
                  <a:pt x="438" y="115"/>
                  <a:pt x="433" y="110"/>
                </a:cubicBezTo>
                <a:cubicBezTo>
                  <a:pt x="435" y="111"/>
                  <a:pt x="438" y="113"/>
                  <a:pt x="438" y="111"/>
                </a:cubicBezTo>
                <a:cubicBezTo>
                  <a:pt x="438" y="109"/>
                  <a:pt x="434" y="108"/>
                  <a:pt x="433" y="107"/>
                </a:cubicBezTo>
                <a:cubicBezTo>
                  <a:pt x="433" y="105"/>
                  <a:pt x="437" y="108"/>
                  <a:pt x="437" y="105"/>
                </a:cubicBezTo>
                <a:cubicBezTo>
                  <a:pt x="426" y="103"/>
                  <a:pt x="424" y="94"/>
                  <a:pt x="411" y="87"/>
                </a:cubicBezTo>
                <a:cubicBezTo>
                  <a:pt x="414" y="88"/>
                  <a:pt x="414" y="87"/>
                  <a:pt x="414" y="85"/>
                </a:cubicBezTo>
                <a:cubicBezTo>
                  <a:pt x="414" y="85"/>
                  <a:pt x="414" y="84"/>
                  <a:pt x="413" y="84"/>
                </a:cubicBezTo>
                <a:cubicBezTo>
                  <a:pt x="414" y="84"/>
                  <a:pt x="414" y="84"/>
                  <a:pt x="414" y="84"/>
                </a:cubicBezTo>
                <a:cubicBezTo>
                  <a:pt x="414" y="84"/>
                  <a:pt x="413" y="83"/>
                  <a:pt x="413" y="82"/>
                </a:cubicBezTo>
                <a:cubicBezTo>
                  <a:pt x="411" y="85"/>
                  <a:pt x="408" y="80"/>
                  <a:pt x="405" y="77"/>
                </a:cubicBezTo>
                <a:cubicBezTo>
                  <a:pt x="404" y="76"/>
                  <a:pt x="403" y="75"/>
                  <a:pt x="402" y="74"/>
                </a:cubicBezTo>
                <a:cubicBezTo>
                  <a:pt x="402" y="74"/>
                  <a:pt x="402" y="75"/>
                  <a:pt x="402" y="75"/>
                </a:cubicBezTo>
                <a:cubicBezTo>
                  <a:pt x="404" y="79"/>
                  <a:pt x="407" y="84"/>
                  <a:pt x="407" y="86"/>
                </a:cubicBezTo>
                <a:cubicBezTo>
                  <a:pt x="404" y="81"/>
                  <a:pt x="401" y="79"/>
                  <a:pt x="398" y="76"/>
                </a:cubicBezTo>
                <a:cubicBezTo>
                  <a:pt x="396" y="75"/>
                  <a:pt x="395" y="73"/>
                  <a:pt x="394" y="72"/>
                </a:cubicBezTo>
                <a:cubicBezTo>
                  <a:pt x="383" y="64"/>
                  <a:pt x="369" y="57"/>
                  <a:pt x="356" y="53"/>
                </a:cubicBezTo>
                <a:cubicBezTo>
                  <a:pt x="346" y="49"/>
                  <a:pt x="337" y="46"/>
                  <a:pt x="330" y="44"/>
                </a:cubicBezTo>
                <a:cubicBezTo>
                  <a:pt x="331" y="46"/>
                  <a:pt x="331" y="46"/>
                  <a:pt x="331" y="46"/>
                </a:cubicBezTo>
                <a:cubicBezTo>
                  <a:pt x="329" y="45"/>
                  <a:pt x="329" y="45"/>
                  <a:pt x="329" y="45"/>
                </a:cubicBezTo>
                <a:cubicBezTo>
                  <a:pt x="329" y="43"/>
                  <a:pt x="329" y="43"/>
                  <a:pt x="329" y="43"/>
                </a:cubicBezTo>
                <a:cubicBezTo>
                  <a:pt x="326" y="42"/>
                  <a:pt x="324" y="41"/>
                  <a:pt x="322" y="40"/>
                </a:cubicBezTo>
                <a:cubicBezTo>
                  <a:pt x="322" y="39"/>
                  <a:pt x="322" y="39"/>
                  <a:pt x="321" y="39"/>
                </a:cubicBezTo>
                <a:cubicBezTo>
                  <a:pt x="321" y="39"/>
                  <a:pt x="321" y="39"/>
                  <a:pt x="321" y="39"/>
                </a:cubicBezTo>
                <a:cubicBezTo>
                  <a:pt x="318" y="41"/>
                  <a:pt x="316" y="43"/>
                  <a:pt x="310" y="39"/>
                </a:cubicBezTo>
                <a:cubicBezTo>
                  <a:pt x="312" y="40"/>
                  <a:pt x="312" y="39"/>
                  <a:pt x="314" y="39"/>
                </a:cubicBezTo>
                <a:cubicBezTo>
                  <a:pt x="312" y="39"/>
                  <a:pt x="312" y="39"/>
                  <a:pt x="312" y="39"/>
                </a:cubicBezTo>
                <a:cubicBezTo>
                  <a:pt x="310" y="39"/>
                  <a:pt x="308" y="39"/>
                  <a:pt x="306" y="39"/>
                </a:cubicBezTo>
                <a:cubicBezTo>
                  <a:pt x="303" y="41"/>
                  <a:pt x="296" y="41"/>
                  <a:pt x="289" y="40"/>
                </a:cubicBezTo>
                <a:cubicBezTo>
                  <a:pt x="287" y="40"/>
                  <a:pt x="285" y="40"/>
                  <a:pt x="283" y="40"/>
                </a:cubicBezTo>
                <a:cubicBezTo>
                  <a:pt x="282" y="41"/>
                  <a:pt x="280" y="41"/>
                  <a:pt x="278" y="42"/>
                </a:cubicBezTo>
                <a:cubicBezTo>
                  <a:pt x="279" y="41"/>
                  <a:pt x="280" y="41"/>
                  <a:pt x="280" y="41"/>
                </a:cubicBezTo>
                <a:cubicBezTo>
                  <a:pt x="275" y="41"/>
                  <a:pt x="271" y="43"/>
                  <a:pt x="271" y="46"/>
                </a:cubicBezTo>
                <a:cubicBezTo>
                  <a:pt x="262" y="42"/>
                  <a:pt x="270" y="43"/>
                  <a:pt x="281" y="38"/>
                </a:cubicBezTo>
                <a:cubicBezTo>
                  <a:pt x="272" y="35"/>
                  <a:pt x="272" y="35"/>
                  <a:pt x="272" y="35"/>
                </a:cubicBezTo>
                <a:cubicBezTo>
                  <a:pt x="269" y="37"/>
                  <a:pt x="267" y="39"/>
                  <a:pt x="264" y="40"/>
                </a:cubicBezTo>
                <a:cubicBezTo>
                  <a:pt x="262" y="36"/>
                  <a:pt x="262" y="36"/>
                  <a:pt x="262" y="36"/>
                </a:cubicBezTo>
                <a:cubicBezTo>
                  <a:pt x="261" y="36"/>
                  <a:pt x="261" y="36"/>
                  <a:pt x="260" y="36"/>
                </a:cubicBezTo>
                <a:cubicBezTo>
                  <a:pt x="257" y="37"/>
                  <a:pt x="255" y="39"/>
                  <a:pt x="253" y="40"/>
                </a:cubicBezTo>
                <a:cubicBezTo>
                  <a:pt x="252" y="40"/>
                  <a:pt x="251" y="39"/>
                  <a:pt x="251" y="37"/>
                </a:cubicBezTo>
                <a:cubicBezTo>
                  <a:pt x="250" y="38"/>
                  <a:pt x="248" y="37"/>
                  <a:pt x="246" y="37"/>
                </a:cubicBezTo>
                <a:cubicBezTo>
                  <a:pt x="245" y="39"/>
                  <a:pt x="242" y="41"/>
                  <a:pt x="239" y="42"/>
                </a:cubicBezTo>
                <a:cubicBezTo>
                  <a:pt x="240" y="43"/>
                  <a:pt x="240" y="44"/>
                  <a:pt x="237" y="45"/>
                </a:cubicBezTo>
                <a:cubicBezTo>
                  <a:pt x="236" y="45"/>
                  <a:pt x="235" y="44"/>
                  <a:pt x="235" y="44"/>
                </a:cubicBezTo>
                <a:cubicBezTo>
                  <a:pt x="229" y="46"/>
                  <a:pt x="224" y="48"/>
                  <a:pt x="223" y="50"/>
                </a:cubicBezTo>
                <a:cubicBezTo>
                  <a:pt x="220" y="47"/>
                  <a:pt x="216" y="48"/>
                  <a:pt x="213" y="50"/>
                </a:cubicBezTo>
                <a:cubicBezTo>
                  <a:pt x="210" y="51"/>
                  <a:pt x="208" y="52"/>
                  <a:pt x="205" y="50"/>
                </a:cubicBezTo>
                <a:cubicBezTo>
                  <a:pt x="204" y="51"/>
                  <a:pt x="202" y="53"/>
                  <a:pt x="200" y="54"/>
                </a:cubicBezTo>
                <a:cubicBezTo>
                  <a:pt x="203" y="56"/>
                  <a:pt x="205" y="59"/>
                  <a:pt x="200" y="59"/>
                </a:cubicBezTo>
                <a:cubicBezTo>
                  <a:pt x="200" y="59"/>
                  <a:pt x="200" y="59"/>
                  <a:pt x="199" y="60"/>
                </a:cubicBezTo>
                <a:cubicBezTo>
                  <a:pt x="196" y="57"/>
                  <a:pt x="196" y="57"/>
                  <a:pt x="196" y="57"/>
                </a:cubicBezTo>
                <a:cubicBezTo>
                  <a:pt x="192" y="59"/>
                  <a:pt x="188" y="61"/>
                  <a:pt x="185" y="63"/>
                </a:cubicBezTo>
                <a:cubicBezTo>
                  <a:pt x="187" y="62"/>
                  <a:pt x="188" y="62"/>
                  <a:pt x="190" y="63"/>
                </a:cubicBezTo>
                <a:cubicBezTo>
                  <a:pt x="188" y="63"/>
                  <a:pt x="186" y="63"/>
                  <a:pt x="184" y="63"/>
                </a:cubicBezTo>
                <a:cubicBezTo>
                  <a:pt x="184" y="63"/>
                  <a:pt x="183" y="63"/>
                  <a:pt x="183" y="64"/>
                </a:cubicBezTo>
                <a:cubicBezTo>
                  <a:pt x="183" y="63"/>
                  <a:pt x="183" y="63"/>
                  <a:pt x="184" y="63"/>
                </a:cubicBezTo>
                <a:cubicBezTo>
                  <a:pt x="181" y="63"/>
                  <a:pt x="178" y="64"/>
                  <a:pt x="175" y="67"/>
                </a:cubicBezTo>
                <a:cubicBezTo>
                  <a:pt x="170" y="68"/>
                  <a:pt x="166" y="69"/>
                  <a:pt x="163" y="72"/>
                </a:cubicBezTo>
                <a:cubicBezTo>
                  <a:pt x="159" y="74"/>
                  <a:pt x="156" y="78"/>
                  <a:pt x="152" y="81"/>
                </a:cubicBezTo>
                <a:cubicBezTo>
                  <a:pt x="149" y="84"/>
                  <a:pt x="146" y="87"/>
                  <a:pt x="142" y="90"/>
                </a:cubicBezTo>
                <a:cubicBezTo>
                  <a:pt x="138" y="93"/>
                  <a:pt x="134" y="95"/>
                  <a:pt x="130" y="96"/>
                </a:cubicBezTo>
                <a:cubicBezTo>
                  <a:pt x="132" y="95"/>
                  <a:pt x="135" y="93"/>
                  <a:pt x="135" y="91"/>
                </a:cubicBezTo>
                <a:cubicBezTo>
                  <a:pt x="124" y="101"/>
                  <a:pt x="109" y="107"/>
                  <a:pt x="105" y="117"/>
                </a:cubicBezTo>
                <a:cubicBezTo>
                  <a:pt x="108" y="118"/>
                  <a:pt x="108" y="118"/>
                  <a:pt x="108" y="118"/>
                </a:cubicBezTo>
                <a:cubicBezTo>
                  <a:pt x="102" y="128"/>
                  <a:pt x="97" y="135"/>
                  <a:pt x="92" y="142"/>
                </a:cubicBezTo>
                <a:cubicBezTo>
                  <a:pt x="95" y="145"/>
                  <a:pt x="95" y="145"/>
                  <a:pt x="95" y="145"/>
                </a:cubicBezTo>
                <a:cubicBezTo>
                  <a:pt x="93" y="147"/>
                  <a:pt x="91" y="150"/>
                  <a:pt x="89" y="154"/>
                </a:cubicBezTo>
                <a:cubicBezTo>
                  <a:pt x="87" y="158"/>
                  <a:pt x="85" y="162"/>
                  <a:pt x="83" y="166"/>
                </a:cubicBezTo>
                <a:cubicBezTo>
                  <a:pt x="81" y="170"/>
                  <a:pt x="79" y="174"/>
                  <a:pt x="76" y="177"/>
                </a:cubicBezTo>
                <a:cubicBezTo>
                  <a:pt x="74" y="180"/>
                  <a:pt x="72" y="183"/>
                  <a:pt x="69" y="184"/>
                </a:cubicBezTo>
                <a:cubicBezTo>
                  <a:pt x="71" y="188"/>
                  <a:pt x="62" y="199"/>
                  <a:pt x="61" y="207"/>
                </a:cubicBezTo>
                <a:cubicBezTo>
                  <a:pt x="57" y="208"/>
                  <a:pt x="57" y="208"/>
                  <a:pt x="57" y="208"/>
                </a:cubicBezTo>
                <a:cubicBezTo>
                  <a:pt x="54" y="216"/>
                  <a:pt x="54" y="222"/>
                  <a:pt x="53" y="228"/>
                </a:cubicBezTo>
                <a:cubicBezTo>
                  <a:pt x="48" y="237"/>
                  <a:pt x="47" y="246"/>
                  <a:pt x="47" y="255"/>
                </a:cubicBezTo>
                <a:cubicBezTo>
                  <a:pt x="47" y="264"/>
                  <a:pt x="48" y="273"/>
                  <a:pt x="48" y="281"/>
                </a:cubicBezTo>
                <a:cubicBezTo>
                  <a:pt x="47" y="281"/>
                  <a:pt x="47" y="281"/>
                  <a:pt x="47" y="281"/>
                </a:cubicBezTo>
                <a:cubicBezTo>
                  <a:pt x="48" y="287"/>
                  <a:pt x="49" y="293"/>
                  <a:pt x="50" y="298"/>
                </a:cubicBezTo>
                <a:cubicBezTo>
                  <a:pt x="47" y="294"/>
                  <a:pt x="53" y="301"/>
                  <a:pt x="53" y="306"/>
                </a:cubicBezTo>
                <a:cubicBezTo>
                  <a:pt x="54" y="309"/>
                  <a:pt x="54" y="312"/>
                  <a:pt x="55" y="316"/>
                </a:cubicBezTo>
                <a:cubicBezTo>
                  <a:pt x="55" y="319"/>
                  <a:pt x="55" y="323"/>
                  <a:pt x="55" y="327"/>
                </a:cubicBezTo>
                <a:cubicBezTo>
                  <a:pt x="58" y="337"/>
                  <a:pt x="58" y="337"/>
                  <a:pt x="58" y="337"/>
                </a:cubicBezTo>
                <a:cubicBezTo>
                  <a:pt x="53" y="326"/>
                  <a:pt x="53" y="339"/>
                  <a:pt x="50" y="341"/>
                </a:cubicBezTo>
                <a:cubicBezTo>
                  <a:pt x="55" y="347"/>
                  <a:pt x="55" y="347"/>
                  <a:pt x="55" y="347"/>
                </a:cubicBezTo>
                <a:cubicBezTo>
                  <a:pt x="54" y="350"/>
                  <a:pt x="51" y="343"/>
                  <a:pt x="52" y="348"/>
                </a:cubicBezTo>
                <a:cubicBezTo>
                  <a:pt x="55" y="352"/>
                  <a:pt x="60" y="366"/>
                  <a:pt x="65" y="368"/>
                </a:cubicBezTo>
                <a:cubicBezTo>
                  <a:pt x="66" y="367"/>
                  <a:pt x="66" y="365"/>
                  <a:pt x="66" y="363"/>
                </a:cubicBezTo>
                <a:cubicBezTo>
                  <a:pt x="66" y="363"/>
                  <a:pt x="66" y="363"/>
                  <a:pt x="66" y="363"/>
                </a:cubicBezTo>
                <a:cubicBezTo>
                  <a:pt x="66" y="363"/>
                  <a:pt x="66" y="362"/>
                  <a:pt x="66" y="362"/>
                </a:cubicBezTo>
                <a:cubicBezTo>
                  <a:pt x="66" y="362"/>
                  <a:pt x="66" y="363"/>
                  <a:pt x="66" y="363"/>
                </a:cubicBezTo>
                <a:cubicBezTo>
                  <a:pt x="67" y="363"/>
                  <a:pt x="68" y="364"/>
                  <a:pt x="68" y="364"/>
                </a:cubicBezTo>
                <a:cubicBezTo>
                  <a:pt x="71" y="372"/>
                  <a:pt x="71" y="369"/>
                  <a:pt x="72" y="368"/>
                </a:cubicBezTo>
                <a:cubicBezTo>
                  <a:pt x="72" y="373"/>
                  <a:pt x="73" y="377"/>
                  <a:pt x="74" y="380"/>
                </a:cubicBezTo>
                <a:cubicBezTo>
                  <a:pt x="75" y="384"/>
                  <a:pt x="76" y="387"/>
                  <a:pt x="75" y="392"/>
                </a:cubicBezTo>
                <a:cubicBezTo>
                  <a:pt x="76" y="385"/>
                  <a:pt x="78" y="391"/>
                  <a:pt x="82" y="396"/>
                </a:cubicBezTo>
                <a:cubicBezTo>
                  <a:pt x="85" y="401"/>
                  <a:pt x="89" y="406"/>
                  <a:pt x="90" y="402"/>
                </a:cubicBezTo>
                <a:cubicBezTo>
                  <a:pt x="89" y="411"/>
                  <a:pt x="92" y="406"/>
                  <a:pt x="91" y="413"/>
                </a:cubicBezTo>
                <a:cubicBezTo>
                  <a:pt x="86" y="403"/>
                  <a:pt x="76" y="398"/>
                  <a:pt x="70" y="391"/>
                </a:cubicBezTo>
                <a:cubicBezTo>
                  <a:pt x="70" y="394"/>
                  <a:pt x="71" y="397"/>
                  <a:pt x="71" y="400"/>
                </a:cubicBezTo>
                <a:cubicBezTo>
                  <a:pt x="70" y="400"/>
                  <a:pt x="68" y="399"/>
                  <a:pt x="67" y="397"/>
                </a:cubicBezTo>
                <a:cubicBezTo>
                  <a:pt x="67" y="398"/>
                  <a:pt x="67" y="399"/>
                  <a:pt x="67" y="401"/>
                </a:cubicBezTo>
                <a:cubicBezTo>
                  <a:pt x="67" y="403"/>
                  <a:pt x="68" y="406"/>
                  <a:pt x="65" y="404"/>
                </a:cubicBezTo>
                <a:cubicBezTo>
                  <a:pt x="66" y="406"/>
                  <a:pt x="67" y="407"/>
                  <a:pt x="68" y="408"/>
                </a:cubicBezTo>
                <a:cubicBezTo>
                  <a:pt x="68" y="407"/>
                  <a:pt x="68" y="407"/>
                  <a:pt x="68" y="407"/>
                </a:cubicBezTo>
                <a:cubicBezTo>
                  <a:pt x="72" y="409"/>
                  <a:pt x="72" y="409"/>
                  <a:pt x="72" y="409"/>
                </a:cubicBezTo>
                <a:cubicBezTo>
                  <a:pt x="70" y="411"/>
                  <a:pt x="70" y="411"/>
                  <a:pt x="70" y="411"/>
                </a:cubicBezTo>
                <a:cubicBezTo>
                  <a:pt x="72" y="413"/>
                  <a:pt x="74" y="415"/>
                  <a:pt x="76" y="416"/>
                </a:cubicBezTo>
                <a:cubicBezTo>
                  <a:pt x="75" y="416"/>
                  <a:pt x="75" y="416"/>
                  <a:pt x="75" y="416"/>
                </a:cubicBezTo>
                <a:cubicBezTo>
                  <a:pt x="79" y="420"/>
                  <a:pt x="81" y="423"/>
                  <a:pt x="83" y="426"/>
                </a:cubicBezTo>
                <a:cubicBezTo>
                  <a:pt x="83" y="426"/>
                  <a:pt x="84" y="427"/>
                  <a:pt x="84" y="428"/>
                </a:cubicBezTo>
                <a:cubicBezTo>
                  <a:pt x="85" y="428"/>
                  <a:pt x="87" y="429"/>
                  <a:pt x="88" y="430"/>
                </a:cubicBezTo>
                <a:cubicBezTo>
                  <a:pt x="92" y="432"/>
                  <a:pt x="96" y="433"/>
                  <a:pt x="96" y="430"/>
                </a:cubicBezTo>
                <a:cubicBezTo>
                  <a:pt x="98" y="436"/>
                  <a:pt x="94" y="436"/>
                  <a:pt x="103" y="443"/>
                </a:cubicBezTo>
                <a:cubicBezTo>
                  <a:pt x="111" y="447"/>
                  <a:pt x="101" y="433"/>
                  <a:pt x="101" y="430"/>
                </a:cubicBezTo>
                <a:cubicBezTo>
                  <a:pt x="108" y="435"/>
                  <a:pt x="109" y="434"/>
                  <a:pt x="110" y="433"/>
                </a:cubicBezTo>
                <a:cubicBezTo>
                  <a:pt x="110" y="439"/>
                  <a:pt x="109" y="445"/>
                  <a:pt x="106" y="448"/>
                </a:cubicBezTo>
                <a:cubicBezTo>
                  <a:pt x="114" y="455"/>
                  <a:pt x="123" y="461"/>
                  <a:pt x="132" y="468"/>
                </a:cubicBezTo>
                <a:cubicBezTo>
                  <a:pt x="138" y="472"/>
                  <a:pt x="144" y="477"/>
                  <a:pt x="150" y="480"/>
                </a:cubicBezTo>
                <a:cubicBezTo>
                  <a:pt x="150" y="480"/>
                  <a:pt x="149" y="479"/>
                  <a:pt x="149" y="478"/>
                </a:cubicBezTo>
                <a:cubicBezTo>
                  <a:pt x="153" y="480"/>
                  <a:pt x="157" y="482"/>
                  <a:pt x="162" y="484"/>
                </a:cubicBezTo>
                <a:cubicBezTo>
                  <a:pt x="161" y="484"/>
                  <a:pt x="161" y="484"/>
                  <a:pt x="161" y="484"/>
                </a:cubicBezTo>
                <a:cubicBezTo>
                  <a:pt x="165" y="487"/>
                  <a:pt x="177" y="490"/>
                  <a:pt x="183" y="495"/>
                </a:cubicBezTo>
                <a:cubicBezTo>
                  <a:pt x="182" y="494"/>
                  <a:pt x="179" y="494"/>
                  <a:pt x="177" y="493"/>
                </a:cubicBezTo>
                <a:cubicBezTo>
                  <a:pt x="177" y="495"/>
                  <a:pt x="178" y="499"/>
                  <a:pt x="184" y="502"/>
                </a:cubicBezTo>
                <a:cubicBezTo>
                  <a:pt x="188" y="500"/>
                  <a:pt x="188" y="500"/>
                  <a:pt x="188" y="500"/>
                </a:cubicBezTo>
                <a:cubicBezTo>
                  <a:pt x="189" y="503"/>
                  <a:pt x="189" y="503"/>
                  <a:pt x="189" y="503"/>
                </a:cubicBezTo>
                <a:cubicBezTo>
                  <a:pt x="192" y="504"/>
                  <a:pt x="193" y="504"/>
                  <a:pt x="193" y="504"/>
                </a:cubicBezTo>
                <a:cubicBezTo>
                  <a:pt x="191" y="501"/>
                  <a:pt x="191" y="499"/>
                  <a:pt x="190" y="496"/>
                </a:cubicBezTo>
                <a:cubicBezTo>
                  <a:pt x="191" y="497"/>
                  <a:pt x="192" y="499"/>
                  <a:pt x="194" y="501"/>
                </a:cubicBezTo>
                <a:cubicBezTo>
                  <a:pt x="195" y="501"/>
                  <a:pt x="196" y="501"/>
                  <a:pt x="197" y="501"/>
                </a:cubicBezTo>
                <a:cubicBezTo>
                  <a:pt x="197" y="502"/>
                  <a:pt x="198" y="503"/>
                  <a:pt x="198" y="504"/>
                </a:cubicBezTo>
                <a:cubicBezTo>
                  <a:pt x="199" y="505"/>
                  <a:pt x="200" y="505"/>
                  <a:pt x="201" y="506"/>
                </a:cubicBezTo>
                <a:cubicBezTo>
                  <a:pt x="203" y="506"/>
                  <a:pt x="203" y="506"/>
                  <a:pt x="203" y="506"/>
                </a:cubicBezTo>
                <a:cubicBezTo>
                  <a:pt x="205" y="507"/>
                  <a:pt x="206" y="508"/>
                  <a:pt x="206" y="509"/>
                </a:cubicBezTo>
                <a:cubicBezTo>
                  <a:pt x="209" y="510"/>
                  <a:pt x="214" y="512"/>
                  <a:pt x="218" y="513"/>
                </a:cubicBezTo>
                <a:cubicBezTo>
                  <a:pt x="221" y="514"/>
                  <a:pt x="224" y="514"/>
                  <a:pt x="226" y="515"/>
                </a:cubicBezTo>
                <a:cubicBezTo>
                  <a:pt x="229" y="516"/>
                  <a:pt x="231" y="516"/>
                  <a:pt x="233" y="517"/>
                </a:cubicBezTo>
                <a:cubicBezTo>
                  <a:pt x="238" y="518"/>
                  <a:pt x="242" y="520"/>
                  <a:pt x="243" y="522"/>
                </a:cubicBezTo>
                <a:cubicBezTo>
                  <a:pt x="247" y="519"/>
                  <a:pt x="243" y="518"/>
                  <a:pt x="238" y="518"/>
                </a:cubicBezTo>
                <a:cubicBezTo>
                  <a:pt x="234" y="517"/>
                  <a:pt x="229" y="516"/>
                  <a:pt x="234" y="514"/>
                </a:cubicBezTo>
                <a:cubicBezTo>
                  <a:pt x="236" y="515"/>
                  <a:pt x="237" y="517"/>
                  <a:pt x="243" y="518"/>
                </a:cubicBezTo>
                <a:cubicBezTo>
                  <a:pt x="242" y="514"/>
                  <a:pt x="242" y="514"/>
                  <a:pt x="242" y="514"/>
                </a:cubicBezTo>
                <a:cubicBezTo>
                  <a:pt x="256" y="517"/>
                  <a:pt x="266" y="519"/>
                  <a:pt x="276" y="520"/>
                </a:cubicBezTo>
                <a:cubicBezTo>
                  <a:pt x="281" y="520"/>
                  <a:pt x="285" y="521"/>
                  <a:pt x="291" y="521"/>
                </a:cubicBezTo>
                <a:cubicBezTo>
                  <a:pt x="296" y="521"/>
                  <a:pt x="302" y="520"/>
                  <a:pt x="308" y="519"/>
                </a:cubicBezTo>
                <a:cubicBezTo>
                  <a:pt x="307" y="520"/>
                  <a:pt x="307" y="520"/>
                  <a:pt x="307" y="520"/>
                </a:cubicBezTo>
                <a:cubicBezTo>
                  <a:pt x="317" y="520"/>
                  <a:pt x="322" y="519"/>
                  <a:pt x="325" y="515"/>
                </a:cubicBezTo>
                <a:cubicBezTo>
                  <a:pt x="327" y="516"/>
                  <a:pt x="321" y="518"/>
                  <a:pt x="325" y="519"/>
                </a:cubicBezTo>
                <a:cubicBezTo>
                  <a:pt x="332" y="513"/>
                  <a:pt x="340" y="513"/>
                  <a:pt x="348" y="512"/>
                </a:cubicBezTo>
                <a:cubicBezTo>
                  <a:pt x="352" y="512"/>
                  <a:pt x="355" y="512"/>
                  <a:pt x="359" y="512"/>
                </a:cubicBezTo>
                <a:cubicBezTo>
                  <a:pt x="362" y="511"/>
                  <a:pt x="365" y="510"/>
                  <a:pt x="366" y="507"/>
                </a:cubicBezTo>
                <a:cubicBezTo>
                  <a:pt x="367" y="511"/>
                  <a:pt x="373" y="513"/>
                  <a:pt x="379" y="514"/>
                </a:cubicBezTo>
                <a:cubicBezTo>
                  <a:pt x="384" y="516"/>
                  <a:pt x="389" y="518"/>
                  <a:pt x="385" y="522"/>
                </a:cubicBezTo>
                <a:cubicBezTo>
                  <a:pt x="387" y="521"/>
                  <a:pt x="390" y="520"/>
                  <a:pt x="392" y="518"/>
                </a:cubicBezTo>
                <a:cubicBezTo>
                  <a:pt x="392" y="521"/>
                  <a:pt x="386" y="524"/>
                  <a:pt x="381" y="526"/>
                </a:cubicBezTo>
                <a:cubicBezTo>
                  <a:pt x="375" y="529"/>
                  <a:pt x="369" y="531"/>
                  <a:pt x="368" y="534"/>
                </a:cubicBezTo>
                <a:cubicBezTo>
                  <a:pt x="360" y="535"/>
                  <a:pt x="352" y="536"/>
                  <a:pt x="344" y="536"/>
                </a:cubicBezTo>
                <a:cubicBezTo>
                  <a:pt x="345" y="537"/>
                  <a:pt x="342" y="541"/>
                  <a:pt x="346" y="541"/>
                </a:cubicBezTo>
                <a:cubicBezTo>
                  <a:pt x="340" y="542"/>
                  <a:pt x="335" y="544"/>
                  <a:pt x="344" y="545"/>
                </a:cubicBezTo>
                <a:cubicBezTo>
                  <a:pt x="329" y="545"/>
                  <a:pt x="315" y="546"/>
                  <a:pt x="300" y="546"/>
                </a:cubicBezTo>
                <a:cubicBezTo>
                  <a:pt x="286" y="546"/>
                  <a:pt x="272" y="547"/>
                  <a:pt x="258" y="546"/>
                </a:cubicBezTo>
                <a:cubicBezTo>
                  <a:pt x="244" y="545"/>
                  <a:pt x="230" y="544"/>
                  <a:pt x="216" y="540"/>
                </a:cubicBezTo>
                <a:cubicBezTo>
                  <a:pt x="202" y="537"/>
                  <a:pt x="189" y="533"/>
                  <a:pt x="177" y="526"/>
                </a:cubicBezTo>
                <a:cubicBezTo>
                  <a:pt x="173" y="525"/>
                  <a:pt x="174" y="527"/>
                  <a:pt x="175" y="529"/>
                </a:cubicBezTo>
                <a:cubicBezTo>
                  <a:pt x="171" y="525"/>
                  <a:pt x="169" y="524"/>
                  <a:pt x="167" y="525"/>
                </a:cubicBezTo>
                <a:cubicBezTo>
                  <a:pt x="165" y="525"/>
                  <a:pt x="163" y="527"/>
                  <a:pt x="160" y="526"/>
                </a:cubicBezTo>
                <a:cubicBezTo>
                  <a:pt x="156" y="522"/>
                  <a:pt x="153" y="517"/>
                  <a:pt x="149" y="513"/>
                </a:cubicBezTo>
                <a:cubicBezTo>
                  <a:pt x="143" y="512"/>
                  <a:pt x="146" y="516"/>
                  <a:pt x="145" y="517"/>
                </a:cubicBezTo>
                <a:cubicBezTo>
                  <a:pt x="132" y="511"/>
                  <a:pt x="121" y="502"/>
                  <a:pt x="111" y="493"/>
                </a:cubicBezTo>
                <a:cubicBezTo>
                  <a:pt x="101" y="484"/>
                  <a:pt x="92" y="475"/>
                  <a:pt x="83" y="468"/>
                </a:cubicBezTo>
                <a:cubicBezTo>
                  <a:pt x="79" y="461"/>
                  <a:pt x="88" y="466"/>
                  <a:pt x="82" y="458"/>
                </a:cubicBezTo>
                <a:cubicBezTo>
                  <a:pt x="84" y="465"/>
                  <a:pt x="78" y="461"/>
                  <a:pt x="73" y="456"/>
                </a:cubicBezTo>
                <a:cubicBezTo>
                  <a:pt x="70" y="453"/>
                  <a:pt x="67" y="450"/>
                  <a:pt x="65" y="449"/>
                </a:cubicBezTo>
                <a:cubicBezTo>
                  <a:pt x="63" y="447"/>
                  <a:pt x="62" y="447"/>
                  <a:pt x="62" y="449"/>
                </a:cubicBezTo>
                <a:cubicBezTo>
                  <a:pt x="63" y="443"/>
                  <a:pt x="58" y="436"/>
                  <a:pt x="54" y="430"/>
                </a:cubicBezTo>
                <a:cubicBezTo>
                  <a:pt x="51" y="424"/>
                  <a:pt x="49" y="418"/>
                  <a:pt x="55" y="417"/>
                </a:cubicBezTo>
                <a:cubicBezTo>
                  <a:pt x="50" y="408"/>
                  <a:pt x="46" y="412"/>
                  <a:pt x="47" y="415"/>
                </a:cubicBezTo>
                <a:cubicBezTo>
                  <a:pt x="44" y="409"/>
                  <a:pt x="41" y="404"/>
                  <a:pt x="38" y="399"/>
                </a:cubicBezTo>
                <a:cubicBezTo>
                  <a:pt x="35" y="394"/>
                  <a:pt x="32" y="390"/>
                  <a:pt x="28" y="386"/>
                </a:cubicBezTo>
                <a:cubicBezTo>
                  <a:pt x="28" y="382"/>
                  <a:pt x="21" y="368"/>
                  <a:pt x="17" y="353"/>
                </a:cubicBezTo>
                <a:cubicBezTo>
                  <a:pt x="12" y="338"/>
                  <a:pt x="10" y="321"/>
                  <a:pt x="13" y="315"/>
                </a:cubicBezTo>
                <a:cubicBezTo>
                  <a:pt x="9" y="324"/>
                  <a:pt x="10" y="315"/>
                  <a:pt x="7" y="307"/>
                </a:cubicBezTo>
                <a:cubicBezTo>
                  <a:pt x="6" y="310"/>
                  <a:pt x="4" y="312"/>
                  <a:pt x="3" y="315"/>
                </a:cubicBezTo>
                <a:cubicBezTo>
                  <a:pt x="2" y="309"/>
                  <a:pt x="2" y="303"/>
                  <a:pt x="2" y="297"/>
                </a:cubicBezTo>
                <a:cubicBezTo>
                  <a:pt x="1" y="294"/>
                  <a:pt x="1" y="293"/>
                  <a:pt x="2" y="293"/>
                </a:cubicBezTo>
                <a:cubicBezTo>
                  <a:pt x="2" y="290"/>
                  <a:pt x="4" y="293"/>
                  <a:pt x="5" y="285"/>
                </a:cubicBezTo>
                <a:cubicBezTo>
                  <a:pt x="5" y="274"/>
                  <a:pt x="2" y="273"/>
                  <a:pt x="0" y="266"/>
                </a:cubicBezTo>
                <a:cubicBezTo>
                  <a:pt x="0" y="268"/>
                  <a:pt x="0" y="268"/>
                  <a:pt x="0" y="268"/>
                </a:cubicBezTo>
                <a:cubicBezTo>
                  <a:pt x="0" y="260"/>
                  <a:pt x="0" y="260"/>
                  <a:pt x="0" y="260"/>
                </a:cubicBezTo>
                <a:cubicBezTo>
                  <a:pt x="0" y="257"/>
                  <a:pt x="1" y="262"/>
                  <a:pt x="2" y="266"/>
                </a:cubicBezTo>
                <a:cubicBezTo>
                  <a:pt x="3" y="270"/>
                  <a:pt x="5" y="271"/>
                  <a:pt x="6" y="262"/>
                </a:cubicBezTo>
                <a:cubicBezTo>
                  <a:pt x="6" y="262"/>
                  <a:pt x="4" y="259"/>
                  <a:pt x="3" y="255"/>
                </a:cubicBezTo>
                <a:cubicBezTo>
                  <a:pt x="2" y="251"/>
                  <a:pt x="2" y="247"/>
                  <a:pt x="4" y="244"/>
                </a:cubicBezTo>
                <a:cubicBezTo>
                  <a:pt x="3" y="254"/>
                  <a:pt x="6" y="253"/>
                  <a:pt x="8" y="250"/>
                </a:cubicBezTo>
                <a:cubicBezTo>
                  <a:pt x="8" y="245"/>
                  <a:pt x="9" y="241"/>
                  <a:pt x="9" y="236"/>
                </a:cubicBezTo>
                <a:cubicBezTo>
                  <a:pt x="3" y="240"/>
                  <a:pt x="3" y="240"/>
                  <a:pt x="3" y="240"/>
                </a:cubicBezTo>
                <a:cubicBezTo>
                  <a:pt x="6" y="220"/>
                  <a:pt x="12" y="200"/>
                  <a:pt x="20" y="181"/>
                </a:cubicBezTo>
                <a:cubicBezTo>
                  <a:pt x="28" y="161"/>
                  <a:pt x="38" y="143"/>
                  <a:pt x="50" y="125"/>
                </a:cubicBezTo>
                <a:cubicBezTo>
                  <a:pt x="52" y="126"/>
                  <a:pt x="56" y="120"/>
                  <a:pt x="60" y="115"/>
                </a:cubicBezTo>
                <a:cubicBezTo>
                  <a:pt x="65" y="109"/>
                  <a:pt x="69" y="105"/>
                  <a:pt x="71" y="108"/>
                </a:cubicBezTo>
                <a:cubicBezTo>
                  <a:pt x="70" y="109"/>
                  <a:pt x="70" y="109"/>
                  <a:pt x="70" y="109"/>
                </a:cubicBezTo>
                <a:cubicBezTo>
                  <a:pt x="67" y="113"/>
                  <a:pt x="68" y="114"/>
                  <a:pt x="71" y="112"/>
                </a:cubicBezTo>
                <a:cubicBezTo>
                  <a:pt x="73" y="111"/>
                  <a:pt x="74" y="110"/>
                  <a:pt x="76" y="109"/>
                </a:cubicBezTo>
                <a:cubicBezTo>
                  <a:pt x="77" y="108"/>
                  <a:pt x="78" y="107"/>
                  <a:pt x="79" y="106"/>
                </a:cubicBezTo>
                <a:cubicBezTo>
                  <a:pt x="76" y="105"/>
                  <a:pt x="72" y="104"/>
                  <a:pt x="70" y="105"/>
                </a:cubicBezTo>
                <a:cubicBezTo>
                  <a:pt x="68" y="103"/>
                  <a:pt x="74" y="101"/>
                  <a:pt x="78" y="99"/>
                </a:cubicBezTo>
                <a:cubicBezTo>
                  <a:pt x="78" y="96"/>
                  <a:pt x="77" y="95"/>
                  <a:pt x="70" y="102"/>
                </a:cubicBezTo>
                <a:cubicBezTo>
                  <a:pt x="73" y="98"/>
                  <a:pt x="76" y="92"/>
                  <a:pt x="79" y="88"/>
                </a:cubicBezTo>
                <a:cubicBezTo>
                  <a:pt x="77" y="79"/>
                  <a:pt x="85" y="71"/>
                  <a:pt x="96" y="63"/>
                </a:cubicBezTo>
                <a:cubicBezTo>
                  <a:pt x="102" y="60"/>
                  <a:pt x="108" y="56"/>
                  <a:pt x="114" y="52"/>
                </a:cubicBezTo>
                <a:cubicBezTo>
                  <a:pt x="121" y="49"/>
                  <a:pt x="126" y="45"/>
                  <a:pt x="131" y="40"/>
                </a:cubicBezTo>
                <a:cubicBezTo>
                  <a:pt x="130" y="42"/>
                  <a:pt x="130" y="43"/>
                  <a:pt x="130" y="43"/>
                </a:cubicBezTo>
                <a:cubicBezTo>
                  <a:pt x="132" y="41"/>
                  <a:pt x="135" y="39"/>
                  <a:pt x="137" y="38"/>
                </a:cubicBezTo>
                <a:cubicBezTo>
                  <a:pt x="139" y="36"/>
                  <a:pt x="142" y="34"/>
                  <a:pt x="145" y="33"/>
                </a:cubicBezTo>
                <a:cubicBezTo>
                  <a:pt x="150" y="30"/>
                  <a:pt x="155" y="28"/>
                  <a:pt x="160" y="26"/>
                </a:cubicBezTo>
                <a:cubicBezTo>
                  <a:pt x="171" y="23"/>
                  <a:pt x="179" y="22"/>
                  <a:pt x="181" y="20"/>
                </a:cubicBezTo>
                <a:cubicBezTo>
                  <a:pt x="182" y="21"/>
                  <a:pt x="182" y="21"/>
                  <a:pt x="182" y="21"/>
                </a:cubicBezTo>
                <a:cubicBezTo>
                  <a:pt x="183" y="21"/>
                  <a:pt x="183" y="21"/>
                  <a:pt x="184" y="20"/>
                </a:cubicBezTo>
                <a:cubicBezTo>
                  <a:pt x="185" y="21"/>
                  <a:pt x="185" y="21"/>
                  <a:pt x="186" y="22"/>
                </a:cubicBezTo>
                <a:cubicBezTo>
                  <a:pt x="200" y="11"/>
                  <a:pt x="203" y="9"/>
                  <a:pt x="226" y="7"/>
                </a:cubicBezTo>
                <a:cubicBezTo>
                  <a:pt x="226" y="8"/>
                  <a:pt x="223" y="9"/>
                  <a:pt x="227" y="9"/>
                </a:cubicBezTo>
                <a:cubicBezTo>
                  <a:pt x="229" y="7"/>
                  <a:pt x="232" y="5"/>
                  <a:pt x="236" y="4"/>
                </a:cubicBezTo>
                <a:cubicBezTo>
                  <a:pt x="240" y="2"/>
                  <a:pt x="245" y="1"/>
                  <a:pt x="253" y="1"/>
                </a:cubicBezTo>
                <a:cubicBezTo>
                  <a:pt x="252" y="2"/>
                  <a:pt x="252" y="2"/>
                  <a:pt x="252" y="2"/>
                </a:cubicBezTo>
                <a:cubicBezTo>
                  <a:pt x="261" y="1"/>
                  <a:pt x="269" y="0"/>
                  <a:pt x="277" y="0"/>
                </a:cubicBezTo>
                <a:cubicBezTo>
                  <a:pt x="277" y="6"/>
                  <a:pt x="287" y="4"/>
                  <a:pt x="299" y="4"/>
                </a:cubicBezTo>
                <a:cubicBezTo>
                  <a:pt x="302" y="3"/>
                  <a:pt x="305" y="3"/>
                  <a:pt x="308" y="3"/>
                </a:cubicBezTo>
                <a:cubicBezTo>
                  <a:pt x="311" y="3"/>
                  <a:pt x="313" y="4"/>
                  <a:pt x="316" y="4"/>
                </a:cubicBezTo>
                <a:cubicBezTo>
                  <a:pt x="321" y="5"/>
                  <a:pt x="325" y="7"/>
                  <a:pt x="326" y="10"/>
                </a:cubicBezTo>
                <a:cubicBezTo>
                  <a:pt x="331" y="8"/>
                  <a:pt x="349" y="11"/>
                  <a:pt x="357" y="12"/>
                </a:cubicBezTo>
                <a:cubicBezTo>
                  <a:pt x="357" y="12"/>
                  <a:pt x="357" y="13"/>
                  <a:pt x="359" y="14"/>
                </a:cubicBezTo>
                <a:cubicBezTo>
                  <a:pt x="361" y="13"/>
                  <a:pt x="364" y="13"/>
                  <a:pt x="367" y="14"/>
                </a:cubicBezTo>
                <a:cubicBezTo>
                  <a:pt x="370" y="15"/>
                  <a:pt x="374" y="16"/>
                  <a:pt x="377" y="18"/>
                </a:cubicBezTo>
                <a:cubicBezTo>
                  <a:pt x="383" y="22"/>
                  <a:pt x="388" y="27"/>
                  <a:pt x="393" y="29"/>
                </a:cubicBezTo>
                <a:cubicBezTo>
                  <a:pt x="400" y="30"/>
                  <a:pt x="398" y="27"/>
                  <a:pt x="397" y="24"/>
                </a:cubicBezTo>
                <a:cubicBezTo>
                  <a:pt x="402" y="29"/>
                  <a:pt x="411" y="32"/>
                  <a:pt x="419" y="35"/>
                </a:cubicBezTo>
                <a:cubicBezTo>
                  <a:pt x="427" y="38"/>
                  <a:pt x="435" y="40"/>
                  <a:pt x="436" y="42"/>
                </a:cubicBezTo>
                <a:cubicBezTo>
                  <a:pt x="444" y="49"/>
                  <a:pt x="436" y="48"/>
                  <a:pt x="437" y="52"/>
                </a:cubicBezTo>
                <a:cubicBezTo>
                  <a:pt x="444" y="56"/>
                  <a:pt x="445" y="53"/>
                  <a:pt x="446" y="52"/>
                </a:cubicBezTo>
                <a:cubicBezTo>
                  <a:pt x="447" y="50"/>
                  <a:pt x="448" y="50"/>
                  <a:pt x="455" y="58"/>
                </a:cubicBezTo>
                <a:cubicBezTo>
                  <a:pt x="453" y="57"/>
                  <a:pt x="449" y="54"/>
                  <a:pt x="450" y="56"/>
                </a:cubicBezTo>
                <a:cubicBezTo>
                  <a:pt x="451" y="57"/>
                  <a:pt x="452" y="60"/>
                  <a:pt x="453" y="62"/>
                </a:cubicBezTo>
                <a:cubicBezTo>
                  <a:pt x="454" y="65"/>
                  <a:pt x="455" y="68"/>
                  <a:pt x="456" y="71"/>
                </a:cubicBezTo>
                <a:cubicBezTo>
                  <a:pt x="458" y="75"/>
                  <a:pt x="459" y="79"/>
                  <a:pt x="461" y="82"/>
                </a:cubicBezTo>
                <a:cubicBezTo>
                  <a:pt x="461" y="82"/>
                  <a:pt x="461" y="82"/>
                  <a:pt x="461" y="82"/>
                </a:cubicBezTo>
                <a:cubicBezTo>
                  <a:pt x="462" y="83"/>
                  <a:pt x="462" y="83"/>
                  <a:pt x="462" y="83"/>
                </a:cubicBezTo>
                <a:cubicBezTo>
                  <a:pt x="463" y="84"/>
                  <a:pt x="463" y="84"/>
                  <a:pt x="463" y="84"/>
                </a:cubicBezTo>
                <a:cubicBezTo>
                  <a:pt x="461" y="79"/>
                  <a:pt x="461" y="79"/>
                  <a:pt x="461" y="79"/>
                </a:cubicBezTo>
                <a:cubicBezTo>
                  <a:pt x="464" y="81"/>
                  <a:pt x="467" y="84"/>
                  <a:pt x="469" y="87"/>
                </a:cubicBezTo>
                <a:cubicBezTo>
                  <a:pt x="471" y="90"/>
                  <a:pt x="473" y="93"/>
                  <a:pt x="474" y="96"/>
                </a:cubicBezTo>
                <a:cubicBezTo>
                  <a:pt x="475" y="98"/>
                  <a:pt x="476" y="99"/>
                  <a:pt x="476" y="100"/>
                </a:cubicBezTo>
                <a:cubicBezTo>
                  <a:pt x="477" y="100"/>
                  <a:pt x="477" y="100"/>
                  <a:pt x="477" y="100"/>
                </a:cubicBezTo>
                <a:cubicBezTo>
                  <a:pt x="476" y="100"/>
                  <a:pt x="476" y="100"/>
                  <a:pt x="476" y="100"/>
                </a:cubicBezTo>
                <a:cubicBezTo>
                  <a:pt x="479" y="104"/>
                  <a:pt x="481" y="107"/>
                  <a:pt x="484" y="105"/>
                </a:cubicBezTo>
                <a:cubicBezTo>
                  <a:pt x="486" y="102"/>
                  <a:pt x="486" y="102"/>
                  <a:pt x="486" y="102"/>
                </a:cubicBezTo>
                <a:cubicBezTo>
                  <a:pt x="491" y="113"/>
                  <a:pt x="493" y="114"/>
                  <a:pt x="495" y="116"/>
                </a:cubicBezTo>
                <a:cubicBezTo>
                  <a:pt x="496" y="118"/>
                  <a:pt x="499" y="120"/>
                  <a:pt x="503" y="131"/>
                </a:cubicBezTo>
                <a:cubicBezTo>
                  <a:pt x="502" y="131"/>
                  <a:pt x="502" y="131"/>
                  <a:pt x="502" y="131"/>
                </a:cubicBezTo>
                <a:cubicBezTo>
                  <a:pt x="509" y="139"/>
                  <a:pt x="507" y="146"/>
                  <a:pt x="515" y="148"/>
                </a:cubicBezTo>
                <a:cubicBezTo>
                  <a:pt x="514" y="144"/>
                  <a:pt x="514" y="144"/>
                  <a:pt x="514" y="144"/>
                </a:cubicBezTo>
                <a:cubicBezTo>
                  <a:pt x="515" y="146"/>
                  <a:pt x="515" y="147"/>
                  <a:pt x="516" y="148"/>
                </a:cubicBezTo>
                <a:cubicBezTo>
                  <a:pt x="516" y="149"/>
                  <a:pt x="517" y="149"/>
                  <a:pt x="517" y="150"/>
                </a:cubicBezTo>
                <a:cubicBezTo>
                  <a:pt x="518" y="151"/>
                  <a:pt x="518" y="153"/>
                  <a:pt x="519" y="155"/>
                </a:cubicBezTo>
                <a:cubicBezTo>
                  <a:pt x="519" y="158"/>
                  <a:pt x="519" y="161"/>
                  <a:pt x="518" y="163"/>
                </a:cubicBezTo>
                <a:close/>
                <a:moveTo>
                  <a:pt x="159" y="485"/>
                </a:moveTo>
                <a:cubicBezTo>
                  <a:pt x="162" y="487"/>
                  <a:pt x="165" y="488"/>
                  <a:pt x="168" y="489"/>
                </a:cubicBezTo>
                <a:cubicBezTo>
                  <a:pt x="165" y="488"/>
                  <a:pt x="163" y="486"/>
                  <a:pt x="161" y="484"/>
                </a:cubicBezTo>
                <a:cubicBezTo>
                  <a:pt x="161" y="485"/>
                  <a:pt x="160" y="485"/>
                  <a:pt x="159" y="485"/>
                </a:cubicBezTo>
                <a:close/>
                <a:moveTo>
                  <a:pt x="503" y="157"/>
                </a:moveTo>
                <a:cubicBezTo>
                  <a:pt x="503" y="157"/>
                  <a:pt x="504" y="157"/>
                  <a:pt x="504" y="157"/>
                </a:cubicBezTo>
                <a:cubicBezTo>
                  <a:pt x="504" y="157"/>
                  <a:pt x="503" y="157"/>
                  <a:pt x="503" y="157"/>
                </a:cubicBezTo>
                <a:cubicBezTo>
                  <a:pt x="503" y="157"/>
                  <a:pt x="503" y="157"/>
                  <a:pt x="503" y="157"/>
                </a:cubicBezTo>
                <a:close/>
                <a:moveTo>
                  <a:pt x="504" y="157"/>
                </a:moveTo>
                <a:cubicBezTo>
                  <a:pt x="504" y="156"/>
                  <a:pt x="504" y="156"/>
                  <a:pt x="505" y="156"/>
                </a:cubicBezTo>
                <a:cubicBezTo>
                  <a:pt x="504" y="156"/>
                  <a:pt x="504" y="156"/>
                  <a:pt x="504" y="157"/>
                </a:cubicBezTo>
                <a:close/>
                <a:moveTo>
                  <a:pt x="78" y="133"/>
                </a:moveTo>
                <a:cubicBezTo>
                  <a:pt x="79" y="132"/>
                  <a:pt x="80" y="131"/>
                  <a:pt x="82" y="130"/>
                </a:cubicBezTo>
                <a:cubicBezTo>
                  <a:pt x="82" y="129"/>
                  <a:pt x="82" y="128"/>
                  <a:pt x="82" y="127"/>
                </a:cubicBezTo>
                <a:cubicBezTo>
                  <a:pt x="79" y="125"/>
                  <a:pt x="79" y="125"/>
                  <a:pt x="79" y="125"/>
                </a:cubicBezTo>
                <a:cubicBezTo>
                  <a:pt x="76" y="129"/>
                  <a:pt x="77" y="131"/>
                  <a:pt x="78" y="133"/>
                </a:cubicBezTo>
                <a:cubicBezTo>
                  <a:pt x="78" y="133"/>
                  <a:pt x="78" y="133"/>
                  <a:pt x="78" y="133"/>
                </a:cubicBezTo>
                <a:close/>
                <a:moveTo>
                  <a:pt x="82" y="122"/>
                </a:moveTo>
                <a:cubicBezTo>
                  <a:pt x="82" y="123"/>
                  <a:pt x="81" y="123"/>
                  <a:pt x="80" y="124"/>
                </a:cubicBezTo>
                <a:cubicBezTo>
                  <a:pt x="82" y="126"/>
                  <a:pt x="82" y="126"/>
                  <a:pt x="82" y="126"/>
                </a:cubicBezTo>
                <a:cubicBezTo>
                  <a:pt x="82" y="125"/>
                  <a:pt x="82" y="123"/>
                  <a:pt x="82" y="122"/>
                </a:cubicBezTo>
                <a:close/>
                <a:moveTo>
                  <a:pt x="41" y="300"/>
                </a:moveTo>
                <a:cubicBezTo>
                  <a:pt x="40" y="297"/>
                  <a:pt x="38" y="295"/>
                  <a:pt x="37" y="291"/>
                </a:cubicBezTo>
                <a:cubicBezTo>
                  <a:pt x="35" y="288"/>
                  <a:pt x="34" y="283"/>
                  <a:pt x="35" y="276"/>
                </a:cubicBezTo>
                <a:cubicBezTo>
                  <a:pt x="34" y="274"/>
                  <a:pt x="40" y="282"/>
                  <a:pt x="38" y="268"/>
                </a:cubicBezTo>
                <a:cubicBezTo>
                  <a:pt x="38" y="263"/>
                  <a:pt x="37" y="258"/>
                  <a:pt x="36" y="254"/>
                </a:cubicBezTo>
                <a:cubicBezTo>
                  <a:pt x="35" y="255"/>
                  <a:pt x="35" y="256"/>
                  <a:pt x="35" y="258"/>
                </a:cubicBezTo>
                <a:cubicBezTo>
                  <a:pt x="36" y="261"/>
                  <a:pt x="37" y="266"/>
                  <a:pt x="35" y="269"/>
                </a:cubicBezTo>
                <a:cubicBezTo>
                  <a:pt x="34" y="266"/>
                  <a:pt x="34" y="263"/>
                  <a:pt x="34" y="260"/>
                </a:cubicBezTo>
                <a:cubicBezTo>
                  <a:pt x="34" y="257"/>
                  <a:pt x="34" y="253"/>
                  <a:pt x="34" y="250"/>
                </a:cubicBezTo>
                <a:cubicBezTo>
                  <a:pt x="34" y="250"/>
                  <a:pt x="34" y="249"/>
                  <a:pt x="34" y="249"/>
                </a:cubicBezTo>
                <a:cubicBezTo>
                  <a:pt x="33" y="246"/>
                  <a:pt x="32" y="243"/>
                  <a:pt x="31" y="241"/>
                </a:cubicBezTo>
                <a:cubicBezTo>
                  <a:pt x="30" y="245"/>
                  <a:pt x="31" y="248"/>
                  <a:pt x="30" y="251"/>
                </a:cubicBezTo>
                <a:cubicBezTo>
                  <a:pt x="29" y="248"/>
                  <a:pt x="28" y="243"/>
                  <a:pt x="27" y="242"/>
                </a:cubicBezTo>
                <a:cubicBezTo>
                  <a:pt x="26" y="244"/>
                  <a:pt x="26" y="245"/>
                  <a:pt x="25" y="247"/>
                </a:cubicBezTo>
                <a:cubicBezTo>
                  <a:pt x="26" y="251"/>
                  <a:pt x="26" y="255"/>
                  <a:pt x="25" y="258"/>
                </a:cubicBezTo>
                <a:cubicBezTo>
                  <a:pt x="26" y="265"/>
                  <a:pt x="29" y="271"/>
                  <a:pt x="30" y="276"/>
                </a:cubicBezTo>
                <a:cubicBezTo>
                  <a:pt x="29" y="271"/>
                  <a:pt x="29" y="265"/>
                  <a:pt x="29" y="260"/>
                </a:cubicBezTo>
                <a:cubicBezTo>
                  <a:pt x="29" y="260"/>
                  <a:pt x="29" y="260"/>
                  <a:pt x="30" y="260"/>
                </a:cubicBezTo>
                <a:cubicBezTo>
                  <a:pt x="30" y="258"/>
                  <a:pt x="30" y="258"/>
                  <a:pt x="31" y="259"/>
                </a:cubicBezTo>
                <a:cubicBezTo>
                  <a:pt x="31" y="261"/>
                  <a:pt x="31" y="261"/>
                  <a:pt x="31" y="261"/>
                </a:cubicBezTo>
                <a:cubicBezTo>
                  <a:pt x="34" y="263"/>
                  <a:pt x="31" y="268"/>
                  <a:pt x="35" y="272"/>
                </a:cubicBezTo>
                <a:cubicBezTo>
                  <a:pt x="33" y="276"/>
                  <a:pt x="33" y="280"/>
                  <a:pt x="34" y="283"/>
                </a:cubicBezTo>
                <a:cubicBezTo>
                  <a:pt x="35" y="287"/>
                  <a:pt x="36" y="290"/>
                  <a:pt x="35" y="293"/>
                </a:cubicBezTo>
                <a:cubicBezTo>
                  <a:pt x="35" y="292"/>
                  <a:pt x="34" y="291"/>
                  <a:pt x="34" y="290"/>
                </a:cubicBezTo>
                <a:cubicBezTo>
                  <a:pt x="34" y="293"/>
                  <a:pt x="34" y="296"/>
                  <a:pt x="34" y="299"/>
                </a:cubicBezTo>
                <a:cubicBezTo>
                  <a:pt x="34" y="306"/>
                  <a:pt x="32" y="312"/>
                  <a:pt x="35" y="322"/>
                </a:cubicBezTo>
                <a:cubicBezTo>
                  <a:pt x="35" y="320"/>
                  <a:pt x="36" y="318"/>
                  <a:pt x="39" y="321"/>
                </a:cubicBezTo>
                <a:cubicBezTo>
                  <a:pt x="39" y="322"/>
                  <a:pt x="38" y="323"/>
                  <a:pt x="38" y="324"/>
                </a:cubicBezTo>
                <a:cubicBezTo>
                  <a:pt x="41" y="324"/>
                  <a:pt x="44" y="326"/>
                  <a:pt x="46" y="319"/>
                </a:cubicBezTo>
                <a:cubicBezTo>
                  <a:pt x="46" y="308"/>
                  <a:pt x="44" y="304"/>
                  <a:pt x="41" y="300"/>
                </a:cubicBezTo>
                <a:close/>
                <a:moveTo>
                  <a:pt x="33" y="301"/>
                </a:moveTo>
                <a:cubicBezTo>
                  <a:pt x="33" y="303"/>
                  <a:pt x="33" y="305"/>
                  <a:pt x="32" y="306"/>
                </a:cubicBezTo>
                <a:cubicBezTo>
                  <a:pt x="32" y="307"/>
                  <a:pt x="33" y="307"/>
                  <a:pt x="33" y="308"/>
                </a:cubicBezTo>
                <a:cubicBezTo>
                  <a:pt x="33" y="306"/>
                  <a:pt x="33" y="303"/>
                  <a:pt x="33" y="301"/>
                </a:cubicBezTo>
                <a:close/>
                <a:moveTo>
                  <a:pt x="35" y="337"/>
                </a:moveTo>
                <a:cubicBezTo>
                  <a:pt x="33" y="332"/>
                  <a:pt x="32" y="326"/>
                  <a:pt x="31" y="321"/>
                </a:cubicBezTo>
                <a:cubicBezTo>
                  <a:pt x="31" y="318"/>
                  <a:pt x="30" y="315"/>
                  <a:pt x="30" y="312"/>
                </a:cubicBezTo>
                <a:cubicBezTo>
                  <a:pt x="28" y="315"/>
                  <a:pt x="27" y="318"/>
                  <a:pt x="27" y="321"/>
                </a:cubicBezTo>
                <a:cubicBezTo>
                  <a:pt x="28" y="325"/>
                  <a:pt x="29" y="330"/>
                  <a:pt x="31" y="334"/>
                </a:cubicBezTo>
                <a:cubicBezTo>
                  <a:pt x="33" y="335"/>
                  <a:pt x="34" y="337"/>
                  <a:pt x="35" y="337"/>
                </a:cubicBezTo>
                <a:close/>
                <a:moveTo>
                  <a:pt x="48" y="359"/>
                </a:moveTo>
                <a:cubicBezTo>
                  <a:pt x="48" y="360"/>
                  <a:pt x="48" y="362"/>
                  <a:pt x="49" y="364"/>
                </a:cubicBezTo>
                <a:cubicBezTo>
                  <a:pt x="47" y="361"/>
                  <a:pt x="46" y="361"/>
                  <a:pt x="45" y="361"/>
                </a:cubicBezTo>
                <a:cubicBezTo>
                  <a:pt x="46" y="364"/>
                  <a:pt x="46" y="364"/>
                  <a:pt x="46" y="364"/>
                </a:cubicBezTo>
                <a:cubicBezTo>
                  <a:pt x="46" y="366"/>
                  <a:pt x="45" y="365"/>
                  <a:pt x="44" y="364"/>
                </a:cubicBezTo>
                <a:cubicBezTo>
                  <a:pt x="43" y="366"/>
                  <a:pt x="43" y="367"/>
                  <a:pt x="40" y="364"/>
                </a:cubicBezTo>
                <a:cubicBezTo>
                  <a:pt x="42" y="369"/>
                  <a:pt x="44" y="371"/>
                  <a:pt x="46" y="373"/>
                </a:cubicBezTo>
                <a:cubicBezTo>
                  <a:pt x="47" y="374"/>
                  <a:pt x="49" y="375"/>
                  <a:pt x="51" y="377"/>
                </a:cubicBezTo>
                <a:cubicBezTo>
                  <a:pt x="50" y="378"/>
                  <a:pt x="50" y="380"/>
                  <a:pt x="49" y="381"/>
                </a:cubicBezTo>
                <a:cubicBezTo>
                  <a:pt x="56" y="386"/>
                  <a:pt x="57" y="386"/>
                  <a:pt x="59" y="387"/>
                </a:cubicBezTo>
                <a:cubicBezTo>
                  <a:pt x="60" y="388"/>
                  <a:pt x="62" y="389"/>
                  <a:pt x="65" y="393"/>
                </a:cubicBezTo>
                <a:cubicBezTo>
                  <a:pt x="65" y="392"/>
                  <a:pt x="64" y="391"/>
                  <a:pt x="64" y="390"/>
                </a:cubicBezTo>
                <a:cubicBezTo>
                  <a:pt x="63" y="386"/>
                  <a:pt x="62" y="382"/>
                  <a:pt x="61" y="380"/>
                </a:cubicBezTo>
                <a:cubicBezTo>
                  <a:pt x="63" y="383"/>
                  <a:pt x="65" y="389"/>
                  <a:pt x="64" y="390"/>
                </a:cubicBezTo>
                <a:cubicBezTo>
                  <a:pt x="67" y="385"/>
                  <a:pt x="67" y="385"/>
                  <a:pt x="67" y="385"/>
                </a:cubicBezTo>
                <a:cubicBezTo>
                  <a:pt x="64" y="374"/>
                  <a:pt x="56" y="367"/>
                  <a:pt x="51" y="359"/>
                </a:cubicBezTo>
                <a:cubicBezTo>
                  <a:pt x="52" y="364"/>
                  <a:pt x="50" y="361"/>
                  <a:pt x="48" y="359"/>
                </a:cubicBezTo>
                <a:close/>
                <a:moveTo>
                  <a:pt x="64" y="172"/>
                </a:moveTo>
                <a:cubicBezTo>
                  <a:pt x="64" y="173"/>
                  <a:pt x="63" y="173"/>
                  <a:pt x="63" y="173"/>
                </a:cubicBezTo>
                <a:cubicBezTo>
                  <a:pt x="63" y="173"/>
                  <a:pt x="64" y="173"/>
                  <a:pt x="64" y="172"/>
                </a:cubicBezTo>
                <a:close/>
                <a:moveTo>
                  <a:pt x="85" y="128"/>
                </a:moveTo>
                <a:cubicBezTo>
                  <a:pt x="86" y="127"/>
                  <a:pt x="87" y="126"/>
                  <a:pt x="88" y="126"/>
                </a:cubicBezTo>
                <a:cubicBezTo>
                  <a:pt x="87" y="123"/>
                  <a:pt x="87" y="123"/>
                  <a:pt x="87" y="123"/>
                </a:cubicBezTo>
                <a:cubicBezTo>
                  <a:pt x="86" y="125"/>
                  <a:pt x="85" y="127"/>
                  <a:pt x="84" y="129"/>
                </a:cubicBezTo>
                <a:cubicBezTo>
                  <a:pt x="84" y="128"/>
                  <a:pt x="85" y="128"/>
                  <a:pt x="85" y="128"/>
                </a:cubicBezTo>
                <a:close/>
                <a:moveTo>
                  <a:pt x="95" y="121"/>
                </a:moveTo>
                <a:cubicBezTo>
                  <a:pt x="95" y="120"/>
                  <a:pt x="94" y="119"/>
                  <a:pt x="94" y="118"/>
                </a:cubicBezTo>
                <a:cubicBezTo>
                  <a:pt x="92" y="120"/>
                  <a:pt x="91" y="121"/>
                  <a:pt x="90" y="124"/>
                </a:cubicBezTo>
                <a:cubicBezTo>
                  <a:pt x="93" y="122"/>
                  <a:pt x="94" y="121"/>
                  <a:pt x="95" y="121"/>
                </a:cubicBezTo>
                <a:close/>
                <a:moveTo>
                  <a:pt x="140" y="78"/>
                </a:moveTo>
                <a:cubicBezTo>
                  <a:pt x="140" y="77"/>
                  <a:pt x="140" y="75"/>
                  <a:pt x="139" y="74"/>
                </a:cubicBezTo>
                <a:cubicBezTo>
                  <a:pt x="138" y="75"/>
                  <a:pt x="137" y="77"/>
                  <a:pt x="136" y="78"/>
                </a:cubicBezTo>
                <a:cubicBezTo>
                  <a:pt x="135" y="81"/>
                  <a:pt x="134" y="83"/>
                  <a:pt x="134" y="85"/>
                </a:cubicBezTo>
                <a:cubicBezTo>
                  <a:pt x="136" y="83"/>
                  <a:pt x="138" y="80"/>
                  <a:pt x="140" y="78"/>
                </a:cubicBezTo>
                <a:close/>
                <a:moveTo>
                  <a:pt x="247" y="36"/>
                </a:moveTo>
                <a:cubicBezTo>
                  <a:pt x="247" y="36"/>
                  <a:pt x="247" y="37"/>
                  <a:pt x="246" y="37"/>
                </a:cubicBezTo>
                <a:cubicBezTo>
                  <a:pt x="249" y="37"/>
                  <a:pt x="247" y="37"/>
                  <a:pt x="247" y="36"/>
                </a:cubicBezTo>
                <a:close/>
                <a:moveTo>
                  <a:pt x="279" y="35"/>
                </a:moveTo>
                <a:cubicBezTo>
                  <a:pt x="278" y="35"/>
                  <a:pt x="277" y="34"/>
                  <a:pt x="276" y="33"/>
                </a:cubicBezTo>
                <a:cubicBezTo>
                  <a:pt x="274" y="34"/>
                  <a:pt x="273" y="35"/>
                  <a:pt x="272" y="35"/>
                </a:cubicBezTo>
                <a:cubicBezTo>
                  <a:pt x="275" y="35"/>
                  <a:pt x="277" y="35"/>
                  <a:pt x="279" y="35"/>
                </a:cubicBezTo>
                <a:close/>
                <a:moveTo>
                  <a:pt x="350" y="45"/>
                </a:moveTo>
                <a:cubicBezTo>
                  <a:pt x="351" y="45"/>
                  <a:pt x="351" y="45"/>
                  <a:pt x="352" y="45"/>
                </a:cubicBezTo>
                <a:lnTo>
                  <a:pt x="350" y="45"/>
                </a:lnTo>
                <a:close/>
                <a:moveTo>
                  <a:pt x="503" y="158"/>
                </a:moveTo>
                <a:cubicBezTo>
                  <a:pt x="503" y="158"/>
                  <a:pt x="503" y="158"/>
                  <a:pt x="503" y="158"/>
                </a:cubicBezTo>
                <a:cubicBezTo>
                  <a:pt x="503" y="158"/>
                  <a:pt x="503" y="158"/>
                  <a:pt x="503" y="158"/>
                </a:cubicBezTo>
                <a:cubicBezTo>
                  <a:pt x="503" y="158"/>
                  <a:pt x="503" y="158"/>
                  <a:pt x="503" y="158"/>
                </a:cubicBezTo>
                <a:cubicBezTo>
                  <a:pt x="503" y="158"/>
                  <a:pt x="503" y="158"/>
                  <a:pt x="503" y="158"/>
                </a:cubicBezTo>
                <a:close/>
                <a:moveTo>
                  <a:pt x="504" y="156"/>
                </a:moveTo>
                <a:cubicBezTo>
                  <a:pt x="504" y="156"/>
                  <a:pt x="504" y="156"/>
                  <a:pt x="504" y="157"/>
                </a:cubicBezTo>
                <a:cubicBezTo>
                  <a:pt x="504" y="156"/>
                  <a:pt x="504" y="156"/>
                  <a:pt x="504" y="156"/>
                </a:cubicBezTo>
                <a:cubicBezTo>
                  <a:pt x="504" y="156"/>
                  <a:pt x="504" y="156"/>
                  <a:pt x="504" y="156"/>
                </a:cubicBezTo>
                <a:close/>
                <a:moveTo>
                  <a:pt x="81" y="390"/>
                </a:moveTo>
                <a:cubicBezTo>
                  <a:pt x="82" y="390"/>
                  <a:pt x="82" y="388"/>
                  <a:pt x="83" y="389"/>
                </a:cubicBezTo>
                <a:cubicBezTo>
                  <a:pt x="79" y="383"/>
                  <a:pt x="79" y="383"/>
                  <a:pt x="79" y="383"/>
                </a:cubicBezTo>
                <a:cubicBezTo>
                  <a:pt x="81" y="387"/>
                  <a:pt x="80" y="388"/>
                  <a:pt x="81" y="390"/>
                </a:cubicBezTo>
                <a:close/>
                <a:moveTo>
                  <a:pt x="83" y="390"/>
                </a:moveTo>
                <a:cubicBezTo>
                  <a:pt x="83" y="389"/>
                  <a:pt x="83" y="389"/>
                  <a:pt x="83" y="389"/>
                </a:cubicBezTo>
                <a:lnTo>
                  <a:pt x="83" y="390"/>
                </a:lnTo>
                <a:close/>
                <a:moveTo>
                  <a:pt x="76" y="403"/>
                </a:moveTo>
                <a:cubicBezTo>
                  <a:pt x="75" y="404"/>
                  <a:pt x="75" y="405"/>
                  <a:pt x="76" y="407"/>
                </a:cubicBezTo>
                <a:cubicBezTo>
                  <a:pt x="78" y="409"/>
                  <a:pt x="80" y="411"/>
                  <a:pt x="81" y="413"/>
                </a:cubicBezTo>
                <a:cubicBezTo>
                  <a:pt x="81" y="413"/>
                  <a:pt x="81" y="413"/>
                  <a:pt x="81" y="412"/>
                </a:cubicBezTo>
                <a:cubicBezTo>
                  <a:pt x="86" y="411"/>
                  <a:pt x="81" y="407"/>
                  <a:pt x="76" y="403"/>
                </a:cubicBezTo>
                <a:close/>
                <a:moveTo>
                  <a:pt x="82" y="414"/>
                </a:moveTo>
                <a:cubicBezTo>
                  <a:pt x="83" y="416"/>
                  <a:pt x="85" y="417"/>
                  <a:pt x="86" y="419"/>
                </a:cubicBezTo>
                <a:cubicBezTo>
                  <a:pt x="87" y="418"/>
                  <a:pt x="84" y="417"/>
                  <a:pt x="82" y="414"/>
                </a:cubicBezTo>
                <a:close/>
                <a:moveTo>
                  <a:pt x="59" y="346"/>
                </a:moveTo>
                <a:cubicBezTo>
                  <a:pt x="59" y="349"/>
                  <a:pt x="63" y="346"/>
                  <a:pt x="62" y="348"/>
                </a:cubicBezTo>
                <a:cubicBezTo>
                  <a:pt x="67" y="350"/>
                  <a:pt x="52" y="333"/>
                  <a:pt x="59" y="346"/>
                </a:cubicBezTo>
                <a:close/>
                <a:moveTo>
                  <a:pt x="55" y="380"/>
                </a:moveTo>
                <a:cubicBezTo>
                  <a:pt x="53" y="375"/>
                  <a:pt x="51" y="369"/>
                  <a:pt x="50" y="369"/>
                </a:cubicBezTo>
                <a:cubicBezTo>
                  <a:pt x="53" y="378"/>
                  <a:pt x="53" y="378"/>
                  <a:pt x="53" y="378"/>
                </a:cubicBezTo>
                <a:cubicBezTo>
                  <a:pt x="53" y="378"/>
                  <a:pt x="54" y="379"/>
                  <a:pt x="55" y="380"/>
                </a:cubicBezTo>
                <a:close/>
                <a:moveTo>
                  <a:pt x="55" y="380"/>
                </a:moveTo>
                <a:cubicBezTo>
                  <a:pt x="57" y="383"/>
                  <a:pt x="58" y="386"/>
                  <a:pt x="59" y="387"/>
                </a:cubicBezTo>
                <a:cubicBezTo>
                  <a:pt x="59" y="385"/>
                  <a:pt x="57" y="382"/>
                  <a:pt x="55" y="380"/>
                </a:cubicBezTo>
                <a:close/>
                <a:moveTo>
                  <a:pt x="385" y="532"/>
                </a:moveTo>
                <a:cubicBezTo>
                  <a:pt x="393" y="530"/>
                  <a:pt x="393" y="530"/>
                  <a:pt x="393" y="530"/>
                </a:cubicBezTo>
                <a:cubicBezTo>
                  <a:pt x="387" y="530"/>
                  <a:pt x="387" y="530"/>
                  <a:pt x="387" y="530"/>
                </a:cubicBezTo>
                <a:lnTo>
                  <a:pt x="385" y="532"/>
                </a:lnTo>
                <a:close/>
                <a:moveTo>
                  <a:pt x="397" y="520"/>
                </a:moveTo>
                <a:cubicBezTo>
                  <a:pt x="401" y="524"/>
                  <a:pt x="401" y="524"/>
                  <a:pt x="401" y="524"/>
                </a:cubicBezTo>
                <a:cubicBezTo>
                  <a:pt x="404" y="517"/>
                  <a:pt x="404" y="517"/>
                  <a:pt x="404" y="517"/>
                </a:cubicBezTo>
                <a:cubicBezTo>
                  <a:pt x="402" y="518"/>
                  <a:pt x="399" y="520"/>
                  <a:pt x="397" y="520"/>
                </a:cubicBezTo>
                <a:close/>
                <a:moveTo>
                  <a:pt x="247" y="47"/>
                </a:moveTo>
                <a:cubicBezTo>
                  <a:pt x="250" y="47"/>
                  <a:pt x="253" y="46"/>
                  <a:pt x="256" y="46"/>
                </a:cubicBezTo>
                <a:cubicBezTo>
                  <a:pt x="250" y="46"/>
                  <a:pt x="246" y="42"/>
                  <a:pt x="247" y="47"/>
                </a:cubicBezTo>
                <a:close/>
                <a:moveTo>
                  <a:pt x="256" y="46"/>
                </a:moveTo>
                <a:cubicBezTo>
                  <a:pt x="256" y="46"/>
                  <a:pt x="257" y="46"/>
                  <a:pt x="258" y="45"/>
                </a:cubicBezTo>
                <a:cubicBezTo>
                  <a:pt x="257" y="45"/>
                  <a:pt x="256" y="46"/>
                  <a:pt x="256" y="46"/>
                </a:cubicBezTo>
                <a:close/>
              </a:path>
            </a:pathLst>
          </a:custGeom>
          <a:solidFill>
            <a:schemeClr val="bg1"/>
          </a:solidFill>
          <a:ln>
            <a:noFill/>
          </a:ln>
        </p:spPr>
        <p:txBody>
          <a:bodyPr vert="horz" wrap="square" lIns="91440" tIns="45720" rIns="91440" bIns="45720" numCol="1" anchor="ctr" anchorCtr="0" compatLnSpc="1">
            <a:prstTxWarp prst="textNoShape">
              <a:avLst/>
            </a:prstTxWarp>
          </a:bodyPr>
          <a:lstStyle/>
          <a:p>
            <a:pPr algn="ctr"/>
            <a:r>
              <a:rPr lang="es-MX" sz="1400" b="1" dirty="0">
                <a:solidFill>
                  <a:schemeClr val="bg1"/>
                </a:solidFill>
              </a:rPr>
              <a:t>3</a:t>
            </a:r>
            <a:endParaRPr sz="1400" b="1" dirty="0">
              <a:solidFill>
                <a:schemeClr val="bg1"/>
              </a:solidFill>
            </a:endParaRPr>
          </a:p>
        </p:txBody>
      </p:sp>
      <p:sp>
        <p:nvSpPr>
          <p:cNvPr id="60" name="Main Heading">
            <a:extLst>
              <a:ext uri="{FF2B5EF4-FFF2-40B4-BE49-F238E27FC236}">
                <a16:creationId xmlns:a16="http://schemas.microsoft.com/office/drawing/2014/main" id="{573621F8-4ECE-4AB1-B3C6-618E4BA53C3C}"/>
              </a:ext>
            </a:extLst>
          </p:cNvPr>
          <p:cNvSpPr>
            <a:spLocks noChangeArrowheads="1"/>
          </p:cNvSpPr>
          <p:nvPr>
            <p:custDataLst>
              <p:tags r:id="rId3"/>
            </p:custDataLst>
          </p:nvPr>
        </p:nvSpPr>
        <p:spPr bwMode="gray">
          <a:xfrm>
            <a:off x="282766" y="86404"/>
            <a:ext cx="7772400" cy="274320"/>
          </a:xfrm>
          <a:prstGeom prst="rect">
            <a:avLst/>
          </a:prstGeom>
          <a:noFill/>
          <a:ln w="12700">
            <a:noFill/>
            <a:prstDash val="dash"/>
            <a:miter lim="800000"/>
            <a:headEnd/>
            <a:tailEnd/>
          </a:ln>
          <a:effectLst/>
        </p:spPr>
        <p:txBody>
          <a:bodyPr lIns="0" tIns="0" rIns="0" bIns="0"/>
          <a:lstStyle/>
          <a:p>
            <a:pPr>
              <a:lnSpc>
                <a:spcPts val="2100"/>
              </a:lnSpc>
            </a:pPr>
            <a:r>
              <a:rPr lang="es-MX" sz="2800" b="1" dirty="0">
                <a:solidFill>
                  <a:schemeClr val="bg1"/>
                </a:solidFill>
                <a:latin typeface="Calibri"/>
                <a:cs typeface="Calibri" pitchFamily="34" charset="0"/>
              </a:rPr>
              <a:t>¿Por qué invertir en ISA?</a:t>
            </a:r>
          </a:p>
        </p:txBody>
      </p:sp>
      <p:sp>
        <p:nvSpPr>
          <p:cNvPr id="32" name="Rectangle 64">
            <a:extLst>
              <a:ext uri="{FF2B5EF4-FFF2-40B4-BE49-F238E27FC236}">
                <a16:creationId xmlns:a16="http://schemas.microsoft.com/office/drawing/2014/main" id="{71EA98E7-6AFD-4F42-A5F9-0923E6F39AB4}"/>
              </a:ext>
            </a:extLst>
          </p:cNvPr>
          <p:cNvSpPr/>
          <p:nvPr>
            <p:custDataLst>
              <p:tags r:id="rId4"/>
            </p:custDataLst>
          </p:nvPr>
        </p:nvSpPr>
        <p:spPr bwMode="auto">
          <a:xfrm>
            <a:off x="799520" y="1237750"/>
            <a:ext cx="5398079" cy="320493"/>
          </a:xfrm>
          <a:prstGeom prst="rect">
            <a:avLst/>
          </a:prstGeom>
          <a:solidFill>
            <a:srgbClr val="241C68"/>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s-CO" b="1" dirty="0">
                <a:solidFill>
                  <a:srgbClr val="FFFFFF"/>
                </a:solidFill>
                <a:cs typeface="Calibri" pitchFamily="34" charset="0"/>
              </a:rPr>
              <a:t>Utilidad Neta </a:t>
            </a:r>
          </a:p>
        </p:txBody>
      </p:sp>
      <p:sp>
        <p:nvSpPr>
          <p:cNvPr id="38" name="Rectangle 64">
            <a:extLst>
              <a:ext uri="{FF2B5EF4-FFF2-40B4-BE49-F238E27FC236}">
                <a16:creationId xmlns:a16="http://schemas.microsoft.com/office/drawing/2014/main" id="{50583884-29FF-49B7-9E73-C81235355088}"/>
              </a:ext>
            </a:extLst>
          </p:cNvPr>
          <p:cNvSpPr/>
          <p:nvPr>
            <p:custDataLst>
              <p:tags r:id="rId5"/>
            </p:custDataLst>
          </p:nvPr>
        </p:nvSpPr>
        <p:spPr bwMode="auto">
          <a:xfrm>
            <a:off x="6331056" y="4050942"/>
            <a:ext cx="5408362" cy="320493"/>
          </a:xfrm>
          <a:prstGeom prst="rect">
            <a:avLst/>
          </a:prstGeom>
          <a:solidFill>
            <a:srgbClr val="241C68"/>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s-CO" b="1" dirty="0">
                <a:solidFill>
                  <a:srgbClr val="FFFFFF"/>
                </a:solidFill>
                <a:cs typeface="Calibri" pitchFamily="34" charset="0"/>
              </a:rPr>
              <a:t>ROE</a:t>
            </a:r>
          </a:p>
        </p:txBody>
      </p:sp>
      <p:sp>
        <p:nvSpPr>
          <p:cNvPr id="3" name="Rectángulo 2">
            <a:extLst>
              <a:ext uri="{FF2B5EF4-FFF2-40B4-BE49-F238E27FC236}">
                <a16:creationId xmlns:a16="http://schemas.microsoft.com/office/drawing/2014/main" id="{A6333A6E-4ECD-4C4C-9AFE-0D90F044A300}"/>
              </a:ext>
            </a:extLst>
          </p:cNvPr>
          <p:cNvSpPr/>
          <p:nvPr/>
        </p:nvSpPr>
        <p:spPr>
          <a:xfrm>
            <a:off x="7354766" y="1574208"/>
            <a:ext cx="3944338" cy="923330"/>
          </a:xfrm>
          <a:prstGeom prst="rect">
            <a:avLst/>
          </a:prstGeom>
        </p:spPr>
        <p:txBody>
          <a:bodyPr wrap="square">
            <a:spAutoFit/>
          </a:bodyPr>
          <a:lstStyle/>
          <a:p>
            <a:pPr algn="ctr">
              <a:lnSpc>
                <a:spcPct val="100000"/>
              </a:lnSpc>
            </a:pPr>
            <a:r>
              <a:rPr lang="es-CO" dirty="0">
                <a:latin typeface="Tahoma" panose="020B0604030504040204" pitchFamily="34" charset="0"/>
                <a:ea typeface="Tahoma" panose="020B0604030504040204" pitchFamily="34" charset="0"/>
                <a:cs typeface="Tahoma" panose="020B0604030504040204" pitchFamily="34" charset="0"/>
              </a:rPr>
              <a:t>Resultados</a:t>
            </a:r>
            <a:r>
              <a:rPr lang="es-CO" dirty="0">
                <a:solidFill>
                  <a:srgbClr val="404040"/>
                </a:solidFill>
                <a:latin typeface="Tahoma" panose="020B0604030504040204" pitchFamily="34" charset="0"/>
                <a:ea typeface="Tahoma" panose="020B0604030504040204" pitchFamily="34" charset="0"/>
                <a:cs typeface="Tahoma" panose="020B0604030504040204" pitchFamily="34" charset="0"/>
              </a:rPr>
              <a:t> </a:t>
            </a:r>
            <a:r>
              <a:rPr lang="es-CO" b="1" dirty="0">
                <a:solidFill>
                  <a:srgbClr val="FE5000"/>
                </a:solidFill>
                <a:latin typeface="Tahoma" panose="020B0604030504040204" pitchFamily="34" charset="0"/>
                <a:ea typeface="Tahoma" panose="020B0604030504040204" pitchFamily="34" charset="0"/>
                <a:cs typeface="Tahoma" panose="020B0604030504040204" pitchFamily="34" charset="0"/>
              </a:rPr>
              <a:t>sólidos</a:t>
            </a:r>
            <a:r>
              <a:rPr lang="es-CO" b="1" dirty="0">
                <a:solidFill>
                  <a:srgbClr val="003085"/>
                </a:solidFill>
                <a:latin typeface="Tahoma" panose="020B0604030504040204" pitchFamily="34" charset="0"/>
                <a:ea typeface="Tahoma" panose="020B0604030504040204" pitchFamily="34" charset="0"/>
                <a:cs typeface="Tahoma" panose="020B0604030504040204" pitchFamily="34" charset="0"/>
              </a:rPr>
              <a:t> </a:t>
            </a:r>
            <a:r>
              <a:rPr lang="es-CO" dirty="0">
                <a:latin typeface="Tahoma" panose="020B0604030504040204" pitchFamily="34" charset="0"/>
                <a:ea typeface="Tahoma" panose="020B0604030504040204" pitchFamily="34" charset="0"/>
                <a:cs typeface="Tahoma" panose="020B0604030504040204" pitchFamily="34" charset="0"/>
              </a:rPr>
              <a:t>que apalancan nuestra estrategia de </a:t>
            </a:r>
            <a:r>
              <a:rPr lang="es-CO" b="1" dirty="0">
                <a:solidFill>
                  <a:srgbClr val="FE5000"/>
                </a:solidFill>
                <a:latin typeface="Tahoma" panose="020B0604030504040204" pitchFamily="34" charset="0"/>
                <a:ea typeface="Tahoma" panose="020B0604030504040204" pitchFamily="34" charset="0"/>
                <a:cs typeface="Tahoma" panose="020B0604030504040204" pitchFamily="34" charset="0"/>
              </a:rPr>
              <a:t>crecimiento rentable </a:t>
            </a:r>
            <a:r>
              <a:rPr lang="es-CO" b="1" dirty="0">
                <a:latin typeface="Tahoma" panose="020B0604030504040204" pitchFamily="34" charset="0"/>
                <a:ea typeface="Tahoma" panose="020B0604030504040204" pitchFamily="34" charset="0"/>
                <a:cs typeface="Tahoma" panose="020B0604030504040204" pitchFamily="34" charset="0"/>
              </a:rPr>
              <a:t>y</a:t>
            </a:r>
            <a:r>
              <a:rPr lang="es-CO" b="1" dirty="0">
                <a:solidFill>
                  <a:srgbClr val="FE5000"/>
                </a:solidFill>
                <a:latin typeface="Tahoma" panose="020B0604030504040204" pitchFamily="34" charset="0"/>
                <a:ea typeface="Tahoma" panose="020B0604030504040204" pitchFamily="34" charset="0"/>
                <a:cs typeface="Tahoma" panose="020B0604030504040204" pitchFamily="34" charset="0"/>
              </a:rPr>
              <a:t> sostenible</a:t>
            </a:r>
          </a:p>
        </p:txBody>
      </p:sp>
      <p:grpSp>
        <p:nvGrpSpPr>
          <p:cNvPr id="8" name="Grupo 7">
            <a:extLst>
              <a:ext uri="{FF2B5EF4-FFF2-40B4-BE49-F238E27FC236}">
                <a16:creationId xmlns:a16="http://schemas.microsoft.com/office/drawing/2014/main" id="{F0B850E5-AA80-4CEA-8C45-8B052045BF51}"/>
              </a:ext>
            </a:extLst>
          </p:cNvPr>
          <p:cNvGrpSpPr/>
          <p:nvPr/>
        </p:nvGrpSpPr>
        <p:grpSpPr>
          <a:xfrm>
            <a:off x="1431795" y="5004379"/>
            <a:ext cx="5938837" cy="812851"/>
            <a:chOff x="157163" y="5897988"/>
            <a:chExt cx="5938837" cy="812851"/>
          </a:xfrm>
        </p:grpSpPr>
        <p:sp>
          <p:nvSpPr>
            <p:cNvPr id="7" name="CuadroTexto 6">
              <a:extLst>
                <a:ext uri="{FF2B5EF4-FFF2-40B4-BE49-F238E27FC236}">
                  <a16:creationId xmlns:a16="http://schemas.microsoft.com/office/drawing/2014/main" id="{B9683AB1-6A54-4C57-8CB7-858AA737F099}"/>
                </a:ext>
              </a:extLst>
            </p:cNvPr>
            <p:cNvSpPr txBox="1"/>
            <p:nvPr/>
          </p:nvSpPr>
          <p:spPr>
            <a:xfrm>
              <a:off x="157163" y="5972175"/>
              <a:ext cx="5938837" cy="738664"/>
            </a:xfrm>
            <a:prstGeom prst="rect">
              <a:avLst/>
            </a:prstGeom>
            <a:noFill/>
          </p:spPr>
          <p:txBody>
            <a:bodyPr wrap="square" rtlCol="0">
              <a:spAutoFit/>
            </a:bodyPr>
            <a:lstStyle/>
            <a:p>
              <a:r>
                <a:rPr lang="es-CO" sz="1400" dirty="0">
                  <a:latin typeface="Tahoma" panose="020B0604030504040204" pitchFamily="34" charset="0"/>
                  <a:ea typeface="Tahoma" panose="020B0604030504040204" pitchFamily="34" charset="0"/>
                  <a:cs typeface="Tahoma" panose="020B0604030504040204" pitchFamily="34" charset="0"/>
                </a:rPr>
                <a:t>*E</a:t>
              </a:r>
              <a:r>
                <a:rPr lang="es-MX" sz="1400" dirty="0">
                  <a:latin typeface="Tahoma" panose="020B0604030504040204" pitchFamily="34" charset="0"/>
                  <a:ea typeface="Tahoma" panose="020B0604030504040204" pitchFamily="34" charset="0"/>
                  <a:cs typeface="Tahoma" panose="020B0604030504040204" pitchFamily="34" charset="0"/>
                </a:rPr>
                <a:t>ventos extraordinarios de ISA </a:t>
              </a:r>
              <a:r>
                <a:rPr lang="es-MX" sz="1400" dirty="0" err="1">
                  <a:latin typeface="Tahoma" panose="020B0604030504040204" pitchFamily="34" charset="0"/>
                  <a:ea typeface="Tahoma" panose="020B0604030504040204" pitchFamily="34" charset="0"/>
                  <a:cs typeface="Tahoma" panose="020B0604030504040204" pitchFamily="34" charset="0"/>
                </a:rPr>
                <a:t>CTEEP</a:t>
              </a:r>
              <a:r>
                <a:rPr lang="es-MX" sz="1400" dirty="0">
                  <a:latin typeface="Tahoma" panose="020B0604030504040204" pitchFamily="34" charset="0"/>
                  <a:ea typeface="Tahoma" panose="020B0604030504040204" pitchFamily="34" charset="0"/>
                  <a:cs typeface="Tahoma" panose="020B0604030504040204" pitchFamily="34" charset="0"/>
                </a:rPr>
                <a:t>:</a:t>
              </a:r>
            </a:p>
            <a:p>
              <a:r>
                <a:rPr lang="es-MX" sz="1400" dirty="0">
                  <a:latin typeface="Tahoma" panose="020B0604030504040204" pitchFamily="34" charset="0"/>
                  <a:ea typeface="Tahoma" panose="020B0604030504040204" pitchFamily="34" charset="0"/>
                  <a:cs typeface="Tahoma" panose="020B0604030504040204" pitchFamily="34" charset="0"/>
                </a:rPr>
                <a:t>  - Revisión Tarifaria Periódica</a:t>
              </a:r>
            </a:p>
            <a:p>
              <a:r>
                <a:rPr lang="es-MX" sz="1400" dirty="0">
                  <a:latin typeface="Tahoma" panose="020B0604030504040204" pitchFamily="34" charset="0"/>
                  <a:ea typeface="Tahoma" panose="020B0604030504040204" pitchFamily="34" charset="0"/>
                  <a:cs typeface="Tahoma" panose="020B0604030504040204" pitchFamily="34" charset="0"/>
                </a:rPr>
                <a:t>  - Ajustes a la </a:t>
              </a:r>
              <a:r>
                <a:rPr lang="es-MX" sz="1400" dirty="0" err="1">
                  <a:latin typeface="Tahoma" panose="020B0604030504040204" pitchFamily="34" charset="0"/>
                  <a:ea typeface="Tahoma" panose="020B0604030504040204" pitchFamily="34" charset="0"/>
                  <a:cs typeface="Tahoma" panose="020B0604030504040204" pitchFamily="34" charset="0"/>
                </a:rPr>
                <a:t>RBSE</a:t>
              </a:r>
              <a:r>
                <a:rPr lang="es-MX" sz="1400" dirty="0">
                  <a:latin typeface="Tahoma" panose="020B0604030504040204" pitchFamily="34" charset="0"/>
                  <a:ea typeface="Tahoma" panose="020B0604030504040204" pitchFamily="34" charset="0"/>
                  <a:cs typeface="Tahoma" panose="020B0604030504040204" pitchFamily="34" charset="0"/>
                </a:rPr>
                <a:t> definidos por </a:t>
              </a:r>
              <a:r>
                <a:rPr lang="es-MX" sz="1400" dirty="0" err="1">
                  <a:latin typeface="Tahoma" panose="020B0604030504040204" pitchFamily="34" charset="0"/>
                  <a:ea typeface="Tahoma" panose="020B0604030504040204" pitchFamily="34" charset="0"/>
                  <a:cs typeface="Tahoma" panose="020B0604030504040204" pitchFamily="34" charset="0"/>
                </a:rPr>
                <a:t>ANEEL</a:t>
              </a:r>
              <a:endParaRPr lang="es-CO" sz="1400" dirty="0">
                <a:latin typeface="Tahoma" panose="020B0604030504040204" pitchFamily="34" charset="0"/>
                <a:ea typeface="Tahoma" panose="020B0604030504040204" pitchFamily="34" charset="0"/>
                <a:cs typeface="Tahoma" panose="020B0604030504040204" pitchFamily="34" charset="0"/>
              </a:endParaRPr>
            </a:p>
          </p:txBody>
        </p:sp>
        <p:sp>
          <p:nvSpPr>
            <p:cNvPr id="24" name="Rectángulo: esquinas redondeadas 23">
              <a:extLst>
                <a:ext uri="{FF2B5EF4-FFF2-40B4-BE49-F238E27FC236}">
                  <a16:creationId xmlns:a16="http://schemas.microsoft.com/office/drawing/2014/main" id="{922D151D-D53F-4266-843F-DB9256F82AD9}"/>
                </a:ext>
              </a:extLst>
            </p:cNvPr>
            <p:cNvSpPr/>
            <p:nvPr/>
          </p:nvSpPr>
          <p:spPr>
            <a:xfrm>
              <a:off x="157163" y="5897988"/>
              <a:ext cx="3677458" cy="812851"/>
            </a:xfrm>
            <a:prstGeom prst="roundRect">
              <a:avLst/>
            </a:prstGeom>
            <a:noFill/>
            <a:ln w="22225"/>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25" name="Marcador de número de diapositiva 1">
            <a:extLst>
              <a:ext uri="{FF2B5EF4-FFF2-40B4-BE49-F238E27FC236}">
                <a16:creationId xmlns:a16="http://schemas.microsoft.com/office/drawing/2014/main" id="{19DAE85E-21A4-4865-A444-395BA146F3ED}"/>
              </a:ext>
            </a:extLst>
          </p:cNvPr>
          <p:cNvSpPr>
            <a:spLocks noGrp="1"/>
          </p:cNvSpPr>
          <p:nvPr>
            <p:ph type="sldNum" sz="quarter" idx="12"/>
          </p:nvPr>
        </p:nvSpPr>
        <p:spPr>
          <a:xfrm>
            <a:off x="9229305" y="6415960"/>
            <a:ext cx="2743200" cy="365125"/>
          </a:xfrm>
        </p:spPr>
        <p:txBody>
          <a:bodyPr/>
          <a:lstStyle/>
          <a:p>
            <a:fld id="{A8CA4421-44AD-DE44-A829-A4FCFB7D6F23}" type="slidenum">
              <a:rPr lang="es-CO" smtClean="0"/>
              <a:t>14</a:t>
            </a:fld>
            <a:endParaRPr lang="es-CO" dirty="0"/>
          </a:p>
        </p:txBody>
      </p:sp>
      <p:graphicFrame>
        <p:nvGraphicFramePr>
          <p:cNvPr id="11" name="Gráfico 10">
            <a:extLst>
              <a:ext uri="{FF2B5EF4-FFF2-40B4-BE49-F238E27FC236}">
                <a16:creationId xmlns:a16="http://schemas.microsoft.com/office/drawing/2014/main" id="{47463827-CF4B-21D5-4D31-B8E56B0EF614}"/>
              </a:ext>
            </a:extLst>
          </p:cNvPr>
          <p:cNvGraphicFramePr>
            <a:graphicFrameLocks/>
          </p:cNvGraphicFramePr>
          <p:nvPr>
            <p:extLst>
              <p:ext uri="{D42A27DB-BD31-4B8C-83A1-F6EECF244321}">
                <p14:modId xmlns:p14="http://schemas.microsoft.com/office/powerpoint/2010/main" val="319723357"/>
              </p:ext>
            </p:extLst>
          </p:nvPr>
        </p:nvGraphicFramePr>
        <p:xfrm>
          <a:off x="325822" y="1724937"/>
          <a:ext cx="6333334" cy="2412065"/>
        </p:xfrm>
        <a:graphic>
          <a:graphicData uri="http://schemas.openxmlformats.org/drawingml/2006/chart">
            <c:chart xmlns:c="http://schemas.openxmlformats.org/drawingml/2006/chart" xmlns:r="http://schemas.openxmlformats.org/officeDocument/2006/relationships" r:id="rId10"/>
          </a:graphicData>
        </a:graphic>
      </p:graphicFrame>
      <p:sp>
        <p:nvSpPr>
          <p:cNvPr id="12" name="Rectángulo 11">
            <a:extLst>
              <a:ext uri="{FF2B5EF4-FFF2-40B4-BE49-F238E27FC236}">
                <a16:creationId xmlns:a16="http://schemas.microsoft.com/office/drawing/2014/main" id="{51A6D36F-C6AA-7B4E-CBFB-40626A060043}"/>
              </a:ext>
            </a:extLst>
          </p:cNvPr>
          <p:cNvSpPr/>
          <p:nvPr/>
        </p:nvSpPr>
        <p:spPr>
          <a:xfrm>
            <a:off x="775127" y="1558243"/>
            <a:ext cx="1534394" cy="230832"/>
          </a:xfrm>
          <a:prstGeom prst="rect">
            <a:avLst/>
          </a:prstGeom>
        </p:spPr>
        <p:txBody>
          <a:bodyPr wrap="non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es-CO" sz="9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Cifras en millones de USD </a:t>
            </a:r>
          </a:p>
        </p:txBody>
      </p:sp>
      <p:grpSp>
        <p:nvGrpSpPr>
          <p:cNvPr id="15" name="Grupo 14">
            <a:extLst>
              <a:ext uri="{FF2B5EF4-FFF2-40B4-BE49-F238E27FC236}">
                <a16:creationId xmlns:a16="http://schemas.microsoft.com/office/drawing/2014/main" id="{B167F438-2080-F87A-AC95-50355E544044}"/>
              </a:ext>
            </a:extLst>
          </p:cNvPr>
          <p:cNvGrpSpPr/>
          <p:nvPr/>
        </p:nvGrpSpPr>
        <p:grpSpPr>
          <a:xfrm>
            <a:off x="2369670" y="1551661"/>
            <a:ext cx="1883889" cy="276999"/>
            <a:chOff x="5223450" y="1406576"/>
            <a:chExt cx="1883889" cy="276999"/>
          </a:xfrm>
        </p:grpSpPr>
        <p:sp>
          <p:nvSpPr>
            <p:cNvPr id="17" name="Diagrama de flujo: conector 16">
              <a:extLst>
                <a:ext uri="{FF2B5EF4-FFF2-40B4-BE49-F238E27FC236}">
                  <a16:creationId xmlns:a16="http://schemas.microsoft.com/office/drawing/2014/main" id="{954194C3-F43E-A453-BD23-00DAB76AB557}"/>
                </a:ext>
              </a:extLst>
            </p:cNvPr>
            <p:cNvSpPr/>
            <p:nvPr/>
          </p:nvSpPr>
          <p:spPr>
            <a:xfrm>
              <a:off x="5223450" y="1479858"/>
              <a:ext cx="119269" cy="96078"/>
            </a:xfrm>
            <a:prstGeom prst="flowChartConnector">
              <a:avLst/>
            </a:prstGeom>
            <a:solidFill>
              <a:schemeClr val="accent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a:p>
          </p:txBody>
        </p:sp>
        <p:sp>
          <p:nvSpPr>
            <p:cNvPr id="18" name="CuadroTexto 17">
              <a:extLst>
                <a:ext uri="{FF2B5EF4-FFF2-40B4-BE49-F238E27FC236}">
                  <a16:creationId xmlns:a16="http://schemas.microsoft.com/office/drawing/2014/main" id="{6EB02D19-2BBD-8B7C-E485-BEE7550D8554}"/>
                </a:ext>
              </a:extLst>
            </p:cNvPr>
            <p:cNvSpPr txBox="1"/>
            <p:nvPr/>
          </p:nvSpPr>
          <p:spPr>
            <a:xfrm>
              <a:off x="5291791" y="1406576"/>
              <a:ext cx="1815548" cy="276999"/>
            </a:xfrm>
            <a:prstGeom prst="rect">
              <a:avLst/>
            </a:prstGeom>
            <a:noFill/>
          </p:spPr>
          <p:txBody>
            <a:bodyPr wrap="square" rtlCol="0">
              <a:spAutoFit/>
            </a:bodyPr>
            <a:lstStyle/>
            <a:p>
              <a:r>
                <a:rPr lang="es-CO" sz="1200" b="1" dirty="0"/>
                <a:t>Margen neto</a:t>
              </a:r>
            </a:p>
          </p:txBody>
        </p:sp>
      </p:grpSp>
      <p:graphicFrame>
        <p:nvGraphicFramePr>
          <p:cNvPr id="19" name="Gráfico 18">
            <a:extLst>
              <a:ext uri="{FF2B5EF4-FFF2-40B4-BE49-F238E27FC236}">
                <a16:creationId xmlns:a16="http://schemas.microsoft.com/office/drawing/2014/main" id="{DB72F9E9-F417-EB44-F835-972AA96B4DE5}"/>
              </a:ext>
            </a:extLst>
          </p:cNvPr>
          <p:cNvGraphicFramePr>
            <a:graphicFrameLocks/>
          </p:cNvGraphicFramePr>
          <p:nvPr>
            <p:extLst>
              <p:ext uri="{D42A27DB-BD31-4B8C-83A1-F6EECF244321}">
                <p14:modId xmlns:p14="http://schemas.microsoft.com/office/powerpoint/2010/main" val="126056845"/>
              </p:ext>
            </p:extLst>
          </p:nvPr>
        </p:nvGraphicFramePr>
        <p:xfrm>
          <a:off x="5769575" y="4183706"/>
          <a:ext cx="6422425" cy="2303077"/>
        </p:xfrm>
        <a:graphic>
          <a:graphicData uri="http://schemas.openxmlformats.org/drawingml/2006/chart">
            <c:chart xmlns:c="http://schemas.openxmlformats.org/drawingml/2006/chart" xmlns:r="http://schemas.openxmlformats.org/officeDocument/2006/relationships" r:id="rId11"/>
          </a:graphicData>
        </a:graphic>
      </p:graphicFrame>
    </p:spTree>
    <p:extLst>
      <p:ext uri="{BB962C8B-B14F-4D97-AF65-F5344CB8AC3E}">
        <p14:creationId xmlns:p14="http://schemas.microsoft.com/office/powerpoint/2010/main" val="2173664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42BD234B-E1C7-4E2E-81CC-E45788F6C312}"/>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0" b="90129" l="2444" r="97556">
                        <a14:foregroundMark x1="54582" y1="37339" x2="69959" y2="36910"/>
                        <a14:foregroundMark x1="69959" y1="36910" x2="89715" y2="858"/>
                        <a14:foregroundMark x1="89715" y1="858" x2="51120" y2="39914"/>
                        <a14:foregroundMark x1="51120" y1="39914" x2="80754" y2="16309"/>
                        <a14:foregroundMark x1="80754" y1="16309" x2="73320" y2="8584"/>
                        <a14:foregroundMark x1="73320" y1="8584" x2="62831" y2="23176"/>
                        <a14:foregroundMark x1="62831" y1="23176" x2="63035" y2="24464"/>
                        <a14:foregroundMark x1="4073" y1="33476" x2="30855" y2="47639"/>
                        <a14:foregroundMark x1="30855" y1="47639" x2="65071" y2="20601"/>
                        <a14:foregroundMark x1="65071" y1="20601" x2="7332" y2="25751"/>
                        <a14:foregroundMark x1="7332" y1="25751" x2="39511" y2="11588"/>
                        <a14:foregroundMark x1="39511" y1="11588" x2="3259" y2="6009"/>
                        <a14:foregroundMark x1="3259" y1="6009" x2="28717" y2="47210"/>
                        <a14:foregroundMark x1="28717" y1="47210" x2="6619" y2="41202"/>
                        <a14:foregroundMark x1="6619" y1="41202" x2="25255" y2="69099"/>
                        <a14:foregroundMark x1="25255" y1="69099" x2="53157" y2="48498"/>
                        <a14:foregroundMark x1="53157" y1="48498" x2="26375" y2="35193"/>
                        <a14:foregroundMark x1="26375" y1="35193" x2="96334" y2="3863"/>
                        <a14:foregroundMark x1="7230" y1="0" x2="96232" y2="3433"/>
                        <a14:foregroundMark x1="7128" y1="0" x2="1527" y2="24464"/>
                        <a14:foregroundMark x1="1527" y1="24893" x2="41344" y2="69528"/>
                        <a14:foregroundMark x1="41344" y1="69528" x2="53971" y2="64807"/>
                        <a14:foregroundMark x1="53971" y1="64807" x2="31161" y2="59657"/>
                        <a14:foregroundMark x1="31161" y1="59657" x2="48371" y2="39485"/>
                        <a14:foregroundMark x1="48371" y1="39485" x2="36558" y2="35622"/>
                        <a14:foregroundMark x1="36558" y1="35622" x2="61507" y2="19742"/>
                        <a14:foregroundMark x1="61507" y1="19742" x2="52342" y2="4721"/>
                        <a14:foregroundMark x1="52342" y1="4721" x2="4175" y2="2146"/>
                        <a14:foregroundMark x1="4073" y1="2146" x2="0" y2="12446"/>
                        <a14:foregroundMark x1="0" y1="30472" x2="3055" y2="44635"/>
                        <a14:foregroundMark x1="3157" y1="45064" x2="25560" y2="7725"/>
                        <a14:foregroundMark x1="25560" y1="7725" x2="45010" y2="39056"/>
                        <a14:foregroundMark x1="45010" y1="39056" x2="46436" y2="39914"/>
                        <a14:foregroundMark x1="2444" y1="0" x2="2444" y2="54936"/>
                        <a14:foregroundMark x1="2851" y1="0" x2="5601" y2="54077"/>
                        <a14:foregroundMark x1="5703" y1="54506" x2="713" y2="2146"/>
                        <a14:foregroundMark x1="713" y1="2146" x2="102" y2="64807"/>
                        <a14:foregroundMark x1="102" y1="64807" x2="5092" y2="31760"/>
                        <a14:foregroundMark x1="3259" y1="0" x2="4990" y2="31330"/>
                        <a14:foregroundMark x1="2037" y1="0" x2="2037" y2="47639"/>
                        <a14:foregroundMark x1="2138" y1="0" x2="2037" y2="47639"/>
                        <a14:foregroundMark x1="2342" y1="0" x2="4073" y2="41202"/>
                        <a14:foregroundMark x1="4175" y1="41631" x2="2444" y2="28326"/>
                        <a14:foregroundMark x1="26986" y1="89700" x2="30143" y2="90129"/>
                        <a14:foregroundMark x1="96029" y1="0" x2="91752" y2="9442"/>
                      </a14:backgroundRemoval>
                    </a14:imgEffect>
                  </a14:imgLayer>
                </a14:imgProps>
              </a:ext>
              <a:ext uri="{28A0092B-C50C-407E-A947-70E740481C1C}">
                <a14:useLocalDpi xmlns:a14="http://schemas.microsoft.com/office/drawing/2010/main"/>
              </a:ext>
            </a:extLst>
          </a:blip>
          <a:srcRect/>
          <a:stretch/>
        </p:blipFill>
        <p:spPr>
          <a:xfrm>
            <a:off x="0" y="-44725"/>
            <a:ext cx="8598452" cy="1680934"/>
          </a:xfrm>
          <a:prstGeom prst="rect">
            <a:avLst/>
          </a:prstGeom>
        </p:spPr>
      </p:pic>
      <p:sp>
        <p:nvSpPr>
          <p:cNvPr id="9" name="Sub Heading">
            <a:extLst>
              <a:ext uri="{FF2B5EF4-FFF2-40B4-BE49-F238E27FC236}">
                <a16:creationId xmlns:a16="http://schemas.microsoft.com/office/drawing/2014/main" id="{0D12548F-0D56-408A-82ED-6B097372FE9C}"/>
              </a:ext>
            </a:extLst>
          </p:cNvPr>
          <p:cNvSpPr>
            <a:spLocks noChangeArrowheads="1"/>
          </p:cNvSpPr>
          <p:nvPr>
            <p:custDataLst>
              <p:tags r:id="rId1"/>
            </p:custDataLst>
          </p:nvPr>
        </p:nvSpPr>
        <p:spPr bwMode="gray">
          <a:xfrm>
            <a:off x="483182" y="565175"/>
            <a:ext cx="8927307" cy="156567"/>
          </a:xfrm>
          <a:prstGeom prst="rect">
            <a:avLst/>
          </a:prstGeom>
          <a:noFill/>
          <a:ln w="12700">
            <a:noFill/>
            <a:prstDash val="dash"/>
            <a:miter lim="800000"/>
            <a:headEnd/>
            <a:tailEnd/>
          </a:ln>
          <a:effectLst/>
        </p:spPr>
        <p:txBody>
          <a:bodyPr lIns="0" tIns="0" rIns="0" bIns="0"/>
          <a:lstStyle/>
          <a:p>
            <a:pPr eaLnBrk="1" hangingPunct="1"/>
            <a:r>
              <a:rPr lang="es-MX" sz="2000" b="1" dirty="0">
                <a:solidFill>
                  <a:srgbClr val="27AAE1"/>
                </a:solidFill>
                <a:latin typeface="Calibri"/>
                <a:ea typeface="ＭＳ Ｐゴシック"/>
                <a:cs typeface="Calibri" pitchFamily="34" charset="0"/>
              </a:rPr>
              <a:t>…manteniendo un sano nivel de endeudamiento </a:t>
            </a:r>
          </a:p>
        </p:txBody>
      </p:sp>
      <p:sp>
        <p:nvSpPr>
          <p:cNvPr id="10" name="Freeform 32">
            <a:extLst>
              <a:ext uri="{FF2B5EF4-FFF2-40B4-BE49-F238E27FC236}">
                <a16:creationId xmlns:a16="http://schemas.microsoft.com/office/drawing/2014/main" id="{286DD2D9-F0C1-43A8-B5AE-916A8F3EA695}"/>
              </a:ext>
            </a:extLst>
          </p:cNvPr>
          <p:cNvSpPr>
            <a:spLocks noEditPoints="1"/>
          </p:cNvSpPr>
          <p:nvPr>
            <p:custDataLst>
              <p:tags r:id="rId2"/>
            </p:custDataLst>
          </p:nvPr>
        </p:nvSpPr>
        <p:spPr bwMode="auto">
          <a:xfrm>
            <a:off x="117348" y="562806"/>
            <a:ext cx="274320" cy="274320"/>
          </a:xfrm>
          <a:custGeom>
            <a:avLst/>
            <a:gdLst>
              <a:gd name="T0" fmla="*/ 340 w 519"/>
              <a:gd name="T1" fmla="*/ 506 h 547"/>
              <a:gd name="T2" fmla="*/ 272 w 519"/>
              <a:gd name="T3" fmla="*/ 500 h 547"/>
              <a:gd name="T4" fmla="*/ 244 w 519"/>
              <a:gd name="T5" fmla="*/ 502 h 547"/>
              <a:gd name="T6" fmla="*/ 296 w 519"/>
              <a:gd name="T7" fmla="*/ 517 h 547"/>
              <a:gd name="T8" fmla="*/ 200 w 519"/>
              <a:gd name="T9" fmla="*/ 491 h 547"/>
              <a:gd name="T10" fmla="*/ 164 w 519"/>
              <a:gd name="T11" fmla="*/ 461 h 547"/>
              <a:gd name="T12" fmla="*/ 183 w 519"/>
              <a:gd name="T13" fmla="*/ 480 h 547"/>
              <a:gd name="T14" fmla="*/ 212 w 519"/>
              <a:gd name="T15" fmla="*/ 506 h 547"/>
              <a:gd name="T16" fmla="*/ 153 w 519"/>
              <a:gd name="T17" fmla="*/ 466 h 547"/>
              <a:gd name="T18" fmla="*/ 110 w 519"/>
              <a:gd name="T19" fmla="*/ 432 h 547"/>
              <a:gd name="T20" fmla="*/ 167 w 519"/>
              <a:gd name="T21" fmla="*/ 475 h 547"/>
              <a:gd name="T22" fmla="*/ 121 w 519"/>
              <a:gd name="T23" fmla="*/ 445 h 547"/>
              <a:gd name="T24" fmla="*/ 137 w 519"/>
              <a:gd name="T25" fmla="*/ 455 h 547"/>
              <a:gd name="T26" fmla="*/ 190 w 519"/>
              <a:gd name="T27" fmla="*/ 495 h 547"/>
              <a:gd name="T28" fmla="*/ 202 w 519"/>
              <a:gd name="T29" fmla="*/ 62 h 547"/>
              <a:gd name="T30" fmla="*/ 55 w 519"/>
              <a:gd name="T31" fmla="*/ 226 h 547"/>
              <a:gd name="T32" fmla="*/ 65 w 519"/>
              <a:gd name="T33" fmla="*/ 357 h 547"/>
              <a:gd name="T34" fmla="*/ 67 w 519"/>
              <a:gd name="T35" fmla="*/ 361 h 547"/>
              <a:gd name="T36" fmla="*/ 61 w 519"/>
              <a:gd name="T37" fmla="*/ 380 h 547"/>
              <a:gd name="T38" fmla="*/ 483 w 519"/>
              <a:gd name="T39" fmla="*/ 153 h 547"/>
              <a:gd name="T40" fmla="*/ 411 w 519"/>
              <a:gd name="T41" fmla="*/ 87 h 547"/>
              <a:gd name="T42" fmla="*/ 394 w 519"/>
              <a:gd name="T43" fmla="*/ 72 h 547"/>
              <a:gd name="T44" fmla="*/ 314 w 519"/>
              <a:gd name="T45" fmla="*/ 39 h 547"/>
              <a:gd name="T46" fmla="*/ 264 w 519"/>
              <a:gd name="T47" fmla="*/ 40 h 547"/>
              <a:gd name="T48" fmla="*/ 213 w 519"/>
              <a:gd name="T49" fmla="*/ 50 h 547"/>
              <a:gd name="T50" fmla="*/ 184 w 519"/>
              <a:gd name="T51" fmla="*/ 63 h 547"/>
              <a:gd name="T52" fmla="*/ 95 w 519"/>
              <a:gd name="T53" fmla="*/ 145 h 547"/>
              <a:gd name="T54" fmla="*/ 47 w 519"/>
              <a:gd name="T55" fmla="*/ 281 h 547"/>
              <a:gd name="T56" fmla="*/ 66 w 519"/>
              <a:gd name="T57" fmla="*/ 363 h 547"/>
              <a:gd name="T58" fmla="*/ 91 w 519"/>
              <a:gd name="T59" fmla="*/ 413 h 547"/>
              <a:gd name="T60" fmla="*/ 76 w 519"/>
              <a:gd name="T61" fmla="*/ 416 h 547"/>
              <a:gd name="T62" fmla="*/ 132 w 519"/>
              <a:gd name="T63" fmla="*/ 468 h 547"/>
              <a:gd name="T64" fmla="*/ 193 w 519"/>
              <a:gd name="T65" fmla="*/ 504 h 547"/>
              <a:gd name="T66" fmla="*/ 233 w 519"/>
              <a:gd name="T67" fmla="*/ 517 h 547"/>
              <a:gd name="T68" fmla="*/ 325 w 519"/>
              <a:gd name="T69" fmla="*/ 515 h 547"/>
              <a:gd name="T70" fmla="*/ 344 w 519"/>
              <a:gd name="T71" fmla="*/ 536 h 547"/>
              <a:gd name="T72" fmla="*/ 149 w 519"/>
              <a:gd name="T73" fmla="*/ 513 h 547"/>
              <a:gd name="T74" fmla="*/ 47 w 519"/>
              <a:gd name="T75" fmla="*/ 415 h 547"/>
              <a:gd name="T76" fmla="*/ 0 w 519"/>
              <a:gd name="T77" fmla="*/ 266 h 547"/>
              <a:gd name="T78" fmla="*/ 20 w 519"/>
              <a:gd name="T79" fmla="*/ 181 h 547"/>
              <a:gd name="T80" fmla="*/ 70 w 519"/>
              <a:gd name="T81" fmla="*/ 102 h 547"/>
              <a:gd name="T82" fmla="*/ 182 w 519"/>
              <a:gd name="T83" fmla="*/ 21 h 547"/>
              <a:gd name="T84" fmla="*/ 308 w 519"/>
              <a:gd name="T85" fmla="*/ 3 h 547"/>
              <a:gd name="T86" fmla="*/ 436 w 519"/>
              <a:gd name="T87" fmla="*/ 42 h 547"/>
              <a:gd name="T88" fmla="*/ 463 w 519"/>
              <a:gd name="T89" fmla="*/ 84 h 547"/>
              <a:gd name="T90" fmla="*/ 503 w 519"/>
              <a:gd name="T91" fmla="*/ 131 h 547"/>
              <a:gd name="T92" fmla="*/ 161 w 519"/>
              <a:gd name="T93" fmla="*/ 484 h 547"/>
              <a:gd name="T94" fmla="*/ 82 w 519"/>
              <a:gd name="T95" fmla="*/ 130 h 547"/>
              <a:gd name="T96" fmla="*/ 37 w 519"/>
              <a:gd name="T97" fmla="*/ 291 h 547"/>
              <a:gd name="T98" fmla="*/ 30 w 519"/>
              <a:gd name="T99" fmla="*/ 251 h 547"/>
              <a:gd name="T100" fmla="*/ 34 w 519"/>
              <a:gd name="T101" fmla="*/ 283 h 547"/>
              <a:gd name="T102" fmla="*/ 32 w 519"/>
              <a:gd name="T103" fmla="*/ 306 h 547"/>
              <a:gd name="T104" fmla="*/ 49 w 519"/>
              <a:gd name="T105" fmla="*/ 364 h 547"/>
              <a:gd name="T106" fmla="*/ 64 w 519"/>
              <a:gd name="T107" fmla="*/ 390 h 547"/>
              <a:gd name="T108" fmla="*/ 88 w 519"/>
              <a:gd name="T109" fmla="*/ 126 h 547"/>
              <a:gd name="T110" fmla="*/ 136 w 519"/>
              <a:gd name="T111" fmla="*/ 78 h 547"/>
              <a:gd name="T112" fmla="*/ 350 w 519"/>
              <a:gd name="T113" fmla="*/ 45 h 547"/>
              <a:gd name="T114" fmla="*/ 504 w 519"/>
              <a:gd name="T115" fmla="*/ 156 h 547"/>
              <a:gd name="T116" fmla="*/ 76 w 519"/>
              <a:gd name="T117" fmla="*/ 407 h 547"/>
              <a:gd name="T118" fmla="*/ 55 w 519"/>
              <a:gd name="T119" fmla="*/ 380 h 547"/>
              <a:gd name="T120" fmla="*/ 385 w 519"/>
              <a:gd name="T121" fmla="*/ 532 h 547"/>
              <a:gd name="T122" fmla="*/ 256 w 519"/>
              <a:gd name="T123" fmla="*/ 46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9" h="547">
                <a:moveTo>
                  <a:pt x="419" y="513"/>
                </a:moveTo>
                <a:cubicBezTo>
                  <a:pt x="418" y="514"/>
                  <a:pt x="418" y="515"/>
                  <a:pt x="416" y="518"/>
                </a:cubicBezTo>
                <a:cubicBezTo>
                  <a:pt x="415" y="520"/>
                  <a:pt x="412" y="523"/>
                  <a:pt x="408" y="525"/>
                </a:cubicBezTo>
                <a:cubicBezTo>
                  <a:pt x="409" y="524"/>
                  <a:pt x="408" y="524"/>
                  <a:pt x="408" y="522"/>
                </a:cubicBezTo>
                <a:cubicBezTo>
                  <a:pt x="409" y="522"/>
                  <a:pt x="409" y="521"/>
                  <a:pt x="411" y="519"/>
                </a:cubicBezTo>
                <a:cubicBezTo>
                  <a:pt x="412" y="517"/>
                  <a:pt x="414" y="515"/>
                  <a:pt x="416" y="512"/>
                </a:cubicBezTo>
                <a:cubicBezTo>
                  <a:pt x="416" y="512"/>
                  <a:pt x="418" y="509"/>
                  <a:pt x="419" y="509"/>
                </a:cubicBezTo>
                <a:cubicBezTo>
                  <a:pt x="419" y="509"/>
                  <a:pt x="419" y="510"/>
                  <a:pt x="419" y="513"/>
                </a:cubicBezTo>
                <a:close/>
                <a:moveTo>
                  <a:pt x="347" y="500"/>
                </a:moveTo>
                <a:cubicBezTo>
                  <a:pt x="344" y="502"/>
                  <a:pt x="342" y="504"/>
                  <a:pt x="340" y="506"/>
                </a:cubicBezTo>
                <a:cubicBezTo>
                  <a:pt x="342" y="504"/>
                  <a:pt x="344" y="503"/>
                  <a:pt x="346" y="502"/>
                </a:cubicBezTo>
                <a:lnTo>
                  <a:pt x="347" y="500"/>
                </a:lnTo>
                <a:close/>
                <a:moveTo>
                  <a:pt x="323" y="508"/>
                </a:moveTo>
                <a:cubicBezTo>
                  <a:pt x="325" y="509"/>
                  <a:pt x="325" y="509"/>
                  <a:pt x="325" y="509"/>
                </a:cubicBezTo>
                <a:cubicBezTo>
                  <a:pt x="328" y="504"/>
                  <a:pt x="328" y="504"/>
                  <a:pt x="328" y="504"/>
                </a:cubicBezTo>
                <a:cubicBezTo>
                  <a:pt x="317" y="507"/>
                  <a:pt x="303" y="512"/>
                  <a:pt x="295" y="511"/>
                </a:cubicBezTo>
                <a:cubicBezTo>
                  <a:pt x="297" y="514"/>
                  <a:pt x="302" y="513"/>
                  <a:pt x="307" y="512"/>
                </a:cubicBezTo>
                <a:cubicBezTo>
                  <a:pt x="313" y="510"/>
                  <a:pt x="318" y="509"/>
                  <a:pt x="323" y="508"/>
                </a:cubicBezTo>
                <a:close/>
                <a:moveTo>
                  <a:pt x="273" y="500"/>
                </a:moveTo>
                <a:cubicBezTo>
                  <a:pt x="273" y="500"/>
                  <a:pt x="272" y="500"/>
                  <a:pt x="272" y="500"/>
                </a:cubicBezTo>
                <a:cubicBezTo>
                  <a:pt x="271" y="500"/>
                  <a:pt x="270" y="499"/>
                  <a:pt x="267" y="499"/>
                </a:cubicBezTo>
                <a:cubicBezTo>
                  <a:pt x="269" y="501"/>
                  <a:pt x="261" y="501"/>
                  <a:pt x="273" y="500"/>
                </a:cubicBezTo>
                <a:close/>
                <a:moveTo>
                  <a:pt x="272" y="500"/>
                </a:moveTo>
                <a:cubicBezTo>
                  <a:pt x="277" y="500"/>
                  <a:pt x="269" y="498"/>
                  <a:pt x="272" y="500"/>
                </a:cubicBezTo>
                <a:close/>
                <a:moveTo>
                  <a:pt x="250" y="495"/>
                </a:moveTo>
                <a:cubicBezTo>
                  <a:pt x="243" y="495"/>
                  <a:pt x="244" y="496"/>
                  <a:pt x="248" y="499"/>
                </a:cubicBezTo>
                <a:cubicBezTo>
                  <a:pt x="250" y="499"/>
                  <a:pt x="253" y="498"/>
                  <a:pt x="255" y="498"/>
                </a:cubicBezTo>
                <a:cubicBezTo>
                  <a:pt x="254" y="496"/>
                  <a:pt x="248" y="495"/>
                  <a:pt x="250" y="495"/>
                </a:cubicBezTo>
                <a:close/>
                <a:moveTo>
                  <a:pt x="241" y="502"/>
                </a:moveTo>
                <a:cubicBezTo>
                  <a:pt x="244" y="502"/>
                  <a:pt x="244" y="502"/>
                  <a:pt x="244" y="502"/>
                </a:cubicBezTo>
                <a:cubicBezTo>
                  <a:pt x="244" y="501"/>
                  <a:pt x="243" y="501"/>
                  <a:pt x="241" y="502"/>
                </a:cubicBezTo>
                <a:close/>
                <a:moveTo>
                  <a:pt x="244" y="502"/>
                </a:moveTo>
                <a:cubicBezTo>
                  <a:pt x="245" y="503"/>
                  <a:pt x="245" y="505"/>
                  <a:pt x="248" y="502"/>
                </a:cubicBezTo>
                <a:cubicBezTo>
                  <a:pt x="247" y="503"/>
                  <a:pt x="249" y="502"/>
                  <a:pt x="252" y="501"/>
                </a:cubicBezTo>
                <a:lnTo>
                  <a:pt x="244" y="502"/>
                </a:lnTo>
                <a:close/>
                <a:moveTo>
                  <a:pt x="258" y="506"/>
                </a:moveTo>
                <a:cubicBezTo>
                  <a:pt x="265" y="507"/>
                  <a:pt x="268" y="505"/>
                  <a:pt x="268" y="504"/>
                </a:cubicBezTo>
                <a:cubicBezTo>
                  <a:pt x="267" y="503"/>
                  <a:pt x="263" y="503"/>
                  <a:pt x="256" y="502"/>
                </a:cubicBezTo>
                <a:cubicBezTo>
                  <a:pt x="260" y="504"/>
                  <a:pt x="265" y="505"/>
                  <a:pt x="258" y="506"/>
                </a:cubicBezTo>
                <a:close/>
                <a:moveTo>
                  <a:pt x="296" y="517"/>
                </a:moveTo>
                <a:cubicBezTo>
                  <a:pt x="294" y="516"/>
                  <a:pt x="292" y="516"/>
                  <a:pt x="292" y="517"/>
                </a:cubicBezTo>
                <a:cubicBezTo>
                  <a:pt x="294" y="518"/>
                  <a:pt x="296" y="518"/>
                  <a:pt x="298" y="519"/>
                </a:cubicBezTo>
                <a:cubicBezTo>
                  <a:pt x="303" y="516"/>
                  <a:pt x="303" y="516"/>
                  <a:pt x="303" y="516"/>
                </a:cubicBezTo>
                <a:cubicBezTo>
                  <a:pt x="302" y="517"/>
                  <a:pt x="299" y="517"/>
                  <a:pt x="296" y="517"/>
                </a:cubicBezTo>
                <a:close/>
                <a:moveTo>
                  <a:pt x="206" y="486"/>
                </a:moveTo>
                <a:cubicBezTo>
                  <a:pt x="206" y="487"/>
                  <a:pt x="208" y="490"/>
                  <a:pt x="208" y="492"/>
                </a:cubicBezTo>
                <a:cubicBezTo>
                  <a:pt x="209" y="492"/>
                  <a:pt x="211" y="492"/>
                  <a:pt x="213" y="492"/>
                </a:cubicBezTo>
                <a:cubicBezTo>
                  <a:pt x="211" y="490"/>
                  <a:pt x="206" y="488"/>
                  <a:pt x="206" y="486"/>
                </a:cubicBezTo>
                <a:close/>
                <a:moveTo>
                  <a:pt x="208" y="492"/>
                </a:moveTo>
                <a:cubicBezTo>
                  <a:pt x="200" y="491"/>
                  <a:pt x="200" y="491"/>
                  <a:pt x="200" y="491"/>
                </a:cubicBezTo>
                <a:cubicBezTo>
                  <a:pt x="206" y="494"/>
                  <a:pt x="208" y="493"/>
                  <a:pt x="208" y="492"/>
                </a:cubicBezTo>
                <a:close/>
                <a:moveTo>
                  <a:pt x="238" y="508"/>
                </a:moveTo>
                <a:cubicBezTo>
                  <a:pt x="243" y="507"/>
                  <a:pt x="247" y="506"/>
                  <a:pt x="252" y="506"/>
                </a:cubicBezTo>
                <a:cubicBezTo>
                  <a:pt x="247" y="506"/>
                  <a:pt x="241" y="507"/>
                  <a:pt x="236" y="508"/>
                </a:cubicBezTo>
                <a:lnTo>
                  <a:pt x="238" y="508"/>
                </a:lnTo>
                <a:close/>
                <a:moveTo>
                  <a:pt x="176" y="475"/>
                </a:moveTo>
                <a:cubicBezTo>
                  <a:pt x="180" y="475"/>
                  <a:pt x="180" y="475"/>
                  <a:pt x="180" y="475"/>
                </a:cubicBezTo>
                <a:cubicBezTo>
                  <a:pt x="181" y="475"/>
                  <a:pt x="183" y="475"/>
                  <a:pt x="185" y="474"/>
                </a:cubicBezTo>
                <a:cubicBezTo>
                  <a:pt x="182" y="475"/>
                  <a:pt x="179" y="475"/>
                  <a:pt x="176" y="475"/>
                </a:cubicBezTo>
                <a:close/>
                <a:moveTo>
                  <a:pt x="164" y="461"/>
                </a:moveTo>
                <a:cubicBezTo>
                  <a:pt x="160" y="459"/>
                  <a:pt x="155" y="458"/>
                  <a:pt x="151" y="458"/>
                </a:cubicBezTo>
                <a:cubicBezTo>
                  <a:pt x="155" y="459"/>
                  <a:pt x="158" y="462"/>
                  <a:pt x="162" y="467"/>
                </a:cubicBezTo>
                <a:cubicBezTo>
                  <a:pt x="166" y="466"/>
                  <a:pt x="161" y="461"/>
                  <a:pt x="164" y="461"/>
                </a:cubicBezTo>
                <a:close/>
                <a:moveTo>
                  <a:pt x="151" y="458"/>
                </a:moveTo>
                <a:cubicBezTo>
                  <a:pt x="149" y="457"/>
                  <a:pt x="146" y="456"/>
                  <a:pt x="144" y="456"/>
                </a:cubicBezTo>
                <a:cubicBezTo>
                  <a:pt x="146" y="457"/>
                  <a:pt x="148" y="457"/>
                  <a:pt x="151" y="458"/>
                </a:cubicBezTo>
                <a:close/>
                <a:moveTo>
                  <a:pt x="183" y="480"/>
                </a:moveTo>
                <a:cubicBezTo>
                  <a:pt x="185" y="485"/>
                  <a:pt x="185" y="485"/>
                  <a:pt x="185" y="485"/>
                </a:cubicBezTo>
                <a:cubicBezTo>
                  <a:pt x="185" y="485"/>
                  <a:pt x="186" y="485"/>
                  <a:pt x="187" y="486"/>
                </a:cubicBezTo>
                <a:cubicBezTo>
                  <a:pt x="187" y="485"/>
                  <a:pt x="187" y="483"/>
                  <a:pt x="183" y="480"/>
                </a:cubicBezTo>
                <a:close/>
                <a:moveTo>
                  <a:pt x="185" y="485"/>
                </a:moveTo>
                <a:cubicBezTo>
                  <a:pt x="185" y="485"/>
                  <a:pt x="185" y="485"/>
                  <a:pt x="185" y="485"/>
                </a:cubicBezTo>
                <a:cubicBezTo>
                  <a:pt x="182" y="483"/>
                  <a:pt x="179" y="482"/>
                  <a:pt x="179" y="482"/>
                </a:cubicBezTo>
                <a:cubicBezTo>
                  <a:pt x="179" y="482"/>
                  <a:pt x="181" y="483"/>
                  <a:pt x="185" y="485"/>
                </a:cubicBezTo>
                <a:close/>
                <a:moveTo>
                  <a:pt x="188" y="486"/>
                </a:moveTo>
                <a:cubicBezTo>
                  <a:pt x="188" y="486"/>
                  <a:pt x="188" y="486"/>
                  <a:pt x="187" y="486"/>
                </a:cubicBezTo>
                <a:cubicBezTo>
                  <a:pt x="188" y="486"/>
                  <a:pt x="188" y="486"/>
                  <a:pt x="188" y="486"/>
                </a:cubicBezTo>
                <a:close/>
                <a:moveTo>
                  <a:pt x="212" y="506"/>
                </a:moveTo>
                <a:cubicBezTo>
                  <a:pt x="216" y="505"/>
                  <a:pt x="211" y="502"/>
                  <a:pt x="218" y="501"/>
                </a:cubicBezTo>
                <a:cubicBezTo>
                  <a:pt x="213" y="501"/>
                  <a:pt x="203" y="500"/>
                  <a:pt x="212" y="506"/>
                </a:cubicBezTo>
                <a:close/>
                <a:moveTo>
                  <a:pt x="199" y="493"/>
                </a:moveTo>
                <a:cubicBezTo>
                  <a:pt x="196" y="492"/>
                  <a:pt x="193" y="492"/>
                  <a:pt x="190" y="492"/>
                </a:cubicBezTo>
                <a:cubicBezTo>
                  <a:pt x="193" y="493"/>
                  <a:pt x="195" y="494"/>
                  <a:pt x="198" y="495"/>
                </a:cubicBezTo>
                <a:cubicBezTo>
                  <a:pt x="198" y="494"/>
                  <a:pt x="197" y="493"/>
                  <a:pt x="199" y="493"/>
                </a:cubicBezTo>
                <a:close/>
                <a:moveTo>
                  <a:pt x="186" y="491"/>
                </a:moveTo>
                <a:cubicBezTo>
                  <a:pt x="190" y="492"/>
                  <a:pt x="190" y="492"/>
                  <a:pt x="190" y="492"/>
                </a:cubicBezTo>
                <a:cubicBezTo>
                  <a:pt x="187" y="490"/>
                  <a:pt x="187" y="490"/>
                  <a:pt x="187" y="490"/>
                </a:cubicBezTo>
                <a:lnTo>
                  <a:pt x="186" y="491"/>
                </a:lnTo>
                <a:close/>
                <a:moveTo>
                  <a:pt x="154" y="470"/>
                </a:moveTo>
                <a:cubicBezTo>
                  <a:pt x="155" y="470"/>
                  <a:pt x="158" y="469"/>
                  <a:pt x="153" y="466"/>
                </a:cubicBezTo>
                <a:cubicBezTo>
                  <a:pt x="150" y="466"/>
                  <a:pt x="146" y="464"/>
                  <a:pt x="143" y="461"/>
                </a:cubicBezTo>
                <a:cubicBezTo>
                  <a:pt x="144" y="463"/>
                  <a:pt x="146" y="464"/>
                  <a:pt x="148" y="466"/>
                </a:cubicBezTo>
                <a:cubicBezTo>
                  <a:pt x="150" y="467"/>
                  <a:pt x="152" y="469"/>
                  <a:pt x="154" y="470"/>
                </a:cubicBezTo>
                <a:close/>
                <a:moveTo>
                  <a:pt x="168" y="476"/>
                </a:moveTo>
                <a:cubicBezTo>
                  <a:pt x="168" y="476"/>
                  <a:pt x="167" y="476"/>
                  <a:pt x="167" y="476"/>
                </a:cubicBezTo>
                <a:cubicBezTo>
                  <a:pt x="168" y="476"/>
                  <a:pt x="168" y="477"/>
                  <a:pt x="168" y="476"/>
                </a:cubicBezTo>
                <a:close/>
                <a:moveTo>
                  <a:pt x="110" y="432"/>
                </a:moveTo>
                <a:cubicBezTo>
                  <a:pt x="110" y="433"/>
                  <a:pt x="110" y="433"/>
                  <a:pt x="110" y="433"/>
                </a:cubicBezTo>
                <a:cubicBezTo>
                  <a:pt x="110" y="433"/>
                  <a:pt x="110" y="433"/>
                  <a:pt x="110" y="433"/>
                </a:cubicBezTo>
                <a:lnTo>
                  <a:pt x="110" y="432"/>
                </a:lnTo>
                <a:close/>
                <a:moveTo>
                  <a:pt x="154" y="471"/>
                </a:moveTo>
                <a:cubicBezTo>
                  <a:pt x="157" y="474"/>
                  <a:pt x="159" y="474"/>
                  <a:pt x="162" y="474"/>
                </a:cubicBezTo>
                <a:cubicBezTo>
                  <a:pt x="159" y="473"/>
                  <a:pt x="156" y="472"/>
                  <a:pt x="154" y="470"/>
                </a:cubicBezTo>
                <a:cubicBezTo>
                  <a:pt x="153" y="470"/>
                  <a:pt x="153" y="471"/>
                  <a:pt x="154" y="471"/>
                </a:cubicBezTo>
                <a:close/>
                <a:moveTo>
                  <a:pt x="133" y="450"/>
                </a:moveTo>
                <a:cubicBezTo>
                  <a:pt x="134" y="451"/>
                  <a:pt x="135" y="453"/>
                  <a:pt x="137" y="455"/>
                </a:cubicBezTo>
                <a:cubicBezTo>
                  <a:pt x="136" y="453"/>
                  <a:pt x="134" y="449"/>
                  <a:pt x="133" y="450"/>
                </a:cubicBezTo>
                <a:close/>
                <a:moveTo>
                  <a:pt x="167" y="475"/>
                </a:moveTo>
                <a:cubicBezTo>
                  <a:pt x="167" y="475"/>
                  <a:pt x="167" y="475"/>
                  <a:pt x="167" y="475"/>
                </a:cubicBezTo>
                <a:cubicBezTo>
                  <a:pt x="167" y="473"/>
                  <a:pt x="166" y="474"/>
                  <a:pt x="167" y="475"/>
                </a:cubicBezTo>
                <a:close/>
                <a:moveTo>
                  <a:pt x="167" y="475"/>
                </a:moveTo>
                <a:cubicBezTo>
                  <a:pt x="165" y="474"/>
                  <a:pt x="163" y="474"/>
                  <a:pt x="162" y="474"/>
                </a:cubicBezTo>
                <a:cubicBezTo>
                  <a:pt x="164" y="475"/>
                  <a:pt x="165" y="476"/>
                  <a:pt x="167" y="476"/>
                </a:cubicBezTo>
                <a:cubicBezTo>
                  <a:pt x="167" y="476"/>
                  <a:pt x="167" y="475"/>
                  <a:pt x="167" y="475"/>
                </a:cubicBezTo>
                <a:close/>
                <a:moveTo>
                  <a:pt x="121" y="445"/>
                </a:moveTo>
                <a:cubicBezTo>
                  <a:pt x="122" y="445"/>
                  <a:pt x="123" y="446"/>
                  <a:pt x="123" y="447"/>
                </a:cubicBezTo>
                <a:cubicBezTo>
                  <a:pt x="121" y="444"/>
                  <a:pt x="120" y="441"/>
                  <a:pt x="118" y="435"/>
                </a:cubicBezTo>
                <a:cubicBezTo>
                  <a:pt x="113" y="433"/>
                  <a:pt x="111" y="433"/>
                  <a:pt x="110" y="433"/>
                </a:cubicBezTo>
                <a:cubicBezTo>
                  <a:pt x="114" y="437"/>
                  <a:pt x="118" y="441"/>
                  <a:pt x="122" y="445"/>
                </a:cubicBezTo>
                <a:lnTo>
                  <a:pt x="121" y="445"/>
                </a:lnTo>
                <a:close/>
                <a:moveTo>
                  <a:pt x="135" y="456"/>
                </a:moveTo>
                <a:cubicBezTo>
                  <a:pt x="133" y="457"/>
                  <a:pt x="130" y="456"/>
                  <a:pt x="128" y="456"/>
                </a:cubicBezTo>
                <a:cubicBezTo>
                  <a:pt x="126" y="456"/>
                  <a:pt x="124" y="456"/>
                  <a:pt x="125" y="459"/>
                </a:cubicBezTo>
                <a:cubicBezTo>
                  <a:pt x="133" y="466"/>
                  <a:pt x="133" y="462"/>
                  <a:pt x="138" y="464"/>
                </a:cubicBezTo>
                <a:cubicBezTo>
                  <a:pt x="125" y="455"/>
                  <a:pt x="143" y="465"/>
                  <a:pt x="135" y="457"/>
                </a:cubicBezTo>
                <a:cubicBezTo>
                  <a:pt x="138" y="458"/>
                  <a:pt x="140" y="460"/>
                  <a:pt x="143" y="461"/>
                </a:cubicBezTo>
                <a:cubicBezTo>
                  <a:pt x="140" y="459"/>
                  <a:pt x="138" y="457"/>
                  <a:pt x="137" y="455"/>
                </a:cubicBezTo>
                <a:cubicBezTo>
                  <a:pt x="137" y="455"/>
                  <a:pt x="137" y="455"/>
                  <a:pt x="137" y="455"/>
                </a:cubicBezTo>
                <a:cubicBezTo>
                  <a:pt x="137" y="455"/>
                  <a:pt x="137" y="455"/>
                  <a:pt x="137" y="455"/>
                </a:cubicBezTo>
                <a:cubicBezTo>
                  <a:pt x="137" y="455"/>
                  <a:pt x="137" y="455"/>
                  <a:pt x="137" y="455"/>
                </a:cubicBezTo>
                <a:cubicBezTo>
                  <a:pt x="137" y="456"/>
                  <a:pt x="137" y="457"/>
                  <a:pt x="137" y="456"/>
                </a:cubicBezTo>
                <a:cubicBezTo>
                  <a:pt x="137" y="456"/>
                  <a:pt x="137" y="456"/>
                  <a:pt x="137" y="456"/>
                </a:cubicBezTo>
                <a:cubicBezTo>
                  <a:pt x="136" y="456"/>
                  <a:pt x="136" y="456"/>
                  <a:pt x="135" y="456"/>
                </a:cubicBezTo>
                <a:cubicBezTo>
                  <a:pt x="132" y="453"/>
                  <a:pt x="135" y="455"/>
                  <a:pt x="137" y="456"/>
                </a:cubicBezTo>
                <a:cubicBezTo>
                  <a:pt x="137" y="456"/>
                  <a:pt x="137" y="456"/>
                  <a:pt x="137" y="455"/>
                </a:cubicBezTo>
                <a:cubicBezTo>
                  <a:pt x="137" y="455"/>
                  <a:pt x="137" y="455"/>
                  <a:pt x="137" y="455"/>
                </a:cubicBezTo>
                <a:cubicBezTo>
                  <a:pt x="132" y="453"/>
                  <a:pt x="128" y="450"/>
                  <a:pt x="123" y="447"/>
                </a:cubicBezTo>
                <a:cubicBezTo>
                  <a:pt x="126" y="449"/>
                  <a:pt x="129" y="452"/>
                  <a:pt x="135" y="456"/>
                </a:cubicBezTo>
                <a:close/>
                <a:moveTo>
                  <a:pt x="190" y="496"/>
                </a:moveTo>
                <a:cubicBezTo>
                  <a:pt x="190" y="496"/>
                  <a:pt x="190" y="496"/>
                  <a:pt x="190" y="495"/>
                </a:cubicBezTo>
                <a:cubicBezTo>
                  <a:pt x="190" y="495"/>
                  <a:pt x="190" y="496"/>
                  <a:pt x="190" y="496"/>
                </a:cubicBezTo>
                <a:close/>
                <a:moveTo>
                  <a:pt x="110" y="430"/>
                </a:moveTo>
                <a:cubicBezTo>
                  <a:pt x="114" y="429"/>
                  <a:pt x="114" y="429"/>
                  <a:pt x="114" y="429"/>
                </a:cubicBezTo>
                <a:cubicBezTo>
                  <a:pt x="111" y="428"/>
                  <a:pt x="108" y="428"/>
                  <a:pt x="105" y="427"/>
                </a:cubicBezTo>
                <a:cubicBezTo>
                  <a:pt x="106" y="428"/>
                  <a:pt x="108" y="429"/>
                  <a:pt x="110" y="430"/>
                </a:cubicBezTo>
                <a:close/>
                <a:moveTo>
                  <a:pt x="101" y="416"/>
                </a:moveTo>
                <a:cubicBezTo>
                  <a:pt x="97" y="413"/>
                  <a:pt x="97" y="413"/>
                  <a:pt x="97" y="413"/>
                </a:cubicBezTo>
                <a:cubicBezTo>
                  <a:pt x="98" y="417"/>
                  <a:pt x="98" y="417"/>
                  <a:pt x="98" y="417"/>
                </a:cubicBezTo>
                <a:lnTo>
                  <a:pt x="101" y="416"/>
                </a:lnTo>
                <a:close/>
                <a:moveTo>
                  <a:pt x="202" y="62"/>
                </a:moveTo>
                <a:cubicBezTo>
                  <a:pt x="199" y="60"/>
                  <a:pt x="199" y="60"/>
                  <a:pt x="199" y="60"/>
                </a:cubicBezTo>
                <a:cubicBezTo>
                  <a:pt x="196" y="62"/>
                  <a:pt x="193" y="62"/>
                  <a:pt x="190" y="63"/>
                </a:cubicBezTo>
                <a:cubicBezTo>
                  <a:pt x="197" y="63"/>
                  <a:pt x="204" y="65"/>
                  <a:pt x="202" y="62"/>
                </a:cubicBezTo>
                <a:close/>
                <a:moveTo>
                  <a:pt x="48" y="252"/>
                </a:moveTo>
                <a:cubicBezTo>
                  <a:pt x="50" y="247"/>
                  <a:pt x="51" y="243"/>
                  <a:pt x="52" y="240"/>
                </a:cubicBezTo>
                <a:cubicBezTo>
                  <a:pt x="49" y="245"/>
                  <a:pt x="45" y="250"/>
                  <a:pt x="48" y="252"/>
                </a:cubicBezTo>
                <a:close/>
                <a:moveTo>
                  <a:pt x="362" y="11"/>
                </a:moveTo>
                <a:cubicBezTo>
                  <a:pt x="359" y="10"/>
                  <a:pt x="357" y="11"/>
                  <a:pt x="357" y="12"/>
                </a:cubicBezTo>
                <a:cubicBezTo>
                  <a:pt x="360" y="12"/>
                  <a:pt x="362" y="12"/>
                  <a:pt x="362" y="11"/>
                </a:cubicBezTo>
                <a:close/>
                <a:moveTo>
                  <a:pt x="55" y="226"/>
                </a:moveTo>
                <a:cubicBezTo>
                  <a:pt x="54" y="226"/>
                  <a:pt x="54" y="227"/>
                  <a:pt x="53" y="228"/>
                </a:cubicBezTo>
                <a:cubicBezTo>
                  <a:pt x="53" y="232"/>
                  <a:pt x="53" y="235"/>
                  <a:pt x="52" y="240"/>
                </a:cubicBezTo>
                <a:cubicBezTo>
                  <a:pt x="54" y="236"/>
                  <a:pt x="56" y="231"/>
                  <a:pt x="55" y="226"/>
                </a:cubicBezTo>
                <a:close/>
                <a:moveTo>
                  <a:pt x="183" y="495"/>
                </a:moveTo>
                <a:cubicBezTo>
                  <a:pt x="183" y="495"/>
                  <a:pt x="184" y="495"/>
                  <a:pt x="184" y="496"/>
                </a:cubicBezTo>
                <a:cubicBezTo>
                  <a:pt x="184" y="495"/>
                  <a:pt x="184" y="495"/>
                  <a:pt x="183" y="495"/>
                </a:cubicBezTo>
                <a:close/>
                <a:moveTo>
                  <a:pt x="346" y="541"/>
                </a:moveTo>
                <a:cubicBezTo>
                  <a:pt x="347" y="541"/>
                  <a:pt x="350" y="540"/>
                  <a:pt x="353" y="538"/>
                </a:cubicBezTo>
                <a:cubicBezTo>
                  <a:pt x="352" y="539"/>
                  <a:pt x="349" y="540"/>
                  <a:pt x="346" y="541"/>
                </a:cubicBezTo>
                <a:close/>
                <a:moveTo>
                  <a:pt x="65" y="357"/>
                </a:moveTo>
                <a:cubicBezTo>
                  <a:pt x="67" y="360"/>
                  <a:pt x="66" y="357"/>
                  <a:pt x="65" y="357"/>
                </a:cubicBezTo>
                <a:close/>
                <a:moveTo>
                  <a:pt x="58" y="378"/>
                </a:moveTo>
                <a:cubicBezTo>
                  <a:pt x="59" y="378"/>
                  <a:pt x="59" y="378"/>
                  <a:pt x="60" y="379"/>
                </a:cubicBezTo>
                <a:cubicBezTo>
                  <a:pt x="59" y="378"/>
                  <a:pt x="59" y="378"/>
                  <a:pt x="58" y="378"/>
                </a:cubicBezTo>
                <a:close/>
                <a:moveTo>
                  <a:pt x="66" y="362"/>
                </a:moveTo>
                <a:cubicBezTo>
                  <a:pt x="66" y="361"/>
                  <a:pt x="65" y="359"/>
                  <a:pt x="65" y="358"/>
                </a:cubicBezTo>
                <a:cubicBezTo>
                  <a:pt x="65" y="358"/>
                  <a:pt x="65" y="360"/>
                  <a:pt x="66" y="362"/>
                </a:cubicBezTo>
                <a:close/>
                <a:moveTo>
                  <a:pt x="67" y="361"/>
                </a:moveTo>
                <a:cubicBezTo>
                  <a:pt x="68" y="362"/>
                  <a:pt x="68" y="363"/>
                  <a:pt x="68" y="364"/>
                </a:cubicBezTo>
                <a:cubicBezTo>
                  <a:pt x="69" y="364"/>
                  <a:pt x="69" y="364"/>
                  <a:pt x="67" y="361"/>
                </a:cubicBezTo>
                <a:close/>
                <a:moveTo>
                  <a:pt x="65" y="357"/>
                </a:moveTo>
                <a:cubicBezTo>
                  <a:pt x="65" y="356"/>
                  <a:pt x="64" y="354"/>
                  <a:pt x="63" y="352"/>
                </a:cubicBezTo>
                <a:cubicBezTo>
                  <a:pt x="64" y="354"/>
                  <a:pt x="65" y="356"/>
                  <a:pt x="65" y="358"/>
                </a:cubicBezTo>
                <a:cubicBezTo>
                  <a:pt x="65" y="357"/>
                  <a:pt x="65" y="356"/>
                  <a:pt x="65" y="357"/>
                </a:cubicBezTo>
                <a:close/>
                <a:moveTo>
                  <a:pt x="30" y="251"/>
                </a:moveTo>
                <a:cubicBezTo>
                  <a:pt x="29" y="252"/>
                  <a:pt x="29" y="252"/>
                  <a:pt x="29" y="252"/>
                </a:cubicBezTo>
                <a:cubicBezTo>
                  <a:pt x="30" y="256"/>
                  <a:pt x="30" y="254"/>
                  <a:pt x="30" y="251"/>
                </a:cubicBezTo>
                <a:close/>
                <a:moveTo>
                  <a:pt x="61" y="380"/>
                </a:moveTo>
                <a:cubicBezTo>
                  <a:pt x="61" y="379"/>
                  <a:pt x="60" y="379"/>
                  <a:pt x="60" y="379"/>
                </a:cubicBezTo>
                <a:cubicBezTo>
                  <a:pt x="60" y="379"/>
                  <a:pt x="61" y="379"/>
                  <a:pt x="61" y="380"/>
                </a:cubicBezTo>
                <a:close/>
                <a:moveTo>
                  <a:pt x="518" y="163"/>
                </a:moveTo>
                <a:cubicBezTo>
                  <a:pt x="517" y="165"/>
                  <a:pt x="515" y="167"/>
                  <a:pt x="513" y="169"/>
                </a:cubicBezTo>
                <a:cubicBezTo>
                  <a:pt x="513" y="170"/>
                  <a:pt x="512" y="170"/>
                  <a:pt x="511" y="171"/>
                </a:cubicBezTo>
                <a:cubicBezTo>
                  <a:pt x="510" y="171"/>
                  <a:pt x="510" y="171"/>
                  <a:pt x="510" y="171"/>
                </a:cubicBezTo>
                <a:cubicBezTo>
                  <a:pt x="510" y="172"/>
                  <a:pt x="510" y="172"/>
                  <a:pt x="510" y="172"/>
                </a:cubicBezTo>
                <a:cubicBezTo>
                  <a:pt x="508" y="172"/>
                  <a:pt x="507" y="172"/>
                  <a:pt x="506" y="173"/>
                </a:cubicBezTo>
                <a:cubicBezTo>
                  <a:pt x="503" y="173"/>
                  <a:pt x="500" y="173"/>
                  <a:pt x="497" y="172"/>
                </a:cubicBezTo>
                <a:cubicBezTo>
                  <a:pt x="494" y="170"/>
                  <a:pt x="491" y="168"/>
                  <a:pt x="489" y="165"/>
                </a:cubicBezTo>
                <a:cubicBezTo>
                  <a:pt x="489" y="164"/>
                  <a:pt x="488" y="162"/>
                  <a:pt x="487" y="161"/>
                </a:cubicBezTo>
                <a:cubicBezTo>
                  <a:pt x="486" y="160"/>
                  <a:pt x="482" y="155"/>
                  <a:pt x="483" y="153"/>
                </a:cubicBezTo>
                <a:cubicBezTo>
                  <a:pt x="480" y="154"/>
                  <a:pt x="476" y="149"/>
                  <a:pt x="472" y="142"/>
                </a:cubicBezTo>
                <a:cubicBezTo>
                  <a:pt x="468" y="136"/>
                  <a:pt x="464" y="129"/>
                  <a:pt x="462" y="127"/>
                </a:cubicBezTo>
                <a:cubicBezTo>
                  <a:pt x="468" y="134"/>
                  <a:pt x="467" y="129"/>
                  <a:pt x="467" y="126"/>
                </a:cubicBezTo>
                <a:cubicBezTo>
                  <a:pt x="461" y="124"/>
                  <a:pt x="458" y="121"/>
                  <a:pt x="455" y="113"/>
                </a:cubicBezTo>
                <a:cubicBezTo>
                  <a:pt x="452" y="115"/>
                  <a:pt x="449" y="117"/>
                  <a:pt x="446" y="117"/>
                </a:cubicBezTo>
                <a:cubicBezTo>
                  <a:pt x="442" y="117"/>
                  <a:pt x="438" y="115"/>
                  <a:pt x="433" y="110"/>
                </a:cubicBezTo>
                <a:cubicBezTo>
                  <a:pt x="435" y="111"/>
                  <a:pt x="438" y="113"/>
                  <a:pt x="438" y="111"/>
                </a:cubicBezTo>
                <a:cubicBezTo>
                  <a:pt x="438" y="109"/>
                  <a:pt x="434" y="108"/>
                  <a:pt x="433" y="107"/>
                </a:cubicBezTo>
                <a:cubicBezTo>
                  <a:pt x="433" y="105"/>
                  <a:pt x="437" y="108"/>
                  <a:pt x="437" y="105"/>
                </a:cubicBezTo>
                <a:cubicBezTo>
                  <a:pt x="426" y="103"/>
                  <a:pt x="424" y="94"/>
                  <a:pt x="411" y="87"/>
                </a:cubicBezTo>
                <a:cubicBezTo>
                  <a:pt x="414" y="88"/>
                  <a:pt x="414" y="87"/>
                  <a:pt x="414" y="85"/>
                </a:cubicBezTo>
                <a:cubicBezTo>
                  <a:pt x="414" y="85"/>
                  <a:pt x="414" y="84"/>
                  <a:pt x="413" y="84"/>
                </a:cubicBezTo>
                <a:cubicBezTo>
                  <a:pt x="414" y="84"/>
                  <a:pt x="414" y="84"/>
                  <a:pt x="414" y="84"/>
                </a:cubicBezTo>
                <a:cubicBezTo>
                  <a:pt x="414" y="84"/>
                  <a:pt x="413" y="83"/>
                  <a:pt x="413" y="82"/>
                </a:cubicBezTo>
                <a:cubicBezTo>
                  <a:pt x="411" y="85"/>
                  <a:pt x="408" y="80"/>
                  <a:pt x="405" y="77"/>
                </a:cubicBezTo>
                <a:cubicBezTo>
                  <a:pt x="404" y="76"/>
                  <a:pt x="403" y="75"/>
                  <a:pt x="402" y="74"/>
                </a:cubicBezTo>
                <a:cubicBezTo>
                  <a:pt x="402" y="74"/>
                  <a:pt x="402" y="75"/>
                  <a:pt x="402" y="75"/>
                </a:cubicBezTo>
                <a:cubicBezTo>
                  <a:pt x="404" y="79"/>
                  <a:pt x="407" y="84"/>
                  <a:pt x="407" y="86"/>
                </a:cubicBezTo>
                <a:cubicBezTo>
                  <a:pt x="404" y="81"/>
                  <a:pt x="401" y="79"/>
                  <a:pt x="398" y="76"/>
                </a:cubicBezTo>
                <a:cubicBezTo>
                  <a:pt x="396" y="75"/>
                  <a:pt x="395" y="73"/>
                  <a:pt x="394" y="72"/>
                </a:cubicBezTo>
                <a:cubicBezTo>
                  <a:pt x="383" y="64"/>
                  <a:pt x="369" y="57"/>
                  <a:pt x="356" y="53"/>
                </a:cubicBezTo>
                <a:cubicBezTo>
                  <a:pt x="346" y="49"/>
                  <a:pt x="337" y="46"/>
                  <a:pt x="330" y="44"/>
                </a:cubicBezTo>
                <a:cubicBezTo>
                  <a:pt x="331" y="46"/>
                  <a:pt x="331" y="46"/>
                  <a:pt x="331" y="46"/>
                </a:cubicBezTo>
                <a:cubicBezTo>
                  <a:pt x="329" y="45"/>
                  <a:pt x="329" y="45"/>
                  <a:pt x="329" y="45"/>
                </a:cubicBezTo>
                <a:cubicBezTo>
                  <a:pt x="329" y="43"/>
                  <a:pt x="329" y="43"/>
                  <a:pt x="329" y="43"/>
                </a:cubicBezTo>
                <a:cubicBezTo>
                  <a:pt x="326" y="42"/>
                  <a:pt x="324" y="41"/>
                  <a:pt x="322" y="40"/>
                </a:cubicBezTo>
                <a:cubicBezTo>
                  <a:pt x="322" y="39"/>
                  <a:pt x="322" y="39"/>
                  <a:pt x="321" y="39"/>
                </a:cubicBezTo>
                <a:cubicBezTo>
                  <a:pt x="321" y="39"/>
                  <a:pt x="321" y="39"/>
                  <a:pt x="321" y="39"/>
                </a:cubicBezTo>
                <a:cubicBezTo>
                  <a:pt x="318" y="41"/>
                  <a:pt x="316" y="43"/>
                  <a:pt x="310" y="39"/>
                </a:cubicBezTo>
                <a:cubicBezTo>
                  <a:pt x="312" y="40"/>
                  <a:pt x="312" y="39"/>
                  <a:pt x="314" y="39"/>
                </a:cubicBezTo>
                <a:cubicBezTo>
                  <a:pt x="312" y="39"/>
                  <a:pt x="312" y="39"/>
                  <a:pt x="312" y="39"/>
                </a:cubicBezTo>
                <a:cubicBezTo>
                  <a:pt x="310" y="39"/>
                  <a:pt x="308" y="39"/>
                  <a:pt x="306" y="39"/>
                </a:cubicBezTo>
                <a:cubicBezTo>
                  <a:pt x="303" y="41"/>
                  <a:pt x="296" y="41"/>
                  <a:pt x="289" y="40"/>
                </a:cubicBezTo>
                <a:cubicBezTo>
                  <a:pt x="287" y="40"/>
                  <a:pt x="285" y="40"/>
                  <a:pt x="283" y="40"/>
                </a:cubicBezTo>
                <a:cubicBezTo>
                  <a:pt x="282" y="41"/>
                  <a:pt x="280" y="41"/>
                  <a:pt x="278" y="42"/>
                </a:cubicBezTo>
                <a:cubicBezTo>
                  <a:pt x="279" y="41"/>
                  <a:pt x="280" y="41"/>
                  <a:pt x="280" y="41"/>
                </a:cubicBezTo>
                <a:cubicBezTo>
                  <a:pt x="275" y="41"/>
                  <a:pt x="271" y="43"/>
                  <a:pt x="271" y="46"/>
                </a:cubicBezTo>
                <a:cubicBezTo>
                  <a:pt x="262" y="42"/>
                  <a:pt x="270" y="43"/>
                  <a:pt x="281" y="38"/>
                </a:cubicBezTo>
                <a:cubicBezTo>
                  <a:pt x="272" y="35"/>
                  <a:pt x="272" y="35"/>
                  <a:pt x="272" y="35"/>
                </a:cubicBezTo>
                <a:cubicBezTo>
                  <a:pt x="269" y="37"/>
                  <a:pt x="267" y="39"/>
                  <a:pt x="264" y="40"/>
                </a:cubicBezTo>
                <a:cubicBezTo>
                  <a:pt x="262" y="36"/>
                  <a:pt x="262" y="36"/>
                  <a:pt x="262" y="36"/>
                </a:cubicBezTo>
                <a:cubicBezTo>
                  <a:pt x="261" y="36"/>
                  <a:pt x="261" y="36"/>
                  <a:pt x="260" y="36"/>
                </a:cubicBezTo>
                <a:cubicBezTo>
                  <a:pt x="257" y="37"/>
                  <a:pt x="255" y="39"/>
                  <a:pt x="253" y="40"/>
                </a:cubicBezTo>
                <a:cubicBezTo>
                  <a:pt x="252" y="40"/>
                  <a:pt x="251" y="39"/>
                  <a:pt x="251" y="37"/>
                </a:cubicBezTo>
                <a:cubicBezTo>
                  <a:pt x="250" y="38"/>
                  <a:pt x="248" y="37"/>
                  <a:pt x="246" y="37"/>
                </a:cubicBezTo>
                <a:cubicBezTo>
                  <a:pt x="245" y="39"/>
                  <a:pt x="242" y="41"/>
                  <a:pt x="239" y="42"/>
                </a:cubicBezTo>
                <a:cubicBezTo>
                  <a:pt x="240" y="43"/>
                  <a:pt x="240" y="44"/>
                  <a:pt x="237" y="45"/>
                </a:cubicBezTo>
                <a:cubicBezTo>
                  <a:pt x="236" y="45"/>
                  <a:pt x="235" y="44"/>
                  <a:pt x="235" y="44"/>
                </a:cubicBezTo>
                <a:cubicBezTo>
                  <a:pt x="229" y="46"/>
                  <a:pt x="224" y="48"/>
                  <a:pt x="223" y="50"/>
                </a:cubicBezTo>
                <a:cubicBezTo>
                  <a:pt x="220" y="47"/>
                  <a:pt x="216" y="48"/>
                  <a:pt x="213" y="50"/>
                </a:cubicBezTo>
                <a:cubicBezTo>
                  <a:pt x="210" y="51"/>
                  <a:pt x="208" y="52"/>
                  <a:pt x="205" y="50"/>
                </a:cubicBezTo>
                <a:cubicBezTo>
                  <a:pt x="204" y="51"/>
                  <a:pt x="202" y="53"/>
                  <a:pt x="200" y="54"/>
                </a:cubicBezTo>
                <a:cubicBezTo>
                  <a:pt x="203" y="56"/>
                  <a:pt x="205" y="59"/>
                  <a:pt x="200" y="59"/>
                </a:cubicBezTo>
                <a:cubicBezTo>
                  <a:pt x="200" y="59"/>
                  <a:pt x="200" y="59"/>
                  <a:pt x="199" y="60"/>
                </a:cubicBezTo>
                <a:cubicBezTo>
                  <a:pt x="196" y="57"/>
                  <a:pt x="196" y="57"/>
                  <a:pt x="196" y="57"/>
                </a:cubicBezTo>
                <a:cubicBezTo>
                  <a:pt x="192" y="59"/>
                  <a:pt x="188" y="61"/>
                  <a:pt x="185" y="63"/>
                </a:cubicBezTo>
                <a:cubicBezTo>
                  <a:pt x="187" y="62"/>
                  <a:pt x="188" y="62"/>
                  <a:pt x="190" y="63"/>
                </a:cubicBezTo>
                <a:cubicBezTo>
                  <a:pt x="188" y="63"/>
                  <a:pt x="186" y="63"/>
                  <a:pt x="184" y="63"/>
                </a:cubicBezTo>
                <a:cubicBezTo>
                  <a:pt x="184" y="63"/>
                  <a:pt x="183" y="63"/>
                  <a:pt x="183" y="64"/>
                </a:cubicBezTo>
                <a:cubicBezTo>
                  <a:pt x="183" y="63"/>
                  <a:pt x="183" y="63"/>
                  <a:pt x="184" y="63"/>
                </a:cubicBezTo>
                <a:cubicBezTo>
                  <a:pt x="181" y="63"/>
                  <a:pt x="178" y="64"/>
                  <a:pt x="175" y="67"/>
                </a:cubicBezTo>
                <a:cubicBezTo>
                  <a:pt x="170" y="68"/>
                  <a:pt x="166" y="69"/>
                  <a:pt x="163" y="72"/>
                </a:cubicBezTo>
                <a:cubicBezTo>
                  <a:pt x="159" y="74"/>
                  <a:pt x="156" y="78"/>
                  <a:pt x="152" y="81"/>
                </a:cubicBezTo>
                <a:cubicBezTo>
                  <a:pt x="149" y="84"/>
                  <a:pt x="146" y="87"/>
                  <a:pt x="142" y="90"/>
                </a:cubicBezTo>
                <a:cubicBezTo>
                  <a:pt x="138" y="93"/>
                  <a:pt x="134" y="95"/>
                  <a:pt x="130" y="96"/>
                </a:cubicBezTo>
                <a:cubicBezTo>
                  <a:pt x="132" y="95"/>
                  <a:pt x="135" y="93"/>
                  <a:pt x="135" y="91"/>
                </a:cubicBezTo>
                <a:cubicBezTo>
                  <a:pt x="124" y="101"/>
                  <a:pt x="109" y="107"/>
                  <a:pt x="105" y="117"/>
                </a:cubicBezTo>
                <a:cubicBezTo>
                  <a:pt x="108" y="118"/>
                  <a:pt x="108" y="118"/>
                  <a:pt x="108" y="118"/>
                </a:cubicBezTo>
                <a:cubicBezTo>
                  <a:pt x="102" y="128"/>
                  <a:pt x="97" y="135"/>
                  <a:pt x="92" y="142"/>
                </a:cubicBezTo>
                <a:cubicBezTo>
                  <a:pt x="95" y="145"/>
                  <a:pt x="95" y="145"/>
                  <a:pt x="95" y="145"/>
                </a:cubicBezTo>
                <a:cubicBezTo>
                  <a:pt x="93" y="147"/>
                  <a:pt x="91" y="150"/>
                  <a:pt x="89" y="154"/>
                </a:cubicBezTo>
                <a:cubicBezTo>
                  <a:pt x="87" y="158"/>
                  <a:pt x="85" y="162"/>
                  <a:pt x="83" y="166"/>
                </a:cubicBezTo>
                <a:cubicBezTo>
                  <a:pt x="81" y="170"/>
                  <a:pt x="79" y="174"/>
                  <a:pt x="76" y="177"/>
                </a:cubicBezTo>
                <a:cubicBezTo>
                  <a:pt x="74" y="180"/>
                  <a:pt x="72" y="183"/>
                  <a:pt x="69" y="184"/>
                </a:cubicBezTo>
                <a:cubicBezTo>
                  <a:pt x="71" y="188"/>
                  <a:pt x="62" y="199"/>
                  <a:pt x="61" y="207"/>
                </a:cubicBezTo>
                <a:cubicBezTo>
                  <a:pt x="57" y="208"/>
                  <a:pt x="57" y="208"/>
                  <a:pt x="57" y="208"/>
                </a:cubicBezTo>
                <a:cubicBezTo>
                  <a:pt x="54" y="216"/>
                  <a:pt x="54" y="222"/>
                  <a:pt x="53" y="228"/>
                </a:cubicBezTo>
                <a:cubicBezTo>
                  <a:pt x="48" y="237"/>
                  <a:pt x="47" y="246"/>
                  <a:pt x="47" y="255"/>
                </a:cubicBezTo>
                <a:cubicBezTo>
                  <a:pt x="47" y="264"/>
                  <a:pt x="48" y="273"/>
                  <a:pt x="48" y="281"/>
                </a:cubicBezTo>
                <a:cubicBezTo>
                  <a:pt x="47" y="281"/>
                  <a:pt x="47" y="281"/>
                  <a:pt x="47" y="281"/>
                </a:cubicBezTo>
                <a:cubicBezTo>
                  <a:pt x="48" y="287"/>
                  <a:pt x="49" y="293"/>
                  <a:pt x="50" y="298"/>
                </a:cubicBezTo>
                <a:cubicBezTo>
                  <a:pt x="47" y="294"/>
                  <a:pt x="53" y="301"/>
                  <a:pt x="53" y="306"/>
                </a:cubicBezTo>
                <a:cubicBezTo>
                  <a:pt x="54" y="309"/>
                  <a:pt x="54" y="312"/>
                  <a:pt x="55" y="316"/>
                </a:cubicBezTo>
                <a:cubicBezTo>
                  <a:pt x="55" y="319"/>
                  <a:pt x="55" y="323"/>
                  <a:pt x="55" y="327"/>
                </a:cubicBezTo>
                <a:cubicBezTo>
                  <a:pt x="58" y="337"/>
                  <a:pt x="58" y="337"/>
                  <a:pt x="58" y="337"/>
                </a:cubicBezTo>
                <a:cubicBezTo>
                  <a:pt x="53" y="326"/>
                  <a:pt x="53" y="339"/>
                  <a:pt x="50" y="341"/>
                </a:cubicBezTo>
                <a:cubicBezTo>
                  <a:pt x="55" y="347"/>
                  <a:pt x="55" y="347"/>
                  <a:pt x="55" y="347"/>
                </a:cubicBezTo>
                <a:cubicBezTo>
                  <a:pt x="54" y="350"/>
                  <a:pt x="51" y="343"/>
                  <a:pt x="52" y="348"/>
                </a:cubicBezTo>
                <a:cubicBezTo>
                  <a:pt x="55" y="352"/>
                  <a:pt x="60" y="366"/>
                  <a:pt x="65" y="368"/>
                </a:cubicBezTo>
                <a:cubicBezTo>
                  <a:pt x="66" y="367"/>
                  <a:pt x="66" y="365"/>
                  <a:pt x="66" y="363"/>
                </a:cubicBezTo>
                <a:cubicBezTo>
                  <a:pt x="66" y="363"/>
                  <a:pt x="66" y="363"/>
                  <a:pt x="66" y="363"/>
                </a:cubicBezTo>
                <a:cubicBezTo>
                  <a:pt x="66" y="363"/>
                  <a:pt x="66" y="362"/>
                  <a:pt x="66" y="362"/>
                </a:cubicBezTo>
                <a:cubicBezTo>
                  <a:pt x="66" y="362"/>
                  <a:pt x="66" y="363"/>
                  <a:pt x="66" y="363"/>
                </a:cubicBezTo>
                <a:cubicBezTo>
                  <a:pt x="67" y="363"/>
                  <a:pt x="68" y="364"/>
                  <a:pt x="68" y="364"/>
                </a:cubicBezTo>
                <a:cubicBezTo>
                  <a:pt x="71" y="372"/>
                  <a:pt x="71" y="369"/>
                  <a:pt x="72" y="368"/>
                </a:cubicBezTo>
                <a:cubicBezTo>
                  <a:pt x="72" y="373"/>
                  <a:pt x="73" y="377"/>
                  <a:pt x="74" y="380"/>
                </a:cubicBezTo>
                <a:cubicBezTo>
                  <a:pt x="75" y="384"/>
                  <a:pt x="76" y="387"/>
                  <a:pt x="75" y="392"/>
                </a:cubicBezTo>
                <a:cubicBezTo>
                  <a:pt x="76" y="385"/>
                  <a:pt x="78" y="391"/>
                  <a:pt x="82" y="396"/>
                </a:cubicBezTo>
                <a:cubicBezTo>
                  <a:pt x="85" y="401"/>
                  <a:pt x="89" y="406"/>
                  <a:pt x="90" y="402"/>
                </a:cubicBezTo>
                <a:cubicBezTo>
                  <a:pt x="89" y="411"/>
                  <a:pt x="92" y="406"/>
                  <a:pt x="91" y="413"/>
                </a:cubicBezTo>
                <a:cubicBezTo>
                  <a:pt x="86" y="403"/>
                  <a:pt x="76" y="398"/>
                  <a:pt x="70" y="391"/>
                </a:cubicBezTo>
                <a:cubicBezTo>
                  <a:pt x="70" y="394"/>
                  <a:pt x="71" y="397"/>
                  <a:pt x="71" y="400"/>
                </a:cubicBezTo>
                <a:cubicBezTo>
                  <a:pt x="70" y="400"/>
                  <a:pt x="68" y="399"/>
                  <a:pt x="67" y="397"/>
                </a:cubicBezTo>
                <a:cubicBezTo>
                  <a:pt x="67" y="398"/>
                  <a:pt x="67" y="399"/>
                  <a:pt x="67" y="401"/>
                </a:cubicBezTo>
                <a:cubicBezTo>
                  <a:pt x="67" y="403"/>
                  <a:pt x="68" y="406"/>
                  <a:pt x="65" y="404"/>
                </a:cubicBezTo>
                <a:cubicBezTo>
                  <a:pt x="66" y="406"/>
                  <a:pt x="67" y="407"/>
                  <a:pt x="68" y="408"/>
                </a:cubicBezTo>
                <a:cubicBezTo>
                  <a:pt x="68" y="407"/>
                  <a:pt x="68" y="407"/>
                  <a:pt x="68" y="407"/>
                </a:cubicBezTo>
                <a:cubicBezTo>
                  <a:pt x="72" y="409"/>
                  <a:pt x="72" y="409"/>
                  <a:pt x="72" y="409"/>
                </a:cubicBezTo>
                <a:cubicBezTo>
                  <a:pt x="70" y="411"/>
                  <a:pt x="70" y="411"/>
                  <a:pt x="70" y="411"/>
                </a:cubicBezTo>
                <a:cubicBezTo>
                  <a:pt x="72" y="413"/>
                  <a:pt x="74" y="415"/>
                  <a:pt x="76" y="416"/>
                </a:cubicBezTo>
                <a:cubicBezTo>
                  <a:pt x="75" y="416"/>
                  <a:pt x="75" y="416"/>
                  <a:pt x="75" y="416"/>
                </a:cubicBezTo>
                <a:cubicBezTo>
                  <a:pt x="79" y="420"/>
                  <a:pt x="81" y="423"/>
                  <a:pt x="83" y="426"/>
                </a:cubicBezTo>
                <a:cubicBezTo>
                  <a:pt x="83" y="426"/>
                  <a:pt x="84" y="427"/>
                  <a:pt x="84" y="428"/>
                </a:cubicBezTo>
                <a:cubicBezTo>
                  <a:pt x="85" y="428"/>
                  <a:pt x="87" y="429"/>
                  <a:pt x="88" y="430"/>
                </a:cubicBezTo>
                <a:cubicBezTo>
                  <a:pt x="92" y="432"/>
                  <a:pt x="96" y="433"/>
                  <a:pt x="96" y="430"/>
                </a:cubicBezTo>
                <a:cubicBezTo>
                  <a:pt x="98" y="436"/>
                  <a:pt x="94" y="436"/>
                  <a:pt x="103" y="443"/>
                </a:cubicBezTo>
                <a:cubicBezTo>
                  <a:pt x="111" y="447"/>
                  <a:pt x="101" y="433"/>
                  <a:pt x="101" y="430"/>
                </a:cubicBezTo>
                <a:cubicBezTo>
                  <a:pt x="108" y="435"/>
                  <a:pt x="109" y="434"/>
                  <a:pt x="110" y="433"/>
                </a:cubicBezTo>
                <a:cubicBezTo>
                  <a:pt x="110" y="439"/>
                  <a:pt x="109" y="445"/>
                  <a:pt x="106" y="448"/>
                </a:cubicBezTo>
                <a:cubicBezTo>
                  <a:pt x="114" y="455"/>
                  <a:pt x="123" y="461"/>
                  <a:pt x="132" y="468"/>
                </a:cubicBezTo>
                <a:cubicBezTo>
                  <a:pt x="138" y="472"/>
                  <a:pt x="144" y="477"/>
                  <a:pt x="150" y="480"/>
                </a:cubicBezTo>
                <a:cubicBezTo>
                  <a:pt x="150" y="480"/>
                  <a:pt x="149" y="479"/>
                  <a:pt x="149" y="478"/>
                </a:cubicBezTo>
                <a:cubicBezTo>
                  <a:pt x="153" y="480"/>
                  <a:pt x="157" y="482"/>
                  <a:pt x="162" y="484"/>
                </a:cubicBezTo>
                <a:cubicBezTo>
                  <a:pt x="161" y="484"/>
                  <a:pt x="161" y="484"/>
                  <a:pt x="161" y="484"/>
                </a:cubicBezTo>
                <a:cubicBezTo>
                  <a:pt x="165" y="487"/>
                  <a:pt x="177" y="490"/>
                  <a:pt x="183" y="495"/>
                </a:cubicBezTo>
                <a:cubicBezTo>
                  <a:pt x="182" y="494"/>
                  <a:pt x="179" y="494"/>
                  <a:pt x="177" y="493"/>
                </a:cubicBezTo>
                <a:cubicBezTo>
                  <a:pt x="177" y="495"/>
                  <a:pt x="178" y="499"/>
                  <a:pt x="184" y="502"/>
                </a:cubicBezTo>
                <a:cubicBezTo>
                  <a:pt x="188" y="500"/>
                  <a:pt x="188" y="500"/>
                  <a:pt x="188" y="500"/>
                </a:cubicBezTo>
                <a:cubicBezTo>
                  <a:pt x="189" y="503"/>
                  <a:pt x="189" y="503"/>
                  <a:pt x="189" y="503"/>
                </a:cubicBezTo>
                <a:cubicBezTo>
                  <a:pt x="192" y="504"/>
                  <a:pt x="193" y="504"/>
                  <a:pt x="193" y="504"/>
                </a:cubicBezTo>
                <a:cubicBezTo>
                  <a:pt x="191" y="501"/>
                  <a:pt x="191" y="499"/>
                  <a:pt x="190" y="496"/>
                </a:cubicBezTo>
                <a:cubicBezTo>
                  <a:pt x="191" y="497"/>
                  <a:pt x="192" y="499"/>
                  <a:pt x="194" y="501"/>
                </a:cubicBezTo>
                <a:cubicBezTo>
                  <a:pt x="195" y="501"/>
                  <a:pt x="196" y="501"/>
                  <a:pt x="197" y="501"/>
                </a:cubicBezTo>
                <a:cubicBezTo>
                  <a:pt x="197" y="502"/>
                  <a:pt x="198" y="503"/>
                  <a:pt x="198" y="504"/>
                </a:cubicBezTo>
                <a:cubicBezTo>
                  <a:pt x="199" y="505"/>
                  <a:pt x="200" y="505"/>
                  <a:pt x="201" y="506"/>
                </a:cubicBezTo>
                <a:cubicBezTo>
                  <a:pt x="203" y="506"/>
                  <a:pt x="203" y="506"/>
                  <a:pt x="203" y="506"/>
                </a:cubicBezTo>
                <a:cubicBezTo>
                  <a:pt x="205" y="507"/>
                  <a:pt x="206" y="508"/>
                  <a:pt x="206" y="509"/>
                </a:cubicBezTo>
                <a:cubicBezTo>
                  <a:pt x="209" y="510"/>
                  <a:pt x="214" y="512"/>
                  <a:pt x="218" y="513"/>
                </a:cubicBezTo>
                <a:cubicBezTo>
                  <a:pt x="221" y="514"/>
                  <a:pt x="224" y="514"/>
                  <a:pt x="226" y="515"/>
                </a:cubicBezTo>
                <a:cubicBezTo>
                  <a:pt x="229" y="516"/>
                  <a:pt x="231" y="516"/>
                  <a:pt x="233" y="517"/>
                </a:cubicBezTo>
                <a:cubicBezTo>
                  <a:pt x="238" y="518"/>
                  <a:pt x="242" y="520"/>
                  <a:pt x="243" y="522"/>
                </a:cubicBezTo>
                <a:cubicBezTo>
                  <a:pt x="247" y="519"/>
                  <a:pt x="243" y="518"/>
                  <a:pt x="238" y="518"/>
                </a:cubicBezTo>
                <a:cubicBezTo>
                  <a:pt x="234" y="517"/>
                  <a:pt x="229" y="516"/>
                  <a:pt x="234" y="514"/>
                </a:cubicBezTo>
                <a:cubicBezTo>
                  <a:pt x="236" y="515"/>
                  <a:pt x="237" y="517"/>
                  <a:pt x="243" y="518"/>
                </a:cubicBezTo>
                <a:cubicBezTo>
                  <a:pt x="242" y="514"/>
                  <a:pt x="242" y="514"/>
                  <a:pt x="242" y="514"/>
                </a:cubicBezTo>
                <a:cubicBezTo>
                  <a:pt x="256" y="517"/>
                  <a:pt x="266" y="519"/>
                  <a:pt x="276" y="520"/>
                </a:cubicBezTo>
                <a:cubicBezTo>
                  <a:pt x="281" y="520"/>
                  <a:pt x="285" y="521"/>
                  <a:pt x="291" y="521"/>
                </a:cubicBezTo>
                <a:cubicBezTo>
                  <a:pt x="296" y="521"/>
                  <a:pt x="302" y="520"/>
                  <a:pt x="308" y="519"/>
                </a:cubicBezTo>
                <a:cubicBezTo>
                  <a:pt x="307" y="520"/>
                  <a:pt x="307" y="520"/>
                  <a:pt x="307" y="520"/>
                </a:cubicBezTo>
                <a:cubicBezTo>
                  <a:pt x="317" y="520"/>
                  <a:pt x="322" y="519"/>
                  <a:pt x="325" y="515"/>
                </a:cubicBezTo>
                <a:cubicBezTo>
                  <a:pt x="327" y="516"/>
                  <a:pt x="321" y="518"/>
                  <a:pt x="325" y="519"/>
                </a:cubicBezTo>
                <a:cubicBezTo>
                  <a:pt x="332" y="513"/>
                  <a:pt x="340" y="513"/>
                  <a:pt x="348" y="512"/>
                </a:cubicBezTo>
                <a:cubicBezTo>
                  <a:pt x="352" y="512"/>
                  <a:pt x="355" y="512"/>
                  <a:pt x="359" y="512"/>
                </a:cubicBezTo>
                <a:cubicBezTo>
                  <a:pt x="362" y="511"/>
                  <a:pt x="365" y="510"/>
                  <a:pt x="366" y="507"/>
                </a:cubicBezTo>
                <a:cubicBezTo>
                  <a:pt x="367" y="511"/>
                  <a:pt x="373" y="513"/>
                  <a:pt x="379" y="514"/>
                </a:cubicBezTo>
                <a:cubicBezTo>
                  <a:pt x="384" y="516"/>
                  <a:pt x="389" y="518"/>
                  <a:pt x="385" y="522"/>
                </a:cubicBezTo>
                <a:cubicBezTo>
                  <a:pt x="387" y="521"/>
                  <a:pt x="390" y="520"/>
                  <a:pt x="392" y="518"/>
                </a:cubicBezTo>
                <a:cubicBezTo>
                  <a:pt x="392" y="521"/>
                  <a:pt x="386" y="524"/>
                  <a:pt x="381" y="526"/>
                </a:cubicBezTo>
                <a:cubicBezTo>
                  <a:pt x="375" y="529"/>
                  <a:pt x="369" y="531"/>
                  <a:pt x="368" y="534"/>
                </a:cubicBezTo>
                <a:cubicBezTo>
                  <a:pt x="360" y="535"/>
                  <a:pt x="352" y="536"/>
                  <a:pt x="344" y="536"/>
                </a:cubicBezTo>
                <a:cubicBezTo>
                  <a:pt x="345" y="537"/>
                  <a:pt x="342" y="541"/>
                  <a:pt x="346" y="541"/>
                </a:cubicBezTo>
                <a:cubicBezTo>
                  <a:pt x="340" y="542"/>
                  <a:pt x="335" y="544"/>
                  <a:pt x="344" y="545"/>
                </a:cubicBezTo>
                <a:cubicBezTo>
                  <a:pt x="329" y="545"/>
                  <a:pt x="315" y="546"/>
                  <a:pt x="300" y="546"/>
                </a:cubicBezTo>
                <a:cubicBezTo>
                  <a:pt x="286" y="546"/>
                  <a:pt x="272" y="547"/>
                  <a:pt x="258" y="546"/>
                </a:cubicBezTo>
                <a:cubicBezTo>
                  <a:pt x="244" y="545"/>
                  <a:pt x="230" y="544"/>
                  <a:pt x="216" y="540"/>
                </a:cubicBezTo>
                <a:cubicBezTo>
                  <a:pt x="202" y="537"/>
                  <a:pt x="189" y="533"/>
                  <a:pt x="177" y="526"/>
                </a:cubicBezTo>
                <a:cubicBezTo>
                  <a:pt x="173" y="525"/>
                  <a:pt x="174" y="527"/>
                  <a:pt x="175" y="529"/>
                </a:cubicBezTo>
                <a:cubicBezTo>
                  <a:pt x="171" y="525"/>
                  <a:pt x="169" y="524"/>
                  <a:pt x="167" y="525"/>
                </a:cubicBezTo>
                <a:cubicBezTo>
                  <a:pt x="165" y="525"/>
                  <a:pt x="163" y="527"/>
                  <a:pt x="160" y="526"/>
                </a:cubicBezTo>
                <a:cubicBezTo>
                  <a:pt x="156" y="522"/>
                  <a:pt x="153" y="517"/>
                  <a:pt x="149" y="513"/>
                </a:cubicBezTo>
                <a:cubicBezTo>
                  <a:pt x="143" y="512"/>
                  <a:pt x="146" y="516"/>
                  <a:pt x="145" y="517"/>
                </a:cubicBezTo>
                <a:cubicBezTo>
                  <a:pt x="132" y="511"/>
                  <a:pt x="121" y="502"/>
                  <a:pt x="111" y="493"/>
                </a:cubicBezTo>
                <a:cubicBezTo>
                  <a:pt x="101" y="484"/>
                  <a:pt x="92" y="475"/>
                  <a:pt x="83" y="468"/>
                </a:cubicBezTo>
                <a:cubicBezTo>
                  <a:pt x="79" y="461"/>
                  <a:pt x="88" y="466"/>
                  <a:pt x="82" y="458"/>
                </a:cubicBezTo>
                <a:cubicBezTo>
                  <a:pt x="84" y="465"/>
                  <a:pt x="78" y="461"/>
                  <a:pt x="73" y="456"/>
                </a:cubicBezTo>
                <a:cubicBezTo>
                  <a:pt x="70" y="453"/>
                  <a:pt x="67" y="450"/>
                  <a:pt x="65" y="449"/>
                </a:cubicBezTo>
                <a:cubicBezTo>
                  <a:pt x="63" y="447"/>
                  <a:pt x="62" y="447"/>
                  <a:pt x="62" y="449"/>
                </a:cubicBezTo>
                <a:cubicBezTo>
                  <a:pt x="63" y="443"/>
                  <a:pt x="58" y="436"/>
                  <a:pt x="54" y="430"/>
                </a:cubicBezTo>
                <a:cubicBezTo>
                  <a:pt x="51" y="424"/>
                  <a:pt x="49" y="418"/>
                  <a:pt x="55" y="417"/>
                </a:cubicBezTo>
                <a:cubicBezTo>
                  <a:pt x="50" y="408"/>
                  <a:pt x="46" y="412"/>
                  <a:pt x="47" y="415"/>
                </a:cubicBezTo>
                <a:cubicBezTo>
                  <a:pt x="44" y="409"/>
                  <a:pt x="41" y="404"/>
                  <a:pt x="38" y="399"/>
                </a:cubicBezTo>
                <a:cubicBezTo>
                  <a:pt x="35" y="394"/>
                  <a:pt x="32" y="390"/>
                  <a:pt x="28" y="386"/>
                </a:cubicBezTo>
                <a:cubicBezTo>
                  <a:pt x="28" y="382"/>
                  <a:pt x="21" y="368"/>
                  <a:pt x="17" y="353"/>
                </a:cubicBezTo>
                <a:cubicBezTo>
                  <a:pt x="12" y="338"/>
                  <a:pt x="10" y="321"/>
                  <a:pt x="13" y="315"/>
                </a:cubicBezTo>
                <a:cubicBezTo>
                  <a:pt x="9" y="324"/>
                  <a:pt x="10" y="315"/>
                  <a:pt x="7" y="307"/>
                </a:cubicBezTo>
                <a:cubicBezTo>
                  <a:pt x="6" y="310"/>
                  <a:pt x="4" y="312"/>
                  <a:pt x="3" y="315"/>
                </a:cubicBezTo>
                <a:cubicBezTo>
                  <a:pt x="2" y="309"/>
                  <a:pt x="2" y="303"/>
                  <a:pt x="2" y="297"/>
                </a:cubicBezTo>
                <a:cubicBezTo>
                  <a:pt x="1" y="294"/>
                  <a:pt x="1" y="293"/>
                  <a:pt x="2" y="293"/>
                </a:cubicBezTo>
                <a:cubicBezTo>
                  <a:pt x="2" y="290"/>
                  <a:pt x="4" y="293"/>
                  <a:pt x="5" y="285"/>
                </a:cubicBezTo>
                <a:cubicBezTo>
                  <a:pt x="5" y="274"/>
                  <a:pt x="2" y="273"/>
                  <a:pt x="0" y="266"/>
                </a:cubicBezTo>
                <a:cubicBezTo>
                  <a:pt x="0" y="268"/>
                  <a:pt x="0" y="268"/>
                  <a:pt x="0" y="268"/>
                </a:cubicBezTo>
                <a:cubicBezTo>
                  <a:pt x="0" y="260"/>
                  <a:pt x="0" y="260"/>
                  <a:pt x="0" y="260"/>
                </a:cubicBezTo>
                <a:cubicBezTo>
                  <a:pt x="0" y="257"/>
                  <a:pt x="1" y="262"/>
                  <a:pt x="2" y="266"/>
                </a:cubicBezTo>
                <a:cubicBezTo>
                  <a:pt x="3" y="270"/>
                  <a:pt x="5" y="271"/>
                  <a:pt x="6" y="262"/>
                </a:cubicBezTo>
                <a:cubicBezTo>
                  <a:pt x="6" y="262"/>
                  <a:pt x="4" y="259"/>
                  <a:pt x="3" y="255"/>
                </a:cubicBezTo>
                <a:cubicBezTo>
                  <a:pt x="2" y="251"/>
                  <a:pt x="2" y="247"/>
                  <a:pt x="4" y="244"/>
                </a:cubicBezTo>
                <a:cubicBezTo>
                  <a:pt x="3" y="254"/>
                  <a:pt x="6" y="253"/>
                  <a:pt x="8" y="250"/>
                </a:cubicBezTo>
                <a:cubicBezTo>
                  <a:pt x="8" y="245"/>
                  <a:pt x="9" y="241"/>
                  <a:pt x="9" y="236"/>
                </a:cubicBezTo>
                <a:cubicBezTo>
                  <a:pt x="3" y="240"/>
                  <a:pt x="3" y="240"/>
                  <a:pt x="3" y="240"/>
                </a:cubicBezTo>
                <a:cubicBezTo>
                  <a:pt x="6" y="220"/>
                  <a:pt x="12" y="200"/>
                  <a:pt x="20" y="181"/>
                </a:cubicBezTo>
                <a:cubicBezTo>
                  <a:pt x="28" y="161"/>
                  <a:pt x="38" y="143"/>
                  <a:pt x="50" y="125"/>
                </a:cubicBezTo>
                <a:cubicBezTo>
                  <a:pt x="52" y="126"/>
                  <a:pt x="56" y="120"/>
                  <a:pt x="60" y="115"/>
                </a:cubicBezTo>
                <a:cubicBezTo>
                  <a:pt x="65" y="109"/>
                  <a:pt x="69" y="105"/>
                  <a:pt x="71" y="108"/>
                </a:cubicBezTo>
                <a:cubicBezTo>
                  <a:pt x="70" y="109"/>
                  <a:pt x="70" y="109"/>
                  <a:pt x="70" y="109"/>
                </a:cubicBezTo>
                <a:cubicBezTo>
                  <a:pt x="67" y="113"/>
                  <a:pt x="68" y="114"/>
                  <a:pt x="71" y="112"/>
                </a:cubicBezTo>
                <a:cubicBezTo>
                  <a:pt x="73" y="111"/>
                  <a:pt x="74" y="110"/>
                  <a:pt x="76" y="109"/>
                </a:cubicBezTo>
                <a:cubicBezTo>
                  <a:pt x="77" y="108"/>
                  <a:pt x="78" y="107"/>
                  <a:pt x="79" y="106"/>
                </a:cubicBezTo>
                <a:cubicBezTo>
                  <a:pt x="76" y="105"/>
                  <a:pt x="72" y="104"/>
                  <a:pt x="70" y="105"/>
                </a:cubicBezTo>
                <a:cubicBezTo>
                  <a:pt x="68" y="103"/>
                  <a:pt x="74" y="101"/>
                  <a:pt x="78" y="99"/>
                </a:cubicBezTo>
                <a:cubicBezTo>
                  <a:pt x="78" y="96"/>
                  <a:pt x="77" y="95"/>
                  <a:pt x="70" y="102"/>
                </a:cubicBezTo>
                <a:cubicBezTo>
                  <a:pt x="73" y="98"/>
                  <a:pt x="76" y="92"/>
                  <a:pt x="79" y="88"/>
                </a:cubicBezTo>
                <a:cubicBezTo>
                  <a:pt x="77" y="79"/>
                  <a:pt x="85" y="71"/>
                  <a:pt x="96" y="63"/>
                </a:cubicBezTo>
                <a:cubicBezTo>
                  <a:pt x="102" y="60"/>
                  <a:pt x="108" y="56"/>
                  <a:pt x="114" y="52"/>
                </a:cubicBezTo>
                <a:cubicBezTo>
                  <a:pt x="121" y="49"/>
                  <a:pt x="126" y="45"/>
                  <a:pt x="131" y="40"/>
                </a:cubicBezTo>
                <a:cubicBezTo>
                  <a:pt x="130" y="42"/>
                  <a:pt x="130" y="43"/>
                  <a:pt x="130" y="43"/>
                </a:cubicBezTo>
                <a:cubicBezTo>
                  <a:pt x="132" y="41"/>
                  <a:pt x="135" y="39"/>
                  <a:pt x="137" y="38"/>
                </a:cubicBezTo>
                <a:cubicBezTo>
                  <a:pt x="139" y="36"/>
                  <a:pt x="142" y="34"/>
                  <a:pt x="145" y="33"/>
                </a:cubicBezTo>
                <a:cubicBezTo>
                  <a:pt x="150" y="30"/>
                  <a:pt x="155" y="28"/>
                  <a:pt x="160" y="26"/>
                </a:cubicBezTo>
                <a:cubicBezTo>
                  <a:pt x="171" y="23"/>
                  <a:pt x="179" y="22"/>
                  <a:pt x="181" y="20"/>
                </a:cubicBezTo>
                <a:cubicBezTo>
                  <a:pt x="182" y="21"/>
                  <a:pt x="182" y="21"/>
                  <a:pt x="182" y="21"/>
                </a:cubicBezTo>
                <a:cubicBezTo>
                  <a:pt x="183" y="21"/>
                  <a:pt x="183" y="21"/>
                  <a:pt x="184" y="20"/>
                </a:cubicBezTo>
                <a:cubicBezTo>
                  <a:pt x="185" y="21"/>
                  <a:pt x="185" y="21"/>
                  <a:pt x="186" y="22"/>
                </a:cubicBezTo>
                <a:cubicBezTo>
                  <a:pt x="200" y="11"/>
                  <a:pt x="203" y="9"/>
                  <a:pt x="226" y="7"/>
                </a:cubicBezTo>
                <a:cubicBezTo>
                  <a:pt x="226" y="8"/>
                  <a:pt x="223" y="9"/>
                  <a:pt x="227" y="9"/>
                </a:cubicBezTo>
                <a:cubicBezTo>
                  <a:pt x="229" y="7"/>
                  <a:pt x="232" y="5"/>
                  <a:pt x="236" y="4"/>
                </a:cubicBezTo>
                <a:cubicBezTo>
                  <a:pt x="240" y="2"/>
                  <a:pt x="245" y="1"/>
                  <a:pt x="253" y="1"/>
                </a:cubicBezTo>
                <a:cubicBezTo>
                  <a:pt x="252" y="2"/>
                  <a:pt x="252" y="2"/>
                  <a:pt x="252" y="2"/>
                </a:cubicBezTo>
                <a:cubicBezTo>
                  <a:pt x="261" y="1"/>
                  <a:pt x="269" y="0"/>
                  <a:pt x="277" y="0"/>
                </a:cubicBezTo>
                <a:cubicBezTo>
                  <a:pt x="277" y="6"/>
                  <a:pt x="287" y="4"/>
                  <a:pt x="299" y="4"/>
                </a:cubicBezTo>
                <a:cubicBezTo>
                  <a:pt x="302" y="3"/>
                  <a:pt x="305" y="3"/>
                  <a:pt x="308" y="3"/>
                </a:cubicBezTo>
                <a:cubicBezTo>
                  <a:pt x="311" y="3"/>
                  <a:pt x="313" y="4"/>
                  <a:pt x="316" y="4"/>
                </a:cubicBezTo>
                <a:cubicBezTo>
                  <a:pt x="321" y="5"/>
                  <a:pt x="325" y="7"/>
                  <a:pt x="326" y="10"/>
                </a:cubicBezTo>
                <a:cubicBezTo>
                  <a:pt x="331" y="8"/>
                  <a:pt x="349" y="11"/>
                  <a:pt x="357" y="12"/>
                </a:cubicBezTo>
                <a:cubicBezTo>
                  <a:pt x="357" y="12"/>
                  <a:pt x="357" y="13"/>
                  <a:pt x="359" y="14"/>
                </a:cubicBezTo>
                <a:cubicBezTo>
                  <a:pt x="361" y="13"/>
                  <a:pt x="364" y="13"/>
                  <a:pt x="367" y="14"/>
                </a:cubicBezTo>
                <a:cubicBezTo>
                  <a:pt x="370" y="15"/>
                  <a:pt x="374" y="16"/>
                  <a:pt x="377" y="18"/>
                </a:cubicBezTo>
                <a:cubicBezTo>
                  <a:pt x="383" y="22"/>
                  <a:pt x="388" y="27"/>
                  <a:pt x="393" y="29"/>
                </a:cubicBezTo>
                <a:cubicBezTo>
                  <a:pt x="400" y="30"/>
                  <a:pt x="398" y="27"/>
                  <a:pt x="397" y="24"/>
                </a:cubicBezTo>
                <a:cubicBezTo>
                  <a:pt x="402" y="29"/>
                  <a:pt x="411" y="32"/>
                  <a:pt x="419" y="35"/>
                </a:cubicBezTo>
                <a:cubicBezTo>
                  <a:pt x="427" y="38"/>
                  <a:pt x="435" y="40"/>
                  <a:pt x="436" y="42"/>
                </a:cubicBezTo>
                <a:cubicBezTo>
                  <a:pt x="444" y="49"/>
                  <a:pt x="436" y="48"/>
                  <a:pt x="437" y="52"/>
                </a:cubicBezTo>
                <a:cubicBezTo>
                  <a:pt x="444" y="56"/>
                  <a:pt x="445" y="53"/>
                  <a:pt x="446" y="52"/>
                </a:cubicBezTo>
                <a:cubicBezTo>
                  <a:pt x="447" y="50"/>
                  <a:pt x="448" y="50"/>
                  <a:pt x="455" y="58"/>
                </a:cubicBezTo>
                <a:cubicBezTo>
                  <a:pt x="453" y="57"/>
                  <a:pt x="449" y="54"/>
                  <a:pt x="450" y="56"/>
                </a:cubicBezTo>
                <a:cubicBezTo>
                  <a:pt x="451" y="57"/>
                  <a:pt x="452" y="60"/>
                  <a:pt x="453" y="62"/>
                </a:cubicBezTo>
                <a:cubicBezTo>
                  <a:pt x="454" y="65"/>
                  <a:pt x="455" y="68"/>
                  <a:pt x="456" y="71"/>
                </a:cubicBezTo>
                <a:cubicBezTo>
                  <a:pt x="458" y="75"/>
                  <a:pt x="459" y="79"/>
                  <a:pt x="461" y="82"/>
                </a:cubicBezTo>
                <a:cubicBezTo>
                  <a:pt x="461" y="82"/>
                  <a:pt x="461" y="82"/>
                  <a:pt x="461" y="82"/>
                </a:cubicBezTo>
                <a:cubicBezTo>
                  <a:pt x="462" y="83"/>
                  <a:pt x="462" y="83"/>
                  <a:pt x="462" y="83"/>
                </a:cubicBezTo>
                <a:cubicBezTo>
                  <a:pt x="463" y="84"/>
                  <a:pt x="463" y="84"/>
                  <a:pt x="463" y="84"/>
                </a:cubicBezTo>
                <a:cubicBezTo>
                  <a:pt x="461" y="79"/>
                  <a:pt x="461" y="79"/>
                  <a:pt x="461" y="79"/>
                </a:cubicBezTo>
                <a:cubicBezTo>
                  <a:pt x="464" y="81"/>
                  <a:pt x="467" y="84"/>
                  <a:pt x="469" y="87"/>
                </a:cubicBezTo>
                <a:cubicBezTo>
                  <a:pt x="471" y="90"/>
                  <a:pt x="473" y="93"/>
                  <a:pt x="474" y="96"/>
                </a:cubicBezTo>
                <a:cubicBezTo>
                  <a:pt x="475" y="98"/>
                  <a:pt x="476" y="99"/>
                  <a:pt x="476" y="100"/>
                </a:cubicBezTo>
                <a:cubicBezTo>
                  <a:pt x="477" y="100"/>
                  <a:pt x="477" y="100"/>
                  <a:pt x="477" y="100"/>
                </a:cubicBezTo>
                <a:cubicBezTo>
                  <a:pt x="476" y="100"/>
                  <a:pt x="476" y="100"/>
                  <a:pt x="476" y="100"/>
                </a:cubicBezTo>
                <a:cubicBezTo>
                  <a:pt x="479" y="104"/>
                  <a:pt x="481" y="107"/>
                  <a:pt x="484" y="105"/>
                </a:cubicBezTo>
                <a:cubicBezTo>
                  <a:pt x="486" y="102"/>
                  <a:pt x="486" y="102"/>
                  <a:pt x="486" y="102"/>
                </a:cubicBezTo>
                <a:cubicBezTo>
                  <a:pt x="491" y="113"/>
                  <a:pt x="493" y="114"/>
                  <a:pt x="495" y="116"/>
                </a:cubicBezTo>
                <a:cubicBezTo>
                  <a:pt x="496" y="118"/>
                  <a:pt x="499" y="120"/>
                  <a:pt x="503" y="131"/>
                </a:cubicBezTo>
                <a:cubicBezTo>
                  <a:pt x="502" y="131"/>
                  <a:pt x="502" y="131"/>
                  <a:pt x="502" y="131"/>
                </a:cubicBezTo>
                <a:cubicBezTo>
                  <a:pt x="509" y="139"/>
                  <a:pt x="507" y="146"/>
                  <a:pt x="515" y="148"/>
                </a:cubicBezTo>
                <a:cubicBezTo>
                  <a:pt x="514" y="144"/>
                  <a:pt x="514" y="144"/>
                  <a:pt x="514" y="144"/>
                </a:cubicBezTo>
                <a:cubicBezTo>
                  <a:pt x="515" y="146"/>
                  <a:pt x="515" y="147"/>
                  <a:pt x="516" y="148"/>
                </a:cubicBezTo>
                <a:cubicBezTo>
                  <a:pt x="516" y="149"/>
                  <a:pt x="517" y="149"/>
                  <a:pt x="517" y="150"/>
                </a:cubicBezTo>
                <a:cubicBezTo>
                  <a:pt x="518" y="151"/>
                  <a:pt x="518" y="153"/>
                  <a:pt x="519" y="155"/>
                </a:cubicBezTo>
                <a:cubicBezTo>
                  <a:pt x="519" y="158"/>
                  <a:pt x="519" y="161"/>
                  <a:pt x="518" y="163"/>
                </a:cubicBezTo>
                <a:close/>
                <a:moveTo>
                  <a:pt x="159" y="485"/>
                </a:moveTo>
                <a:cubicBezTo>
                  <a:pt x="162" y="487"/>
                  <a:pt x="165" y="488"/>
                  <a:pt x="168" y="489"/>
                </a:cubicBezTo>
                <a:cubicBezTo>
                  <a:pt x="165" y="488"/>
                  <a:pt x="163" y="486"/>
                  <a:pt x="161" y="484"/>
                </a:cubicBezTo>
                <a:cubicBezTo>
                  <a:pt x="161" y="485"/>
                  <a:pt x="160" y="485"/>
                  <a:pt x="159" y="485"/>
                </a:cubicBezTo>
                <a:close/>
                <a:moveTo>
                  <a:pt x="503" y="157"/>
                </a:moveTo>
                <a:cubicBezTo>
                  <a:pt x="503" y="157"/>
                  <a:pt x="504" y="157"/>
                  <a:pt x="504" y="157"/>
                </a:cubicBezTo>
                <a:cubicBezTo>
                  <a:pt x="504" y="157"/>
                  <a:pt x="503" y="157"/>
                  <a:pt x="503" y="157"/>
                </a:cubicBezTo>
                <a:cubicBezTo>
                  <a:pt x="503" y="157"/>
                  <a:pt x="503" y="157"/>
                  <a:pt x="503" y="157"/>
                </a:cubicBezTo>
                <a:close/>
                <a:moveTo>
                  <a:pt x="504" y="157"/>
                </a:moveTo>
                <a:cubicBezTo>
                  <a:pt x="504" y="156"/>
                  <a:pt x="504" y="156"/>
                  <a:pt x="505" y="156"/>
                </a:cubicBezTo>
                <a:cubicBezTo>
                  <a:pt x="504" y="156"/>
                  <a:pt x="504" y="156"/>
                  <a:pt x="504" y="157"/>
                </a:cubicBezTo>
                <a:close/>
                <a:moveTo>
                  <a:pt x="78" y="133"/>
                </a:moveTo>
                <a:cubicBezTo>
                  <a:pt x="79" y="132"/>
                  <a:pt x="80" y="131"/>
                  <a:pt x="82" y="130"/>
                </a:cubicBezTo>
                <a:cubicBezTo>
                  <a:pt x="82" y="129"/>
                  <a:pt x="82" y="128"/>
                  <a:pt x="82" y="127"/>
                </a:cubicBezTo>
                <a:cubicBezTo>
                  <a:pt x="79" y="125"/>
                  <a:pt x="79" y="125"/>
                  <a:pt x="79" y="125"/>
                </a:cubicBezTo>
                <a:cubicBezTo>
                  <a:pt x="76" y="129"/>
                  <a:pt x="77" y="131"/>
                  <a:pt x="78" y="133"/>
                </a:cubicBezTo>
                <a:cubicBezTo>
                  <a:pt x="78" y="133"/>
                  <a:pt x="78" y="133"/>
                  <a:pt x="78" y="133"/>
                </a:cubicBezTo>
                <a:close/>
                <a:moveTo>
                  <a:pt x="82" y="122"/>
                </a:moveTo>
                <a:cubicBezTo>
                  <a:pt x="82" y="123"/>
                  <a:pt x="81" y="123"/>
                  <a:pt x="80" y="124"/>
                </a:cubicBezTo>
                <a:cubicBezTo>
                  <a:pt x="82" y="126"/>
                  <a:pt x="82" y="126"/>
                  <a:pt x="82" y="126"/>
                </a:cubicBezTo>
                <a:cubicBezTo>
                  <a:pt x="82" y="125"/>
                  <a:pt x="82" y="123"/>
                  <a:pt x="82" y="122"/>
                </a:cubicBezTo>
                <a:close/>
                <a:moveTo>
                  <a:pt x="41" y="300"/>
                </a:moveTo>
                <a:cubicBezTo>
                  <a:pt x="40" y="297"/>
                  <a:pt x="38" y="295"/>
                  <a:pt x="37" y="291"/>
                </a:cubicBezTo>
                <a:cubicBezTo>
                  <a:pt x="35" y="288"/>
                  <a:pt x="34" y="283"/>
                  <a:pt x="35" y="276"/>
                </a:cubicBezTo>
                <a:cubicBezTo>
                  <a:pt x="34" y="274"/>
                  <a:pt x="40" y="282"/>
                  <a:pt x="38" y="268"/>
                </a:cubicBezTo>
                <a:cubicBezTo>
                  <a:pt x="38" y="263"/>
                  <a:pt x="37" y="258"/>
                  <a:pt x="36" y="254"/>
                </a:cubicBezTo>
                <a:cubicBezTo>
                  <a:pt x="35" y="255"/>
                  <a:pt x="35" y="256"/>
                  <a:pt x="35" y="258"/>
                </a:cubicBezTo>
                <a:cubicBezTo>
                  <a:pt x="36" y="261"/>
                  <a:pt x="37" y="266"/>
                  <a:pt x="35" y="269"/>
                </a:cubicBezTo>
                <a:cubicBezTo>
                  <a:pt x="34" y="266"/>
                  <a:pt x="34" y="263"/>
                  <a:pt x="34" y="260"/>
                </a:cubicBezTo>
                <a:cubicBezTo>
                  <a:pt x="34" y="257"/>
                  <a:pt x="34" y="253"/>
                  <a:pt x="34" y="250"/>
                </a:cubicBezTo>
                <a:cubicBezTo>
                  <a:pt x="34" y="250"/>
                  <a:pt x="34" y="249"/>
                  <a:pt x="34" y="249"/>
                </a:cubicBezTo>
                <a:cubicBezTo>
                  <a:pt x="33" y="246"/>
                  <a:pt x="32" y="243"/>
                  <a:pt x="31" y="241"/>
                </a:cubicBezTo>
                <a:cubicBezTo>
                  <a:pt x="30" y="245"/>
                  <a:pt x="31" y="248"/>
                  <a:pt x="30" y="251"/>
                </a:cubicBezTo>
                <a:cubicBezTo>
                  <a:pt x="29" y="248"/>
                  <a:pt x="28" y="243"/>
                  <a:pt x="27" y="242"/>
                </a:cubicBezTo>
                <a:cubicBezTo>
                  <a:pt x="26" y="244"/>
                  <a:pt x="26" y="245"/>
                  <a:pt x="25" y="247"/>
                </a:cubicBezTo>
                <a:cubicBezTo>
                  <a:pt x="26" y="251"/>
                  <a:pt x="26" y="255"/>
                  <a:pt x="25" y="258"/>
                </a:cubicBezTo>
                <a:cubicBezTo>
                  <a:pt x="26" y="265"/>
                  <a:pt x="29" y="271"/>
                  <a:pt x="30" y="276"/>
                </a:cubicBezTo>
                <a:cubicBezTo>
                  <a:pt x="29" y="271"/>
                  <a:pt x="29" y="265"/>
                  <a:pt x="29" y="260"/>
                </a:cubicBezTo>
                <a:cubicBezTo>
                  <a:pt x="29" y="260"/>
                  <a:pt x="29" y="260"/>
                  <a:pt x="30" y="260"/>
                </a:cubicBezTo>
                <a:cubicBezTo>
                  <a:pt x="30" y="258"/>
                  <a:pt x="30" y="258"/>
                  <a:pt x="31" y="259"/>
                </a:cubicBezTo>
                <a:cubicBezTo>
                  <a:pt x="31" y="261"/>
                  <a:pt x="31" y="261"/>
                  <a:pt x="31" y="261"/>
                </a:cubicBezTo>
                <a:cubicBezTo>
                  <a:pt x="34" y="263"/>
                  <a:pt x="31" y="268"/>
                  <a:pt x="35" y="272"/>
                </a:cubicBezTo>
                <a:cubicBezTo>
                  <a:pt x="33" y="276"/>
                  <a:pt x="33" y="280"/>
                  <a:pt x="34" y="283"/>
                </a:cubicBezTo>
                <a:cubicBezTo>
                  <a:pt x="35" y="287"/>
                  <a:pt x="36" y="290"/>
                  <a:pt x="35" y="293"/>
                </a:cubicBezTo>
                <a:cubicBezTo>
                  <a:pt x="35" y="292"/>
                  <a:pt x="34" y="291"/>
                  <a:pt x="34" y="290"/>
                </a:cubicBezTo>
                <a:cubicBezTo>
                  <a:pt x="34" y="293"/>
                  <a:pt x="34" y="296"/>
                  <a:pt x="34" y="299"/>
                </a:cubicBezTo>
                <a:cubicBezTo>
                  <a:pt x="34" y="306"/>
                  <a:pt x="32" y="312"/>
                  <a:pt x="35" y="322"/>
                </a:cubicBezTo>
                <a:cubicBezTo>
                  <a:pt x="35" y="320"/>
                  <a:pt x="36" y="318"/>
                  <a:pt x="39" y="321"/>
                </a:cubicBezTo>
                <a:cubicBezTo>
                  <a:pt x="39" y="322"/>
                  <a:pt x="38" y="323"/>
                  <a:pt x="38" y="324"/>
                </a:cubicBezTo>
                <a:cubicBezTo>
                  <a:pt x="41" y="324"/>
                  <a:pt x="44" y="326"/>
                  <a:pt x="46" y="319"/>
                </a:cubicBezTo>
                <a:cubicBezTo>
                  <a:pt x="46" y="308"/>
                  <a:pt x="44" y="304"/>
                  <a:pt x="41" y="300"/>
                </a:cubicBezTo>
                <a:close/>
                <a:moveTo>
                  <a:pt x="33" y="301"/>
                </a:moveTo>
                <a:cubicBezTo>
                  <a:pt x="33" y="303"/>
                  <a:pt x="33" y="305"/>
                  <a:pt x="32" y="306"/>
                </a:cubicBezTo>
                <a:cubicBezTo>
                  <a:pt x="32" y="307"/>
                  <a:pt x="33" y="307"/>
                  <a:pt x="33" y="308"/>
                </a:cubicBezTo>
                <a:cubicBezTo>
                  <a:pt x="33" y="306"/>
                  <a:pt x="33" y="303"/>
                  <a:pt x="33" y="301"/>
                </a:cubicBezTo>
                <a:close/>
                <a:moveTo>
                  <a:pt x="35" y="337"/>
                </a:moveTo>
                <a:cubicBezTo>
                  <a:pt x="33" y="332"/>
                  <a:pt x="32" y="326"/>
                  <a:pt x="31" y="321"/>
                </a:cubicBezTo>
                <a:cubicBezTo>
                  <a:pt x="31" y="318"/>
                  <a:pt x="30" y="315"/>
                  <a:pt x="30" y="312"/>
                </a:cubicBezTo>
                <a:cubicBezTo>
                  <a:pt x="28" y="315"/>
                  <a:pt x="27" y="318"/>
                  <a:pt x="27" y="321"/>
                </a:cubicBezTo>
                <a:cubicBezTo>
                  <a:pt x="28" y="325"/>
                  <a:pt x="29" y="330"/>
                  <a:pt x="31" y="334"/>
                </a:cubicBezTo>
                <a:cubicBezTo>
                  <a:pt x="33" y="335"/>
                  <a:pt x="34" y="337"/>
                  <a:pt x="35" y="337"/>
                </a:cubicBezTo>
                <a:close/>
                <a:moveTo>
                  <a:pt x="48" y="359"/>
                </a:moveTo>
                <a:cubicBezTo>
                  <a:pt x="48" y="360"/>
                  <a:pt x="48" y="362"/>
                  <a:pt x="49" y="364"/>
                </a:cubicBezTo>
                <a:cubicBezTo>
                  <a:pt x="47" y="361"/>
                  <a:pt x="46" y="361"/>
                  <a:pt x="45" y="361"/>
                </a:cubicBezTo>
                <a:cubicBezTo>
                  <a:pt x="46" y="364"/>
                  <a:pt x="46" y="364"/>
                  <a:pt x="46" y="364"/>
                </a:cubicBezTo>
                <a:cubicBezTo>
                  <a:pt x="46" y="366"/>
                  <a:pt x="45" y="365"/>
                  <a:pt x="44" y="364"/>
                </a:cubicBezTo>
                <a:cubicBezTo>
                  <a:pt x="43" y="366"/>
                  <a:pt x="43" y="367"/>
                  <a:pt x="40" y="364"/>
                </a:cubicBezTo>
                <a:cubicBezTo>
                  <a:pt x="42" y="369"/>
                  <a:pt x="44" y="371"/>
                  <a:pt x="46" y="373"/>
                </a:cubicBezTo>
                <a:cubicBezTo>
                  <a:pt x="47" y="374"/>
                  <a:pt x="49" y="375"/>
                  <a:pt x="51" y="377"/>
                </a:cubicBezTo>
                <a:cubicBezTo>
                  <a:pt x="50" y="378"/>
                  <a:pt x="50" y="380"/>
                  <a:pt x="49" y="381"/>
                </a:cubicBezTo>
                <a:cubicBezTo>
                  <a:pt x="56" y="386"/>
                  <a:pt x="57" y="386"/>
                  <a:pt x="59" y="387"/>
                </a:cubicBezTo>
                <a:cubicBezTo>
                  <a:pt x="60" y="388"/>
                  <a:pt x="62" y="389"/>
                  <a:pt x="65" y="393"/>
                </a:cubicBezTo>
                <a:cubicBezTo>
                  <a:pt x="65" y="392"/>
                  <a:pt x="64" y="391"/>
                  <a:pt x="64" y="390"/>
                </a:cubicBezTo>
                <a:cubicBezTo>
                  <a:pt x="63" y="386"/>
                  <a:pt x="62" y="382"/>
                  <a:pt x="61" y="380"/>
                </a:cubicBezTo>
                <a:cubicBezTo>
                  <a:pt x="63" y="383"/>
                  <a:pt x="65" y="389"/>
                  <a:pt x="64" y="390"/>
                </a:cubicBezTo>
                <a:cubicBezTo>
                  <a:pt x="67" y="385"/>
                  <a:pt x="67" y="385"/>
                  <a:pt x="67" y="385"/>
                </a:cubicBezTo>
                <a:cubicBezTo>
                  <a:pt x="64" y="374"/>
                  <a:pt x="56" y="367"/>
                  <a:pt x="51" y="359"/>
                </a:cubicBezTo>
                <a:cubicBezTo>
                  <a:pt x="52" y="364"/>
                  <a:pt x="50" y="361"/>
                  <a:pt x="48" y="359"/>
                </a:cubicBezTo>
                <a:close/>
                <a:moveTo>
                  <a:pt x="64" y="172"/>
                </a:moveTo>
                <a:cubicBezTo>
                  <a:pt x="64" y="173"/>
                  <a:pt x="63" y="173"/>
                  <a:pt x="63" y="173"/>
                </a:cubicBezTo>
                <a:cubicBezTo>
                  <a:pt x="63" y="173"/>
                  <a:pt x="64" y="173"/>
                  <a:pt x="64" y="172"/>
                </a:cubicBezTo>
                <a:close/>
                <a:moveTo>
                  <a:pt x="85" y="128"/>
                </a:moveTo>
                <a:cubicBezTo>
                  <a:pt x="86" y="127"/>
                  <a:pt x="87" y="126"/>
                  <a:pt x="88" y="126"/>
                </a:cubicBezTo>
                <a:cubicBezTo>
                  <a:pt x="87" y="123"/>
                  <a:pt x="87" y="123"/>
                  <a:pt x="87" y="123"/>
                </a:cubicBezTo>
                <a:cubicBezTo>
                  <a:pt x="86" y="125"/>
                  <a:pt x="85" y="127"/>
                  <a:pt x="84" y="129"/>
                </a:cubicBezTo>
                <a:cubicBezTo>
                  <a:pt x="84" y="128"/>
                  <a:pt x="85" y="128"/>
                  <a:pt x="85" y="128"/>
                </a:cubicBezTo>
                <a:close/>
                <a:moveTo>
                  <a:pt x="95" y="121"/>
                </a:moveTo>
                <a:cubicBezTo>
                  <a:pt x="95" y="120"/>
                  <a:pt x="94" y="119"/>
                  <a:pt x="94" y="118"/>
                </a:cubicBezTo>
                <a:cubicBezTo>
                  <a:pt x="92" y="120"/>
                  <a:pt x="91" y="121"/>
                  <a:pt x="90" y="124"/>
                </a:cubicBezTo>
                <a:cubicBezTo>
                  <a:pt x="93" y="122"/>
                  <a:pt x="94" y="121"/>
                  <a:pt x="95" y="121"/>
                </a:cubicBezTo>
                <a:close/>
                <a:moveTo>
                  <a:pt x="140" y="78"/>
                </a:moveTo>
                <a:cubicBezTo>
                  <a:pt x="140" y="77"/>
                  <a:pt x="140" y="75"/>
                  <a:pt x="139" y="74"/>
                </a:cubicBezTo>
                <a:cubicBezTo>
                  <a:pt x="138" y="75"/>
                  <a:pt x="137" y="77"/>
                  <a:pt x="136" y="78"/>
                </a:cubicBezTo>
                <a:cubicBezTo>
                  <a:pt x="135" y="81"/>
                  <a:pt x="134" y="83"/>
                  <a:pt x="134" y="85"/>
                </a:cubicBezTo>
                <a:cubicBezTo>
                  <a:pt x="136" y="83"/>
                  <a:pt x="138" y="80"/>
                  <a:pt x="140" y="78"/>
                </a:cubicBezTo>
                <a:close/>
                <a:moveTo>
                  <a:pt x="247" y="36"/>
                </a:moveTo>
                <a:cubicBezTo>
                  <a:pt x="247" y="36"/>
                  <a:pt x="247" y="37"/>
                  <a:pt x="246" y="37"/>
                </a:cubicBezTo>
                <a:cubicBezTo>
                  <a:pt x="249" y="37"/>
                  <a:pt x="247" y="37"/>
                  <a:pt x="247" y="36"/>
                </a:cubicBezTo>
                <a:close/>
                <a:moveTo>
                  <a:pt x="279" y="35"/>
                </a:moveTo>
                <a:cubicBezTo>
                  <a:pt x="278" y="35"/>
                  <a:pt x="277" y="34"/>
                  <a:pt x="276" y="33"/>
                </a:cubicBezTo>
                <a:cubicBezTo>
                  <a:pt x="274" y="34"/>
                  <a:pt x="273" y="35"/>
                  <a:pt x="272" y="35"/>
                </a:cubicBezTo>
                <a:cubicBezTo>
                  <a:pt x="275" y="35"/>
                  <a:pt x="277" y="35"/>
                  <a:pt x="279" y="35"/>
                </a:cubicBezTo>
                <a:close/>
                <a:moveTo>
                  <a:pt x="350" y="45"/>
                </a:moveTo>
                <a:cubicBezTo>
                  <a:pt x="351" y="45"/>
                  <a:pt x="351" y="45"/>
                  <a:pt x="352" y="45"/>
                </a:cubicBezTo>
                <a:lnTo>
                  <a:pt x="350" y="45"/>
                </a:lnTo>
                <a:close/>
                <a:moveTo>
                  <a:pt x="503" y="158"/>
                </a:moveTo>
                <a:cubicBezTo>
                  <a:pt x="503" y="158"/>
                  <a:pt x="503" y="158"/>
                  <a:pt x="503" y="158"/>
                </a:cubicBezTo>
                <a:cubicBezTo>
                  <a:pt x="503" y="158"/>
                  <a:pt x="503" y="158"/>
                  <a:pt x="503" y="158"/>
                </a:cubicBezTo>
                <a:cubicBezTo>
                  <a:pt x="503" y="158"/>
                  <a:pt x="503" y="158"/>
                  <a:pt x="503" y="158"/>
                </a:cubicBezTo>
                <a:cubicBezTo>
                  <a:pt x="503" y="158"/>
                  <a:pt x="503" y="158"/>
                  <a:pt x="503" y="158"/>
                </a:cubicBezTo>
                <a:close/>
                <a:moveTo>
                  <a:pt x="504" y="156"/>
                </a:moveTo>
                <a:cubicBezTo>
                  <a:pt x="504" y="156"/>
                  <a:pt x="504" y="156"/>
                  <a:pt x="504" y="157"/>
                </a:cubicBezTo>
                <a:cubicBezTo>
                  <a:pt x="504" y="156"/>
                  <a:pt x="504" y="156"/>
                  <a:pt x="504" y="156"/>
                </a:cubicBezTo>
                <a:cubicBezTo>
                  <a:pt x="504" y="156"/>
                  <a:pt x="504" y="156"/>
                  <a:pt x="504" y="156"/>
                </a:cubicBezTo>
                <a:close/>
                <a:moveTo>
                  <a:pt x="81" y="390"/>
                </a:moveTo>
                <a:cubicBezTo>
                  <a:pt x="82" y="390"/>
                  <a:pt x="82" y="388"/>
                  <a:pt x="83" y="389"/>
                </a:cubicBezTo>
                <a:cubicBezTo>
                  <a:pt x="79" y="383"/>
                  <a:pt x="79" y="383"/>
                  <a:pt x="79" y="383"/>
                </a:cubicBezTo>
                <a:cubicBezTo>
                  <a:pt x="81" y="387"/>
                  <a:pt x="80" y="388"/>
                  <a:pt x="81" y="390"/>
                </a:cubicBezTo>
                <a:close/>
                <a:moveTo>
                  <a:pt x="83" y="390"/>
                </a:moveTo>
                <a:cubicBezTo>
                  <a:pt x="83" y="389"/>
                  <a:pt x="83" y="389"/>
                  <a:pt x="83" y="389"/>
                </a:cubicBezTo>
                <a:lnTo>
                  <a:pt x="83" y="390"/>
                </a:lnTo>
                <a:close/>
                <a:moveTo>
                  <a:pt x="76" y="403"/>
                </a:moveTo>
                <a:cubicBezTo>
                  <a:pt x="75" y="404"/>
                  <a:pt x="75" y="405"/>
                  <a:pt x="76" y="407"/>
                </a:cubicBezTo>
                <a:cubicBezTo>
                  <a:pt x="78" y="409"/>
                  <a:pt x="80" y="411"/>
                  <a:pt x="81" y="413"/>
                </a:cubicBezTo>
                <a:cubicBezTo>
                  <a:pt x="81" y="413"/>
                  <a:pt x="81" y="413"/>
                  <a:pt x="81" y="412"/>
                </a:cubicBezTo>
                <a:cubicBezTo>
                  <a:pt x="86" y="411"/>
                  <a:pt x="81" y="407"/>
                  <a:pt x="76" y="403"/>
                </a:cubicBezTo>
                <a:close/>
                <a:moveTo>
                  <a:pt x="82" y="414"/>
                </a:moveTo>
                <a:cubicBezTo>
                  <a:pt x="83" y="416"/>
                  <a:pt x="85" y="417"/>
                  <a:pt x="86" y="419"/>
                </a:cubicBezTo>
                <a:cubicBezTo>
                  <a:pt x="87" y="418"/>
                  <a:pt x="84" y="417"/>
                  <a:pt x="82" y="414"/>
                </a:cubicBezTo>
                <a:close/>
                <a:moveTo>
                  <a:pt x="59" y="346"/>
                </a:moveTo>
                <a:cubicBezTo>
                  <a:pt x="59" y="349"/>
                  <a:pt x="63" y="346"/>
                  <a:pt x="62" y="348"/>
                </a:cubicBezTo>
                <a:cubicBezTo>
                  <a:pt x="67" y="350"/>
                  <a:pt x="52" y="333"/>
                  <a:pt x="59" y="346"/>
                </a:cubicBezTo>
                <a:close/>
                <a:moveTo>
                  <a:pt x="55" y="380"/>
                </a:moveTo>
                <a:cubicBezTo>
                  <a:pt x="53" y="375"/>
                  <a:pt x="51" y="369"/>
                  <a:pt x="50" y="369"/>
                </a:cubicBezTo>
                <a:cubicBezTo>
                  <a:pt x="53" y="378"/>
                  <a:pt x="53" y="378"/>
                  <a:pt x="53" y="378"/>
                </a:cubicBezTo>
                <a:cubicBezTo>
                  <a:pt x="53" y="378"/>
                  <a:pt x="54" y="379"/>
                  <a:pt x="55" y="380"/>
                </a:cubicBezTo>
                <a:close/>
                <a:moveTo>
                  <a:pt x="55" y="380"/>
                </a:moveTo>
                <a:cubicBezTo>
                  <a:pt x="57" y="383"/>
                  <a:pt x="58" y="386"/>
                  <a:pt x="59" y="387"/>
                </a:cubicBezTo>
                <a:cubicBezTo>
                  <a:pt x="59" y="385"/>
                  <a:pt x="57" y="382"/>
                  <a:pt x="55" y="380"/>
                </a:cubicBezTo>
                <a:close/>
                <a:moveTo>
                  <a:pt x="385" y="532"/>
                </a:moveTo>
                <a:cubicBezTo>
                  <a:pt x="393" y="530"/>
                  <a:pt x="393" y="530"/>
                  <a:pt x="393" y="530"/>
                </a:cubicBezTo>
                <a:cubicBezTo>
                  <a:pt x="387" y="530"/>
                  <a:pt x="387" y="530"/>
                  <a:pt x="387" y="530"/>
                </a:cubicBezTo>
                <a:lnTo>
                  <a:pt x="385" y="532"/>
                </a:lnTo>
                <a:close/>
                <a:moveTo>
                  <a:pt x="397" y="520"/>
                </a:moveTo>
                <a:cubicBezTo>
                  <a:pt x="401" y="524"/>
                  <a:pt x="401" y="524"/>
                  <a:pt x="401" y="524"/>
                </a:cubicBezTo>
                <a:cubicBezTo>
                  <a:pt x="404" y="517"/>
                  <a:pt x="404" y="517"/>
                  <a:pt x="404" y="517"/>
                </a:cubicBezTo>
                <a:cubicBezTo>
                  <a:pt x="402" y="518"/>
                  <a:pt x="399" y="520"/>
                  <a:pt x="397" y="520"/>
                </a:cubicBezTo>
                <a:close/>
                <a:moveTo>
                  <a:pt x="247" y="47"/>
                </a:moveTo>
                <a:cubicBezTo>
                  <a:pt x="250" y="47"/>
                  <a:pt x="253" y="46"/>
                  <a:pt x="256" y="46"/>
                </a:cubicBezTo>
                <a:cubicBezTo>
                  <a:pt x="250" y="46"/>
                  <a:pt x="246" y="42"/>
                  <a:pt x="247" y="47"/>
                </a:cubicBezTo>
                <a:close/>
                <a:moveTo>
                  <a:pt x="256" y="46"/>
                </a:moveTo>
                <a:cubicBezTo>
                  <a:pt x="256" y="46"/>
                  <a:pt x="257" y="46"/>
                  <a:pt x="258" y="45"/>
                </a:cubicBezTo>
                <a:cubicBezTo>
                  <a:pt x="257" y="45"/>
                  <a:pt x="256" y="46"/>
                  <a:pt x="256" y="46"/>
                </a:cubicBezTo>
                <a:close/>
              </a:path>
            </a:pathLst>
          </a:custGeom>
          <a:solidFill>
            <a:schemeClr val="bg1"/>
          </a:solidFill>
          <a:ln>
            <a:noFill/>
          </a:ln>
        </p:spPr>
        <p:txBody>
          <a:bodyPr vert="horz" wrap="square" lIns="91440" tIns="45720" rIns="91440" bIns="45720" numCol="1" anchor="ctr" anchorCtr="0" compatLnSpc="1">
            <a:prstTxWarp prst="textNoShape">
              <a:avLst/>
            </a:prstTxWarp>
          </a:bodyPr>
          <a:lstStyle/>
          <a:p>
            <a:pPr algn="ctr"/>
            <a:r>
              <a:rPr lang="es-MX" sz="1400" b="1" dirty="0">
                <a:solidFill>
                  <a:schemeClr val="bg1"/>
                </a:solidFill>
              </a:rPr>
              <a:t>3</a:t>
            </a:r>
            <a:endParaRPr sz="1400" b="1" dirty="0">
              <a:solidFill>
                <a:schemeClr val="bg1"/>
              </a:solidFill>
            </a:endParaRPr>
          </a:p>
        </p:txBody>
      </p:sp>
      <p:sp>
        <p:nvSpPr>
          <p:cNvPr id="60" name="Main Heading">
            <a:extLst>
              <a:ext uri="{FF2B5EF4-FFF2-40B4-BE49-F238E27FC236}">
                <a16:creationId xmlns:a16="http://schemas.microsoft.com/office/drawing/2014/main" id="{573621F8-4ECE-4AB1-B3C6-618E4BA53C3C}"/>
              </a:ext>
            </a:extLst>
          </p:cNvPr>
          <p:cNvSpPr>
            <a:spLocks noChangeArrowheads="1"/>
          </p:cNvSpPr>
          <p:nvPr>
            <p:custDataLst>
              <p:tags r:id="rId3"/>
            </p:custDataLst>
          </p:nvPr>
        </p:nvSpPr>
        <p:spPr bwMode="gray">
          <a:xfrm>
            <a:off x="413026" y="152604"/>
            <a:ext cx="7772400" cy="274320"/>
          </a:xfrm>
          <a:prstGeom prst="rect">
            <a:avLst/>
          </a:prstGeom>
          <a:noFill/>
          <a:ln w="12700">
            <a:noFill/>
            <a:prstDash val="dash"/>
            <a:miter lim="800000"/>
            <a:headEnd/>
            <a:tailEnd/>
          </a:ln>
          <a:effectLst/>
        </p:spPr>
        <p:txBody>
          <a:bodyPr lIns="0" tIns="0" rIns="0" bIns="0"/>
          <a:lstStyle/>
          <a:p>
            <a:pPr eaLnBrk="1" hangingPunct="1">
              <a:lnSpc>
                <a:spcPts val="2100"/>
              </a:lnSpc>
            </a:pPr>
            <a:r>
              <a:rPr lang="es-MX" sz="2800" b="1" dirty="0">
                <a:solidFill>
                  <a:schemeClr val="bg1"/>
                </a:solidFill>
                <a:latin typeface="Calibri"/>
                <a:cs typeface="Calibri" pitchFamily="34" charset="0"/>
              </a:rPr>
              <a:t>¿Por qué invertir en ISA?</a:t>
            </a:r>
          </a:p>
        </p:txBody>
      </p:sp>
      <p:sp>
        <p:nvSpPr>
          <p:cNvPr id="6" name="Rectángulo 5">
            <a:extLst>
              <a:ext uri="{FF2B5EF4-FFF2-40B4-BE49-F238E27FC236}">
                <a16:creationId xmlns:a16="http://schemas.microsoft.com/office/drawing/2014/main" id="{74B1C406-E4C1-4A17-AD02-C04C3DC340F5}"/>
              </a:ext>
            </a:extLst>
          </p:cNvPr>
          <p:cNvSpPr/>
          <p:nvPr/>
        </p:nvSpPr>
        <p:spPr>
          <a:xfrm>
            <a:off x="931651" y="2381483"/>
            <a:ext cx="234176" cy="2040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Rectángulo 2">
            <a:extLst>
              <a:ext uri="{FF2B5EF4-FFF2-40B4-BE49-F238E27FC236}">
                <a16:creationId xmlns:a16="http://schemas.microsoft.com/office/drawing/2014/main" id="{F6710B41-E179-45BD-ADD3-26E58CB66C1D}"/>
              </a:ext>
            </a:extLst>
          </p:cNvPr>
          <p:cNvSpPr/>
          <p:nvPr/>
        </p:nvSpPr>
        <p:spPr>
          <a:xfrm>
            <a:off x="5686679" y="4442650"/>
            <a:ext cx="1344200" cy="7133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Marcador de número de diapositiva 1">
            <a:extLst>
              <a:ext uri="{FF2B5EF4-FFF2-40B4-BE49-F238E27FC236}">
                <a16:creationId xmlns:a16="http://schemas.microsoft.com/office/drawing/2014/main" id="{4ADD933A-6C37-4794-A75B-5110BCF9E17C}"/>
              </a:ext>
            </a:extLst>
          </p:cNvPr>
          <p:cNvSpPr>
            <a:spLocks noGrp="1"/>
          </p:cNvSpPr>
          <p:nvPr>
            <p:ph type="sldNum" sz="quarter" idx="12"/>
          </p:nvPr>
        </p:nvSpPr>
        <p:spPr>
          <a:xfrm>
            <a:off x="9232719" y="6351647"/>
            <a:ext cx="2743200" cy="365125"/>
          </a:xfrm>
        </p:spPr>
        <p:txBody>
          <a:bodyPr/>
          <a:lstStyle/>
          <a:p>
            <a:fld id="{A8CA4421-44AD-DE44-A829-A4FCFB7D6F23}" type="slidenum">
              <a:rPr lang="es-CO" smtClean="0"/>
              <a:t>15</a:t>
            </a:fld>
            <a:endParaRPr lang="es-CO" dirty="0"/>
          </a:p>
        </p:txBody>
      </p:sp>
      <p:sp>
        <p:nvSpPr>
          <p:cNvPr id="39" name="Rectángulo 38">
            <a:extLst>
              <a:ext uri="{FF2B5EF4-FFF2-40B4-BE49-F238E27FC236}">
                <a16:creationId xmlns:a16="http://schemas.microsoft.com/office/drawing/2014/main" id="{E58D67F7-4B5F-4A07-85F6-F3F453B50069}"/>
              </a:ext>
            </a:extLst>
          </p:cNvPr>
          <p:cNvSpPr/>
          <p:nvPr/>
        </p:nvSpPr>
        <p:spPr>
          <a:xfrm>
            <a:off x="8992948" y="-44725"/>
            <a:ext cx="3196474" cy="6868390"/>
          </a:xfrm>
          <a:prstGeom prst="rect">
            <a:avLst/>
          </a:prstGeom>
          <a:solidFill>
            <a:schemeClr val="bg1">
              <a:lumMod val="85000"/>
            </a:schemeClr>
          </a:solidFill>
          <a:ln>
            <a:noFill/>
          </a:ln>
          <a:effectLst>
            <a:outerShdw blurRad="288878" dist="38100" dir="8100000" sx="102000" sy="102000" algn="tr" rotWithShape="0">
              <a:srgbClr val="021C51">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white"/>
              </a:solidFill>
              <a:effectLst/>
              <a:uLnTx/>
              <a:uFillTx/>
              <a:latin typeface="Arial"/>
              <a:ea typeface="+mn-ea"/>
              <a:cs typeface="+mn-cs"/>
            </a:endParaRPr>
          </a:p>
        </p:txBody>
      </p:sp>
      <p:sp>
        <p:nvSpPr>
          <p:cNvPr id="40" name="ColumnHeader">
            <a:extLst>
              <a:ext uri="{FF2B5EF4-FFF2-40B4-BE49-F238E27FC236}">
                <a16:creationId xmlns:a16="http://schemas.microsoft.com/office/drawing/2014/main" id="{63758724-583F-4D19-8CFB-4330FF1618FD}"/>
              </a:ext>
            </a:extLst>
          </p:cNvPr>
          <p:cNvSpPr>
            <a:spLocks noChangeArrowheads="1"/>
          </p:cNvSpPr>
          <p:nvPr/>
        </p:nvSpPr>
        <p:spPr bwMode="gray">
          <a:xfrm>
            <a:off x="9410489" y="175399"/>
            <a:ext cx="2339619" cy="800219"/>
          </a:xfrm>
          <a:prstGeom prst="rect">
            <a:avLst/>
          </a:prstGeom>
          <a:noFill/>
          <a:ln w="9525" algn="ctr">
            <a:noFill/>
            <a:miter lim="800000"/>
            <a:headEnd type="none" w="lg" len="lg"/>
            <a:tailEnd type="none" w="lg" len="lg"/>
          </a:ln>
          <a:effectLst>
            <a:outerShdw dist="25400" dir="5400000" sx="99000" sy="99000" algn="ctr" rotWithShape="0">
              <a:schemeClr val="tx2"/>
            </a:outerShdw>
          </a:effectLst>
        </p:spPr>
        <p:txBody>
          <a:bodyPr wrap="square" tIns="91440" bIns="9144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sng" strike="noStrike" kern="1200" cap="none" spc="0" normalizeH="0" baseline="0" noProof="0" dirty="0">
                <a:ln>
                  <a:noFill/>
                </a:ln>
                <a:effectLst/>
                <a:uLnTx/>
                <a:uFillTx/>
                <a:latin typeface="Arial" pitchFamily="34" charset="0"/>
                <a:ea typeface="+mn-ea"/>
                <a:cs typeface="Arial" pitchFamily="34" charset="0"/>
              </a:rPr>
              <a:t>Composición de la deuda 4T22</a:t>
            </a:r>
          </a:p>
        </p:txBody>
      </p:sp>
      <p:sp>
        <p:nvSpPr>
          <p:cNvPr id="43" name="CuadroTexto 42">
            <a:extLst>
              <a:ext uri="{FF2B5EF4-FFF2-40B4-BE49-F238E27FC236}">
                <a16:creationId xmlns:a16="http://schemas.microsoft.com/office/drawing/2014/main" id="{EDD11CEA-897B-40B7-9153-2340F7F96FBD}"/>
              </a:ext>
            </a:extLst>
          </p:cNvPr>
          <p:cNvSpPr txBox="1"/>
          <p:nvPr/>
        </p:nvSpPr>
        <p:spPr>
          <a:xfrm>
            <a:off x="10087929" y="1849991"/>
            <a:ext cx="103665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srgbClr val="1B1163"/>
                </a:solidFill>
                <a:effectLst/>
                <a:uLnTx/>
                <a:uFillTx/>
                <a:latin typeface="Arial"/>
                <a:ea typeface="+mn-ea"/>
                <a:cs typeface="+mn-cs"/>
              </a:rPr>
              <a:t>País</a:t>
            </a:r>
            <a:endParaRPr kumimoji="0" lang="es-CO" sz="1400" b="1" i="0" u="none" strike="noStrike" kern="1200" cap="none" spc="0" normalizeH="0" baseline="0" noProof="0" dirty="0">
              <a:ln>
                <a:noFill/>
              </a:ln>
              <a:solidFill>
                <a:srgbClr val="1B1163"/>
              </a:solidFill>
              <a:effectLst/>
              <a:uLnTx/>
              <a:uFillTx/>
              <a:latin typeface="Arial"/>
              <a:ea typeface="+mn-ea"/>
              <a:cs typeface="+mn-cs"/>
            </a:endParaRPr>
          </a:p>
        </p:txBody>
      </p:sp>
      <p:sp>
        <p:nvSpPr>
          <p:cNvPr id="44" name="CuadroTexto 43">
            <a:extLst>
              <a:ext uri="{FF2B5EF4-FFF2-40B4-BE49-F238E27FC236}">
                <a16:creationId xmlns:a16="http://schemas.microsoft.com/office/drawing/2014/main" id="{0DBDA09E-69F8-4BCD-902C-8DA7AA52081F}"/>
              </a:ext>
            </a:extLst>
          </p:cNvPr>
          <p:cNvSpPr txBox="1"/>
          <p:nvPr/>
        </p:nvSpPr>
        <p:spPr>
          <a:xfrm>
            <a:off x="10064179" y="3738637"/>
            <a:ext cx="103665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srgbClr val="1B1163"/>
                </a:solidFill>
                <a:effectLst/>
                <a:uLnTx/>
                <a:uFillTx/>
                <a:latin typeface="Arial"/>
                <a:ea typeface="+mn-ea"/>
                <a:cs typeface="+mn-cs"/>
              </a:rPr>
              <a:t>Fuente</a:t>
            </a:r>
            <a:endParaRPr kumimoji="0" lang="es-CO" sz="1400" b="1" i="0" u="none" strike="noStrike" kern="1200" cap="none" spc="0" normalizeH="0" baseline="0" noProof="0" dirty="0">
              <a:ln>
                <a:noFill/>
              </a:ln>
              <a:solidFill>
                <a:srgbClr val="1B1163"/>
              </a:solidFill>
              <a:effectLst/>
              <a:uLnTx/>
              <a:uFillTx/>
              <a:latin typeface="Arial"/>
              <a:ea typeface="+mn-ea"/>
              <a:cs typeface="+mn-cs"/>
            </a:endParaRPr>
          </a:p>
        </p:txBody>
      </p:sp>
      <p:sp>
        <p:nvSpPr>
          <p:cNvPr id="46" name="CuadroTexto 45">
            <a:extLst>
              <a:ext uri="{FF2B5EF4-FFF2-40B4-BE49-F238E27FC236}">
                <a16:creationId xmlns:a16="http://schemas.microsoft.com/office/drawing/2014/main" id="{34DC73E8-2948-499C-9305-23B2582F8B6D}"/>
              </a:ext>
            </a:extLst>
          </p:cNvPr>
          <p:cNvSpPr txBox="1"/>
          <p:nvPr/>
        </p:nvSpPr>
        <p:spPr>
          <a:xfrm>
            <a:off x="10105067" y="5504578"/>
            <a:ext cx="10366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srgbClr val="1B1163"/>
                </a:solidFill>
                <a:effectLst/>
                <a:uLnTx/>
                <a:uFillTx/>
                <a:latin typeface="Arial"/>
                <a:ea typeface="+mn-ea"/>
                <a:cs typeface="+mn-cs"/>
              </a:rPr>
              <a:t>Mercado</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1400" b="1" dirty="0">
                <a:solidFill>
                  <a:srgbClr val="1B1163"/>
                </a:solidFill>
                <a:latin typeface="Arial"/>
              </a:rPr>
              <a:t>Capitales</a:t>
            </a:r>
            <a:endParaRPr kumimoji="0" lang="es-CO" sz="1400" b="1" i="0" u="none" strike="noStrike" kern="1200" cap="none" spc="0" normalizeH="0" baseline="0" noProof="0" dirty="0">
              <a:ln>
                <a:noFill/>
              </a:ln>
              <a:solidFill>
                <a:srgbClr val="1B1163"/>
              </a:solidFill>
              <a:effectLst/>
              <a:uLnTx/>
              <a:uFillTx/>
              <a:latin typeface="Arial"/>
              <a:ea typeface="+mn-ea"/>
              <a:cs typeface="+mn-cs"/>
            </a:endParaRPr>
          </a:p>
        </p:txBody>
      </p:sp>
      <p:grpSp>
        <p:nvGrpSpPr>
          <p:cNvPr id="47" name="Grupo 46">
            <a:extLst>
              <a:ext uri="{FF2B5EF4-FFF2-40B4-BE49-F238E27FC236}">
                <a16:creationId xmlns:a16="http://schemas.microsoft.com/office/drawing/2014/main" id="{1E5362A4-6E6B-4577-858C-2EC0C48FBD4B}"/>
              </a:ext>
            </a:extLst>
          </p:cNvPr>
          <p:cNvGrpSpPr/>
          <p:nvPr/>
        </p:nvGrpSpPr>
        <p:grpSpPr>
          <a:xfrm>
            <a:off x="206386" y="5372565"/>
            <a:ext cx="7735978" cy="1387966"/>
            <a:chOff x="163286" y="4651486"/>
            <a:chExt cx="7735978" cy="1387966"/>
          </a:xfrm>
        </p:grpSpPr>
        <p:sp>
          <p:nvSpPr>
            <p:cNvPr id="48" name="Rectángulo 47">
              <a:extLst>
                <a:ext uri="{FF2B5EF4-FFF2-40B4-BE49-F238E27FC236}">
                  <a16:creationId xmlns:a16="http://schemas.microsoft.com/office/drawing/2014/main" id="{ED4E2BA7-9C31-4A0C-956C-F3C3456EEF3C}"/>
                </a:ext>
              </a:extLst>
            </p:cNvPr>
            <p:cNvSpPr/>
            <p:nvPr/>
          </p:nvSpPr>
          <p:spPr>
            <a:xfrm>
              <a:off x="163286" y="5083634"/>
              <a:ext cx="7725092" cy="944934"/>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Arial Rounded MT Bold" panose="020F0704030504030204" pitchFamily="34" charset="0"/>
                <a:ea typeface="Tahoma" panose="020B0604030504040204" pitchFamily="34" charset="0"/>
                <a:cs typeface="Tahoma" panose="020B0604030504040204" pitchFamily="34" charset="0"/>
              </a:endParaRPr>
            </a:p>
          </p:txBody>
        </p:sp>
        <p:sp>
          <p:nvSpPr>
            <p:cNvPr id="49" name="CuadroTexto 48">
              <a:extLst>
                <a:ext uri="{FF2B5EF4-FFF2-40B4-BE49-F238E27FC236}">
                  <a16:creationId xmlns:a16="http://schemas.microsoft.com/office/drawing/2014/main" id="{87034306-6221-4BB0-8EA0-E4BA5712A729}"/>
                </a:ext>
              </a:extLst>
            </p:cNvPr>
            <p:cNvSpPr txBox="1"/>
            <p:nvPr/>
          </p:nvSpPr>
          <p:spPr>
            <a:xfrm>
              <a:off x="1380950" y="4651486"/>
              <a:ext cx="5705344" cy="400110"/>
            </a:xfrm>
            <a:prstGeom prst="rect">
              <a:avLst/>
            </a:prstGeom>
            <a:noFill/>
          </p:spPr>
          <p:txBody>
            <a:bodyPr wrap="none" rtlCol="0">
              <a:spAutoFit/>
            </a:bodyPr>
            <a:lstStyle/>
            <a:p>
              <a:r>
                <a:rPr lang="es-MX" sz="2000" b="1">
                  <a:solidFill>
                    <a:srgbClr val="00B0F0"/>
                  </a:solidFill>
                  <a:latin typeface="Arial Rounded MT Bold" panose="020F0704030504030204" pitchFamily="34" charset="0"/>
                  <a:ea typeface="Tahoma" panose="020B0604030504040204" pitchFamily="34" charset="0"/>
                  <a:cs typeface="Tahoma" panose="020B0604030504040204" pitchFamily="34" charset="0"/>
                </a:rPr>
                <a:t>Calificación de ISA e Indicador Consolidado </a:t>
              </a:r>
              <a:endParaRPr lang="es-CO" sz="2000" b="1">
                <a:solidFill>
                  <a:srgbClr val="00B0F0"/>
                </a:solidFill>
                <a:latin typeface="Arial Rounded MT Bold" panose="020F0704030504030204" pitchFamily="34" charset="0"/>
                <a:ea typeface="Tahoma" panose="020B0604030504040204" pitchFamily="34" charset="0"/>
                <a:cs typeface="Tahoma" panose="020B0604030504040204" pitchFamily="34" charset="0"/>
              </a:endParaRPr>
            </a:p>
          </p:txBody>
        </p:sp>
        <p:pic>
          <p:nvPicPr>
            <p:cNvPr id="50" name="Imagen 49">
              <a:extLst>
                <a:ext uri="{FF2B5EF4-FFF2-40B4-BE49-F238E27FC236}">
                  <a16:creationId xmlns:a16="http://schemas.microsoft.com/office/drawing/2014/main" id="{BEE2D48F-6873-4F7A-B64D-F4E5295DFB2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2419" y="5160536"/>
              <a:ext cx="1277058" cy="292367"/>
            </a:xfrm>
            <a:prstGeom prst="rect">
              <a:avLst/>
            </a:prstGeom>
          </p:spPr>
        </p:pic>
        <p:pic>
          <p:nvPicPr>
            <p:cNvPr id="51" name="Imagen 50">
              <a:extLst>
                <a:ext uri="{FF2B5EF4-FFF2-40B4-BE49-F238E27FC236}">
                  <a16:creationId xmlns:a16="http://schemas.microsoft.com/office/drawing/2014/main" id="{CBFA362B-4603-415D-90CD-F544C7BC88F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48174" y="5170712"/>
              <a:ext cx="1030026" cy="217676"/>
            </a:xfrm>
            <a:prstGeom prst="rect">
              <a:avLst/>
            </a:prstGeom>
          </p:spPr>
        </p:pic>
        <p:sp>
          <p:nvSpPr>
            <p:cNvPr id="52" name="CuadroTexto 51">
              <a:extLst>
                <a:ext uri="{FF2B5EF4-FFF2-40B4-BE49-F238E27FC236}">
                  <a16:creationId xmlns:a16="http://schemas.microsoft.com/office/drawing/2014/main" id="{C69C53E0-E3E5-4FC5-8ECD-85573601F500}"/>
                </a:ext>
              </a:extLst>
            </p:cNvPr>
            <p:cNvSpPr txBox="1"/>
            <p:nvPr/>
          </p:nvSpPr>
          <p:spPr>
            <a:xfrm>
              <a:off x="659830" y="5505349"/>
              <a:ext cx="1319647" cy="523220"/>
            </a:xfrm>
            <a:prstGeom prst="rect">
              <a:avLst/>
            </a:prstGeom>
            <a:noFill/>
          </p:spPr>
          <p:txBody>
            <a:bodyPr wrap="square">
              <a:spAutoFit/>
            </a:bodyPr>
            <a:lstStyle/>
            <a:p>
              <a:pPr algn="ctr" fontAlgn="base">
                <a:spcBef>
                  <a:spcPct val="0"/>
                </a:spcBef>
                <a:spcAft>
                  <a:spcPct val="0"/>
                </a:spcAft>
                <a:buClr>
                  <a:schemeClr val="accent1"/>
                </a:buClr>
              </a:pPr>
              <a:r>
                <a:rPr lang="es-CO" sz="1400" dirty="0" err="1">
                  <a:latin typeface="Arial Rounded MT Bold" panose="020F0704030504030204" pitchFamily="34" charset="0"/>
                  <a:ea typeface="Tahoma" panose="020B0604030504040204" pitchFamily="34" charset="0"/>
                  <a:cs typeface="Tahoma" panose="020B0604030504040204" pitchFamily="34" charset="0"/>
                </a:rPr>
                <a:t>BBB</a:t>
              </a:r>
              <a:r>
                <a:rPr lang="es-CO" sz="1400" dirty="0">
                  <a:latin typeface="Arial Rounded MT Bold" panose="020F0704030504030204" pitchFamily="34" charset="0"/>
                  <a:ea typeface="Tahoma" panose="020B0604030504040204" pitchFamily="34" charset="0"/>
                  <a:cs typeface="Tahoma" panose="020B0604030504040204" pitchFamily="34" charset="0"/>
                </a:rPr>
                <a:t>, estable </a:t>
              </a:r>
            </a:p>
            <a:p>
              <a:pPr algn="ctr" fontAlgn="base">
                <a:spcBef>
                  <a:spcPct val="0"/>
                </a:spcBef>
                <a:spcAft>
                  <a:spcPct val="0"/>
                </a:spcAft>
                <a:buClr>
                  <a:schemeClr val="accent1"/>
                </a:buClr>
              </a:pPr>
              <a:r>
                <a:rPr lang="es-CO" sz="1400" dirty="0">
                  <a:latin typeface="Arial Rounded MT Bold" panose="020F0704030504030204" pitchFamily="34" charset="0"/>
                  <a:ea typeface="Tahoma" panose="020B0604030504040204" pitchFamily="34" charset="0"/>
                  <a:cs typeface="Tahoma" panose="020B0604030504040204" pitchFamily="34" charset="0"/>
                </a:rPr>
                <a:t>(abr. 2022)</a:t>
              </a:r>
            </a:p>
          </p:txBody>
        </p:sp>
        <p:sp>
          <p:nvSpPr>
            <p:cNvPr id="53" name="CuadroTexto 52">
              <a:extLst>
                <a:ext uri="{FF2B5EF4-FFF2-40B4-BE49-F238E27FC236}">
                  <a16:creationId xmlns:a16="http://schemas.microsoft.com/office/drawing/2014/main" id="{A29C24C2-CDD6-415D-B9C9-0E205A37ECB7}"/>
                </a:ext>
              </a:extLst>
            </p:cNvPr>
            <p:cNvSpPr txBox="1"/>
            <p:nvPr/>
          </p:nvSpPr>
          <p:spPr>
            <a:xfrm>
              <a:off x="2836127" y="5516232"/>
              <a:ext cx="1676761" cy="523220"/>
            </a:xfrm>
            <a:prstGeom prst="rect">
              <a:avLst/>
            </a:prstGeom>
            <a:noFill/>
          </p:spPr>
          <p:txBody>
            <a:bodyPr wrap="square">
              <a:spAutoFit/>
            </a:bodyPr>
            <a:lstStyle/>
            <a:p>
              <a:pPr algn="ctr" fontAlgn="base">
                <a:spcBef>
                  <a:spcPct val="0"/>
                </a:spcBef>
                <a:spcAft>
                  <a:spcPct val="0"/>
                </a:spcAft>
                <a:buClr>
                  <a:schemeClr val="accent1"/>
                </a:buClr>
              </a:pPr>
              <a:r>
                <a:rPr lang="es-CO" sz="1400" dirty="0">
                  <a:latin typeface="Arial Rounded MT Bold" panose="020F0704030504030204" pitchFamily="34" charset="0"/>
                  <a:ea typeface="Tahoma" panose="020B0604030504040204" pitchFamily="34" charset="0"/>
                  <a:cs typeface="Tahoma" panose="020B0604030504040204" pitchFamily="34" charset="0"/>
                </a:rPr>
                <a:t>Baa2, estable </a:t>
              </a:r>
            </a:p>
            <a:p>
              <a:pPr algn="ctr" fontAlgn="base">
                <a:spcBef>
                  <a:spcPct val="0"/>
                </a:spcBef>
                <a:spcAft>
                  <a:spcPct val="0"/>
                </a:spcAft>
                <a:buClr>
                  <a:schemeClr val="accent1"/>
                </a:buClr>
              </a:pPr>
              <a:r>
                <a:rPr lang="es-CO" sz="1400" dirty="0">
                  <a:latin typeface="Arial Rounded MT Bold" panose="020F0704030504030204" pitchFamily="34" charset="0"/>
                  <a:ea typeface="Tahoma" panose="020B0604030504040204" pitchFamily="34" charset="0"/>
                  <a:cs typeface="Tahoma" panose="020B0604030504040204" pitchFamily="34" charset="0"/>
                </a:rPr>
                <a:t>(ago. 2022)</a:t>
              </a:r>
            </a:p>
          </p:txBody>
        </p:sp>
        <p:sp>
          <p:nvSpPr>
            <p:cNvPr id="54" name="CuadroTexto 53">
              <a:extLst>
                <a:ext uri="{FF2B5EF4-FFF2-40B4-BE49-F238E27FC236}">
                  <a16:creationId xmlns:a16="http://schemas.microsoft.com/office/drawing/2014/main" id="{D85B2918-41AD-43C0-A159-AAB6C259B03A}"/>
                </a:ext>
              </a:extLst>
            </p:cNvPr>
            <p:cNvSpPr txBox="1"/>
            <p:nvPr/>
          </p:nvSpPr>
          <p:spPr>
            <a:xfrm>
              <a:off x="4934934" y="5095889"/>
              <a:ext cx="2783006" cy="400110"/>
            </a:xfrm>
            <a:prstGeom prst="rect">
              <a:avLst/>
            </a:prstGeom>
            <a:noFill/>
          </p:spPr>
          <p:txBody>
            <a:bodyPr wrap="none" rtlCol="0">
              <a:spAutoFit/>
            </a:bodyPr>
            <a:lstStyle/>
            <a:p>
              <a:r>
                <a:rPr lang="es-MX" sz="2000" b="1">
                  <a:solidFill>
                    <a:schemeClr val="accent1">
                      <a:lumMod val="75000"/>
                    </a:schemeClr>
                  </a:solidFill>
                  <a:latin typeface="Arial Rounded MT Bold" panose="020F0704030504030204" pitchFamily="34" charset="0"/>
                  <a:ea typeface="Tahoma" panose="020B0604030504040204" pitchFamily="34" charset="0"/>
                  <a:cs typeface="Tahoma" panose="020B0604030504040204" pitchFamily="34" charset="0"/>
                </a:rPr>
                <a:t>Deuda Bruta/EBITDA</a:t>
              </a:r>
              <a:endParaRPr lang="es-CO" sz="2000" b="1">
                <a:solidFill>
                  <a:schemeClr val="accent1">
                    <a:lumMod val="75000"/>
                  </a:schemeClr>
                </a:solidFill>
                <a:latin typeface="Arial Rounded MT Bold" panose="020F0704030504030204" pitchFamily="34" charset="0"/>
                <a:ea typeface="Tahoma" panose="020B0604030504040204" pitchFamily="34" charset="0"/>
                <a:cs typeface="Tahoma" panose="020B0604030504040204" pitchFamily="34" charset="0"/>
              </a:endParaRPr>
            </a:p>
          </p:txBody>
        </p:sp>
        <p:sp>
          <p:nvSpPr>
            <p:cNvPr id="55" name="CuadroTexto 54">
              <a:extLst>
                <a:ext uri="{FF2B5EF4-FFF2-40B4-BE49-F238E27FC236}">
                  <a16:creationId xmlns:a16="http://schemas.microsoft.com/office/drawing/2014/main" id="{66348432-A927-48A0-A74E-CAB7D2C55BD1}"/>
                </a:ext>
              </a:extLst>
            </p:cNvPr>
            <p:cNvSpPr txBox="1"/>
            <p:nvPr/>
          </p:nvSpPr>
          <p:spPr>
            <a:xfrm>
              <a:off x="5588199" y="5454781"/>
              <a:ext cx="1788296" cy="523220"/>
            </a:xfrm>
            <a:prstGeom prst="rect">
              <a:avLst/>
            </a:prstGeom>
            <a:noFill/>
          </p:spPr>
          <p:txBody>
            <a:bodyPr wrap="square">
              <a:spAutoFit/>
            </a:bodyPr>
            <a:lstStyle/>
            <a:p>
              <a:pPr fontAlgn="base">
                <a:spcBef>
                  <a:spcPct val="0"/>
                </a:spcBef>
                <a:spcAft>
                  <a:spcPct val="0"/>
                </a:spcAft>
                <a:buClr>
                  <a:schemeClr val="accent1"/>
                </a:buClr>
              </a:pPr>
              <a:r>
                <a:rPr lang="es-CO" sz="1400" dirty="0">
                  <a:latin typeface="Arial Rounded MT Bold" panose="020F0704030504030204" pitchFamily="34" charset="0"/>
                  <a:ea typeface="Tahoma" panose="020B0604030504040204" pitchFamily="34" charset="0"/>
                  <a:cs typeface="Tahoma" panose="020B0604030504040204" pitchFamily="34" charset="0"/>
                </a:rPr>
                <a:t>2021 | 4,1 x</a:t>
              </a:r>
            </a:p>
            <a:p>
              <a:pPr fontAlgn="base">
                <a:spcBef>
                  <a:spcPct val="0"/>
                </a:spcBef>
                <a:spcAft>
                  <a:spcPct val="0"/>
                </a:spcAft>
                <a:buClr>
                  <a:schemeClr val="accent1"/>
                </a:buClr>
              </a:pPr>
              <a:r>
                <a:rPr lang="es-CO" sz="1400" dirty="0">
                  <a:latin typeface="Arial Rounded MT Bold" panose="020F0704030504030204" pitchFamily="34" charset="0"/>
                  <a:ea typeface="Tahoma" panose="020B0604030504040204" pitchFamily="34" charset="0"/>
                  <a:cs typeface="Tahoma" panose="020B0604030504040204" pitchFamily="34" charset="0"/>
                </a:rPr>
                <a:t>3T22 | 4,1 x</a:t>
              </a:r>
            </a:p>
          </p:txBody>
        </p:sp>
        <p:cxnSp>
          <p:nvCxnSpPr>
            <p:cNvPr id="56" name="Conector recto 55">
              <a:extLst>
                <a:ext uri="{FF2B5EF4-FFF2-40B4-BE49-F238E27FC236}">
                  <a16:creationId xmlns:a16="http://schemas.microsoft.com/office/drawing/2014/main" id="{3721FCC0-4C21-4D92-AEF3-2C09B1AE8B74}"/>
                </a:ext>
              </a:extLst>
            </p:cNvPr>
            <p:cNvCxnSpPr/>
            <p:nvPr/>
          </p:nvCxnSpPr>
          <p:spPr>
            <a:xfrm>
              <a:off x="163286" y="5083633"/>
              <a:ext cx="77250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Conector recto 56">
              <a:extLst>
                <a:ext uri="{FF2B5EF4-FFF2-40B4-BE49-F238E27FC236}">
                  <a16:creationId xmlns:a16="http://schemas.microsoft.com/office/drawing/2014/main" id="{E3206D83-1626-4623-BD34-40FFB424516E}"/>
                </a:ext>
              </a:extLst>
            </p:cNvPr>
            <p:cNvCxnSpPr/>
            <p:nvPr/>
          </p:nvCxnSpPr>
          <p:spPr>
            <a:xfrm>
              <a:off x="174172" y="5452157"/>
              <a:ext cx="7725092"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58" name="Imagen 57" descr="Dibujo en blanco y negro&#10;&#10;Descripción generada automáticamente con confianza media">
            <a:extLst>
              <a:ext uri="{FF2B5EF4-FFF2-40B4-BE49-F238E27FC236}">
                <a16:creationId xmlns:a16="http://schemas.microsoft.com/office/drawing/2014/main" id="{B4B1A963-70D4-4ECD-9A48-18265F83C4F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4959" t="58058" r="48956" b="31149"/>
          <a:stretch/>
        </p:blipFill>
        <p:spPr>
          <a:xfrm>
            <a:off x="6044420" y="596526"/>
            <a:ext cx="2634867" cy="1455116"/>
          </a:xfrm>
          <a:prstGeom prst="rect">
            <a:avLst/>
          </a:prstGeom>
        </p:spPr>
      </p:pic>
      <p:sp>
        <p:nvSpPr>
          <p:cNvPr id="59" name="Rectángulo 58">
            <a:extLst>
              <a:ext uri="{FF2B5EF4-FFF2-40B4-BE49-F238E27FC236}">
                <a16:creationId xmlns:a16="http://schemas.microsoft.com/office/drawing/2014/main" id="{7801C350-1C16-4C15-85D5-7BBAC0CAFA5E}"/>
              </a:ext>
            </a:extLst>
          </p:cNvPr>
          <p:cNvSpPr/>
          <p:nvPr/>
        </p:nvSpPr>
        <p:spPr>
          <a:xfrm>
            <a:off x="5834093" y="1143529"/>
            <a:ext cx="3042153" cy="646331"/>
          </a:xfrm>
          <a:prstGeom prst="rect">
            <a:avLst/>
          </a:prstGeom>
        </p:spPr>
        <p:txBody>
          <a:bodyPr wrap="square">
            <a:spAutoFit/>
          </a:bodyPr>
          <a:lstStyle/>
          <a:p>
            <a:pPr lvl="0" algn="ctr">
              <a:spcBef>
                <a:spcPct val="0"/>
              </a:spcBef>
              <a:defRPr/>
            </a:pPr>
            <a:r>
              <a:rPr lang="es-ES_tradnl" b="1" dirty="0">
                <a:latin typeface="72 Black" panose="020B0A04030603020204" pitchFamily="34" charset="0"/>
                <a:cs typeface="72 Black" panose="020B0A04030603020204" pitchFamily="34" charset="0"/>
              </a:rPr>
              <a:t>Deuda total 4T22</a:t>
            </a:r>
          </a:p>
          <a:p>
            <a:pPr lvl="0" algn="ctr">
              <a:spcBef>
                <a:spcPct val="0"/>
              </a:spcBef>
              <a:defRPr/>
            </a:pPr>
            <a:r>
              <a:rPr lang="es-ES_tradnl" dirty="0">
                <a:solidFill>
                  <a:schemeClr val="accent2"/>
                </a:solidFill>
                <a:latin typeface="72 Black" panose="020B0A04030603020204" pitchFamily="34" charset="0"/>
                <a:cs typeface="72 Black" panose="020B0A04030603020204" pitchFamily="34" charset="0"/>
              </a:rPr>
              <a:t>USD 7 </a:t>
            </a:r>
            <a:r>
              <a:rPr lang="es-ES_tradnl" dirty="0" err="1">
                <a:solidFill>
                  <a:schemeClr val="accent2"/>
                </a:solidFill>
                <a:latin typeface="72 Black" panose="020B0A04030603020204" pitchFamily="34" charset="0"/>
                <a:cs typeface="72 Black" panose="020B0A04030603020204" pitchFamily="34" charset="0"/>
              </a:rPr>
              <a:t>billiones</a:t>
            </a:r>
            <a:endParaRPr lang="es-ES_tradnl" dirty="0">
              <a:latin typeface="72 Black" panose="020B0A04030603020204" pitchFamily="34" charset="0"/>
              <a:cs typeface="72 Black" panose="020B0A04030603020204" pitchFamily="34" charset="0"/>
            </a:endParaRPr>
          </a:p>
        </p:txBody>
      </p:sp>
      <p:graphicFrame>
        <p:nvGraphicFramePr>
          <p:cNvPr id="11" name="Gráfico 10">
            <a:extLst>
              <a:ext uri="{FF2B5EF4-FFF2-40B4-BE49-F238E27FC236}">
                <a16:creationId xmlns:a16="http://schemas.microsoft.com/office/drawing/2014/main" id="{C38A4BD8-67AC-6A07-67C7-374953462D91}"/>
              </a:ext>
            </a:extLst>
          </p:cNvPr>
          <p:cNvGraphicFramePr>
            <a:graphicFrameLocks/>
          </p:cNvGraphicFramePr>
          <p:nvPr>
            <p:extLst>
              <p:ext uri="{D42A27DB-BD31-4B8C-83A1-F6EECF244321}">
                <p14:modId xmlns:p14="http://schemas.microsoft.com/office/powerpoint/2010/main" val="2165938139"/>
              </p:ext>
            </p:extLst>
          </p:nvPr>
        </p:nvGraphicFramePr>
        <p:xfrm>
          <a:off x="579818" y="1571477"/>
          <a:ext cx="5955450" cy="335052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2" name="1 Gráfico">
            <a:extLst>
              <a:ext uri="{FF2B5EF4-FFF2-40B4-BE49-F238E27FC236}">
                <a16:creationId xmlns:a16="http://schemas.microsoft.com/office/drawing/2014/main" id="{4456E372-263E-28F4-6A4B-D1CB6488B444}"/>
              </a:ext>
            </a:extLst>
          </p:cNvPr>
          <p:cNvGraphicFramePr>
            <a:graphicFrameLocks/>
          </p:cNvGraphicFramePr>
          <p:nvPr>
            <p:extLst>
              <p:ext uri="{D42A27DB-BD31-4B8C-83A1-F6EECF244321}">
                <p14:modId xmlns:p14="http://schemas.microsoft.com/office/powerpoint/2010/main" val="2702455139"/>
              </p:ext>
            </p:extLst>
          </p:nvPr>
        </p:nvGraphicFramePr>
        <p:xfrm>
          <a:off x="8667620" y="848572"/>
          <a:ext cx="3907367" cy="233256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1 Gráfico">
            <a:extLst>
              <a:ext uri="{FF2B5EF4-FFF2-40B4-BE49-F238E27FC236}">
                <a16:creationId xmlns:a16="http://schemas.microsoft.com/office/drawing/2014/main" id="{DBC52757-261A-0BD3-EF99-ADDE2ED38551}"/>
              </a:ext>
            </a:extLst>
          </p:cNvPr>
          <p:cNvGraphicFramePr>
            <a:graphicFrameLocks/>
          </p:cNvGraphicFramePr>
          <p:nvPr>
            <p:extLst>
              <p:ext uri="{D42A27DB-BD31-4B8C-83A1-F6EECF244321}">
                <p14:modId xmlns:p14="http://schemas.microsoft.com/office/powerpoint/2010/main" val="1857439092"/>
              </p:ext>
            </p:extLst>
          </p:nvPr>
        </p:nvGraphicFramePr>
        <p:xfrm>
          <a:off x="8161892" y="2778645"/>
          <a:ext cx="4836812" cy="2218888"/>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1 Gráfico">
            <a:extLst>
              <a:ext uri="{FF2B5EF4-FFF2-40B4-BE49-F238E27FC236}">
                <a16:creationId xmlns:a16="http://schemas.microsoft.com/office/drawing/2014/main" id="{2470D86A-CBC5-D581-E3C0-4D1D43E6989E}"/>
              </a:ext>
            </a:extLst>
          </p:cNvPr>
          <p:cNvGraphicFramePr>
            <a:graphicFrameLocks/>
          </p:cNvGraphicFramePr>
          <p:nvPr>
            <p:extLst>
              <p:ext uri="{D42A27DB-BD31-4B8C-83A1-F6EECF244321}">
                <p14:modId xmlns:p14="http://schemas.microsoft.com/office/powerpoint/2010/main" val="1625850908"/>
              </p:ext>
            </p:extLst>
          </p:nvPr>
        </p:nvGraphicFramePr>
        <p:xfrm>
          <a:off x="8739403" y="4453532"/>
          <a:ext cx="3720452" cy="2556863"/>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709010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6BFCFC9-6FF4-0722-FFB5-C4222B4D8E9F}"/>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0129" l="2444" r="97556">
                        <a14:foregroundMark x1="54582" y1="37339" x2="69959" y2="36910"/>
                        <a14:foregroundMark x1="69959" y1="36910" x2="89715" y2="858"/>
                        <a14:foregroundMark x1="89715" y1="858" x2="51120" y2="39914"/>
                        <a14:foregroundMark x1="51120" y1="39914" x2="80754" y2="16309"/>
                        <a14:foregroundMark x1="80754" y1="16309" x2="73320" y2="8584"/>
                        <a14:foregroundMark x1="73320" y1="8584" x2="62831" y2="23176"/>
                        <a14:foregroundMark x1="62831" y1="23176" x2="63035" y2="24464"/>
                        <a14:foregroundMark x1="4073" y1="33476" x2="30855" y2="47639"/>
                        <a14:foregroundMark x1="30855" y1="47639" x2="65071" y2="20601"/>
                        <a14:foregroundMark x1="65071" y1="20601" x2="7332" y2="25751"/>
                        <a14:foregroundMark x1="7332" y1="25751" x2="39511" y2="11588"/>
                        <a14:foregroundMark x1="39511" y1="11588" x2="3259" y2="6009"/>
                        <a14:foregroundMark x1="3259" y1="6009" x2="28717" y2="47210"/>
                        <a14:foregroundMark x1="28717" y1="47210" x2="6619" y2="41202"/>
                        <a14:foregroundMark x1="6619" y1="41202" x2="25255" y2="69099"/>
                        <a14:foregroundMark x1="25255" y1="69099" x2="53157" y2="48498"/>
                        <a14:foregroundMark x1="53157" y1="48498" x2="26375" y2="35193"/>
                        <a14:foregroundMark x1="26375" y1="35193" x2="96334" y2="3863"/>
                        <a14:foregroundMark x1="7230" y1="0" x2="96232" y2="3433"/>
                        <a14:foregroundMark x1="7128" y1="0" x2="1527" y2="24464"/>
                        <a14:foregroundMark x1="1527" y1="24893" x2="41344" y2="69528"/>
                        <a14:foregroundMark x1="41344" y1="69528" x2="53971" y2="64807"/>
                        <a14:foregroundMark x1="53971" y1="64807" x2="31161" y2="59657"/>
                        <a14:foregroundMark x1="31161" y1="59657" x2="48371" y2="39485"/>
                        <a14:foregroundMark x1="48371" y1="39485" x2="36558" y2="35622"/>
                        <a14:foregroundMark x1="36558" y1="35622" x2="61507" y2="19742"/>
                        <a14:foregroundMark x1="61507" y1="19742" x2="52342" y2="4721"/>
                        <a14:foregroundMark x1="52342" y1="4721" x2="4175" y2="2146"/>
                        <a14:foregroundMark x1="4073" y1="2146" x2="0" y2="12446"/>
                        <a14:foregroundMark x1="0" y1="30472" x2="3055" y2="44635"/>
                        <a14:foregroundMark x1="3157" y1="45064" x2="25560" y2="7725"/>
                        <a14:foregroundMark x1="25560" y1="7725" x2="45010" y2="39056"/>
                        <a14:foregroundMark x1="45010" y1="39056" x2="46436" y2="39914"/>
                        <a14:foregroundMark x1="2444" y1="0" x2="2444" y2="54936"/>
                        <a14:foregroundMark x1="2851" y1="0" x2="5601" y2="54077"/>
                        <a14:foregroundMark x1="5703" y1="54506" x2="713" y2="2146"/>
                        <a14:foregroundMark x1="713" y1="2146" x2="102" y2="64807"/>
                        <a14:foregroundMark x1="102" y1="64807" x2="5092" y2="31760"/>
                        <a14:foregroundMark x1="3259" y1="0" x2="4990" y2="31330"/>
                        <a14:foregroundMark x1="2037" y1="0" x2="2037" y2="47639"/>
                        <a14:foregroundMark x1="2138" y1="0" x2="2037" y2="47639"/>
                        <a14:foregroundMark x1="2342" y1="0" x2="4073" y2="41202"/>
                        <a14:foregroundMark x1="4175" y1="41631" x2="2444" y2="28326"/>
                        <a14:foregroundMark x1="26986" y1="89700" x2="30143" y2="90129"/>
                        <a14:foregroundMark x1="96029" y1="0" x2="91752" y2="9442"/>
                      </a14:backgroundRemoval>
                    </a14:imgEffect>
                  </a14:imgLayer>
                </a14:imgProps>
              </a:ext>
              <a:ext uri="{28A0092B-C50C-407E-A947-70E740481C1C}">
                <a14:useLocalDpi xmlns:a14="http://schemas.microsoft.com/office/drawing/2010/main"/>
              </a:ext>
            </a:extLst>
          </a:blip>
          <a:srcRect/>
          <a:stretch/>
        </p:blipFill>
        <p:spPr>
          <a:xfrm>
            <a:off x="-2" y="-1"/>
            <a:ext cx="11998714" cy="1481137"/>
          </a:xfrm>
          <a:prstGeom prst="rect">
            <a:avLst/>
          </a:prstGeom>
        </p:spPr>
      </p:pic>
      <p:graphicFrame>
        <p:nvGraphicFramePr>
          <p:cNvPr id="2" name="2 Gráfico">
            <a:extLst>
              <a:ext uri="{FF2B5EF4-FFF2-40B4-BE49-F238E27FC236}">
                <a16:creationId xmlns:a16="http://schemas.microsoft.com/office/drawing/2014/main" id="{90AB10C9-8243-49D1-A8BB-B4890809D1F6}"/>
              </a:ext>
            </a:extLst>
          </p:cNvPr>
          <p:cNvGraphicFramePr/>
          <p:nvPr>
            <p:extLst>
              <p:ext uri="{D42A27DB-BD31-4B8C-83A1-F6EECF244321}">
                <p14:modId xmlns:p14="http://schemas.microsoft.com/office/powerpoint/2010/main" val="220856551"/>
              </p:ext>
            </p:extLst>
          </p:nvPr>
        </p:nvGraphicFramePr>
        <p:xfrm>
          <a:off x="-789984" y="1049369"/>
          <a:ext cx="12753383" cy="5138995"/>
        </p:xfrm>
        <a:graphic>
          <a:graphicData uri="http://schemas.openxmlformats.org/drawingml/2006/chart">
            <c:chart xmlns:c="http://schemas.openxmlformats.org/drawingml/2006/chart" xmlns:r="http://schemas.openxmlformats.org/officeDocument/2006/relationships" r:id="rId6"/>
          </a:graphicData>
        </a:graphic>
      </p:graphicFrame>
      <p:sp>
        <p:nvSpPr>
          <p:cNvPr id="3" name="CuadroTexto 2">
            <a:extLst>
              <a:ext uri="{FF2B5EF4-FFF2-40B4-BE49-F238E27FC236}">
                <a16:creationId xmlns:a16="http://schemas.microsoft.com/office/drawing/2014/main" id="{81BA564D-DA27-4909-A9F4-8E08AF212B62}"/>
              </a:ext>
            </a:extLst>
          </p:cNvPr>
          <p:cNvSpPr txBox="1"/>
          <p:nvPr/>
        </p:nvSpPr>
        <p:spPr>
          <a:xfrm>
            <a:off x="467608" y="469581"/>
            <a:ext cx="10575696" cy="400110"/>
          </a:xfrm>
          <a:prstGeom prst="rect">
            <a:avLst/>
          </a:prstGeom>
          <a:noFill/>
        </p:spPr>
        <p:txBody>
          <a:bodyPr wrap="square" rtlCol="0">
            <a:spAutoFit/>
          </a:bodyPr>
          <a:lstStyle/>
          <a:p>
            <a:r>
              <a:rPr lang="en" sz="2000" b="1" i="0" strike="noStrike" cap="none" spc="0" baseline="0" dirty="0">
                <a:solidFill>
                  <a:srgbClr val="FFFFFF"/>
                </a:solidFill>
                <a:effectLst/>
                <a:latin typeface="Tahoma"/>
                <a:ea typeface="Tahoma"/>
                <a:cs typeface="Tahoma"/>
              </a:rPr>
              <a:t>Perfil de la deuda con vencimientos </a:t>
            </a:r>
            <a:r>
              <a:rPr lang="en" sz="2000" b="1" i="0" strike="noStrike" cap="none" spc="0" baseline="0" dirty="0">
                <a:solidFill>
                  <a:srgbClr val="00B0F0"/>
                </a:solidFill>
                <a:effectLst/>
                <a:latin typeface="Tahoma"/>
                <a:ea typeface="Tahoma"/>
                <a:cs typeface="Tahoma"/>
              </a:rPr>
              <a:t>distribuidos en el tiempo</a:t>
            </a:r>
          </a:p>
        </p:txBody>
      </p:sp>
      <p:sp>
        <p:nvSpPr>
          <p:cNvPr id="9" name="Freeform 32">
            <a:extLst>
              <a:ext uri="{FF2B5EF4-FFF2-40B4-BE49-F238E27FC236}">
                <a16:creationId xmlns:a16="http://schemas.microsoft.com/office/drawing/2014/main" id="{8ADA083C-6869-833F-1651-FED32A561310}"/>
              </a:ext>
            </a:extLst>
          </p:cNvPr>
          <p:cNvSpPr>
            <a:spLocks noEditPoints="1"/>
          </p:cNvSpPr>
          <p:nvPr>
            <p:custDataLst>
              <p:tags r:id="rId1"/>
            </p:custDataLst>
          </p:nvPr>
        </p:nvSpPr>
        <p:spPr bwMode="auto">
          <a:xfrm>
            <a:off x="193288" y="555924"/>
            <a:ext cx="274320" cy="274320"/>
          </a:xfrm>
          <a:custGeom>
            <a:avLst/>
            <a:gdLst>
              <a:gd name="T0" fmla="*/ 340 w 519"/>
              <a:gd name="T1" fmla="*/ 506 h 547"/>
              <a:gd name="T2" fmla="*/ 272 w 519"/>
              <a:gd name="T3" fmla="*/ 500 h 547"/>
              <a:gd name="T4" fmla="*/ 244 w 519"/>
              <a:gd name="T5" fmla="*/ 502 h 547"/>
              <a:gd name="T6" fmla="*/ 296 w 519"/>
              <a:gd name="T7" fmla="*/ 517 h 547"/>
              <a:gd name="T8" fmla="*/ 200 w 519"/>
              <a:gd name="T9" fmla="*/ 491 h 547"/>
              <a:gd name="T10" fmla="*/ 164 w 519"/>
              <a:gd name="T11" fmla="*/ 461 h 547"/>
              <a:gd name="T12" fmla="*/ 183 w 519"/>
              <a:gd name="T13" fmla="*/ 480 h 547"/>
              <a:gd name="T14" fmla="*/ 212 w 519"/>
              <a:gd name="T15" fmla="*/ 506 h 547"/>
              <a:gd name="T16" fmla="*/ 153 w 519"/>
              <a:gd name="T17" fmla="*/ 466 h 547"/>
              <a:gd name="T18" fmla="*/ 110 w 519"/>
              <a:gd name="T19" fmla="*/ 432 h 547"/>
              <a:gd name="T20" fmla="*/ 167 w 519"/>
              <a:gd name="T21" fmla="*/ 475 h 547"/>
              <a:gd name="T22" fmla="*/ 121 w 519"/>
              <a:gd name="T23" fmla="*/ 445 h 547"/>
              <a:gd name="T24" fmla="*/ 137 w 519"/>
              <a:gd name="T25" fmla="*/ 455 h 547"/>
              <a:gd name="T26" fmla="*/ 190 w 519"/>
              <a:gd name="T27" fmla="*/ 495 h 547"/>
              <a:gd name="T28" fmla="*/ 202 w 519"/>
              <a:gd name="T29" fmla="*/ 62 h 547"/>
              <a:gd name="T30" fmla="*/ 55 w 519"/>
              <a:gd name="T31" fmla="*/ 226 h 547"/>
              <a:gd name="T32" fmla="*/ 65 w 519"/>
              <a:gd name="T33" fmla="*/ 357 h 547"/>
              <a:gd name="T34" fmla="*/ 67 w 519"/>
              <a:gd name="T35" fmla="*/ 361 h 547"/>
              <a:gd name="T36" fmla="*/ 61 w 519"/>
              <a:gd name="T37" fmla="*/ 380 h 547"/>
              <a:gd name="T38" fmla="*/ 483 w 519"/>
              <a:gd name="T39" fmla="*/ 153 h 547"/>
              <a:gd name="T40" fmla="*/ 411 w 519"/>
              <a:gd name="T41" fmla="*/ 87 h 547"/>
              <a:gd name="T42" fmla="*/ 394 w 519"/>
              <a:gd name="T43" fmla="*/ 72 h 547"/>
              <a:gd name="T44" fmla="*/ 314 w 519"/>
              <a:gd name="T45" fmla="*/ 39 h 547"/>
              <a:gd name="T46" fmla="*/ 264 w 519"/>
              <a:gd name="T47" fmla="*/ 40 h 547"/>
              <a:gd name="T48" fmla="*/ 213 w 519"/>
              <a:gd name="T49" fmla="*/ 50 h 547"/>
              <a:gd name="T50" fmla="*/ 184 w 519"/>
              <a:gd name="T51" fmla="*/ 63 h 547"/>
              <a:gd name="T52" fmla="*/ 95 w 519"/>
              <a:gd name="T53" fmla="*/ 145 h 547"/>
              <a:gd name="T54" fmla="*/ 47 w 519"/>
              <a:gd name="T55" fmla="*/ 281 h 547"/>
              <a:gd name="T56" fmla="*/ 66 w 519"/>
              <a:gd name="T57" fmla="*/ 363 h 547"/>
              <a:gd name="T58" fmla="*/ 91 w 519"/>
              <a:gd name="T59" fmla="*/ 413 h 547"/>
              <a:gd name="T60" fmla="*/ 76 w 519"/>
              <a:gd name="T61" fmla="*/ 416 h 547"/>
              <a:gd name="T62" fmla="*/ 132 w 519"/>
              <a:gd name="T63" fmla="*/ 468 h 547"/>
              <a:gd name="T64" fmla="*/ 193 w 519"/>
              <a:gd name="T65" fmla="*/ 504 h 547"/>
              <a:gd name="T66" fmla="*/ 233 w 519"/>
              <a:gd name="T67" fmla="*/ 517 h 547"/>
              <a:gd name="T68" fmla="*/ 325 w 519"/>
              <a:gd name="T69" fmla="*/ 515 h 547"/>
              <a:gd name="T70" fmla="*/ 344 w 519"/>
              <a:gd name="T71" fmla="*/ 536 h 547"/>
              <a:gd name="T72" fmla="*/ 149 w 519"/>
              <a:gd name="T73" fmla="*/ 513 h 547"/>
              <a:gd name="T74" fmla="*/ 47 w 519"/>
              <a:gd name="T75" fmla="*/ 415 h 547"/>
              <a:gd name="T76" fmla="*/ 0 w 519"/>
              <a:gd name="T77" fmla="*/ 266 h 547"/>
              <a:gd name="T78" fmla="*/ 20 w 519"/>
              <a:gd name="T79" fmla="*/ 181 h 547"/>
              <a:gd name="T80" fmla="*/ 70 w 519"/>
              <a:gd name="T81" fmla="*/ 102 h 547"/>
              <a:gd name="T82" fmla="*/ 182 w 519"/>
              <a:gd name="T83" fmla="*/ 21 h 547"/>
              <a:gd name="T84" fmla="*/ 308 w 519"/>
              <a:gd name="T85" fmla="*/ 3 h 547"/>
              <a:gd name="T86" fmla="*/ 436 w 519"/>
              <a:gd name="T87" fmla="*/ 42 h 547"/>
              <a:gd name="T88" fmla="*/ 463 w 519"/>
              <a:gd name="T89" fmla="*/ 84 h 547"/>
              <a:gd name="T90" fmla="*/ 503 w 519"/>
              <a:gd name="T91" fmla="*/ 131 h 547"/>
              <a:gd name="T92" fmla="*/ 161 w 519"/>
              <a:gd name="T93" fmla="*/ 484 h 547"/>
              <a:gd name="T94" fmla="*/ 82 w 519"/>
              <a:gd name="T95" fmla="*/ 130 h 547"/>
              <a:gd name="T96" fmla="*/ 37 w 519"/>
              <a:gd name="T97" fmla="*/ 291 h 547"/>
              <a:gd name="T98" fmla="*/ 30 w 519"/>
              <a:gd name="T99" fmla="*/ 251 h 547"/>
              <a:gd name="T100" fmla="*/ 34 w 519"/>
              <a:gd name="T101" fmla="*/ 283 h 547"/>
              <a:gd name="T102" fmla="*/ 32 w 519"/>
              <a:gd name="T103" fmla="*/ 306 h 547"/>
              <a:gd name="T104" fmla="*/ 49 w 519"/>
              <a:gd name="T105" fmla="*/ 364 h 547"/>
              <a:gd name="T106" fmla="*/ 64 w 519"/>
              <a:gd name="T107" fmla="*/ 390 h 547"/>
              <a:gd name="T108" fmla="*/ 88 w 519"/>
              <a:gd name="T109" fmla="*/ 126 h 547"/>
              <a:gd name="T110" fmla="*/ 136 w 519"/>
              <a:gd name="T111" fmla="*/ 78 h 547"/>
              <a:gd name="T112" fmla="*/ 350 w 519"/>
              <a:gd name="T113" fmla="*/ 45 h 547"/>
              <a:gd name="T114" fmla="*/ 504 w 519"/>
              <a:gd name="T115" fmla="*/ 156 h 547"/>
              <a:gd name="T116" fmla="*/ 76 w 519"/>
              <a:gd name="T117" fmla="*/ 407 h 547"/>
              <a:gd name="T118" fmla="*/ 55 w 519"/>
              <a:gd name="T119" fmla="*/ 380 h 547"/>
              <a:gd name="T120" fmla="*/ 385 w 519"/>
              <a:gd name="T121" fmla="*/ 532 h 547"/>
              <a:gd name="T122" fmla="*/ 256 w 519"/>
              <a:gd name="T123" fmla="*/ 46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9" h="547">
                <a:moveTo>
                  <a:pt x="419" y="513"/>
                </a:moveTo>
                <a:cubicBezTo>
                  <a:pt x="418" y="514"/>
                  <a:pt x="418" y="515"/>
                  <a:pt x="416" y="518"/>
                </a:cubicBezTo>
                <a:cubicBezTo>
                  <a:pt x="415" y="520"/>
                  <a:pt x="412" y="523"/>
                  <a:pt x="408" y="525"/>
                </a:cubicBezTo>
                <a:cubicBezTo>
                  <a:pt x="409" y="524"/>
                  <a:pt x="408" y="524"/>
                  <a:pt x="408" y="522"/>
                </a:cubicBezTo>
                <a:cubicBezTo>
                  <a:pt x="409" y="522"/>
                  <a:pt x="409" y="521"/>
                  <a:pt x="411" y="519"/>
                </a:cubicBezTo>
                <a:cubicBezTo>
                  <a:pt x="412" y="517"/>
                  <a:pt x="414" y="515"/>
                  <a:pt x="416" y="512"/>
                </a:cubicBezTo>
                <a:cubicBezTo>
                  <a:pt x="416" y="512"/>
                  <a:pt x="418" y="509"/>
                  <a:pt x="419" y="509"/>
                </a:cubicBezTo>
                <a:cubicBezTo>
                  <a:pt x="419" y="509"/>
                  <a:pt x="419" y="510"/>
                  <a:pt x="419" y="513"/>
                </a:cubicBezTo>
                <a:close/>
                <a:moveTo>
                  <a:pt x="347" y="500"/>
                </a:moveTo>
                <a:cubicBezTo>
                  <a:pt x="344" y="502"/>
                  <a:pt x="342" y="504"/>
                  <a:pt x="340" y="506"/>
                </a:cubicBezTo>
                <a:cubicBezTo>
                  <a:pt x="342" y="504"/>
                  <a:pt x="344" y="503"/>
                  <a:pt x="346" y="502"/>
                </a:cubicBezTo>
                <a:lnTo>
                  <a:pt x="347" y="500"/>
                </a:lnTo>
                <a:close/>
                <a:moveTo>
                  <a:pt x="323" y="508"/>
                </a:moveTo>
                <a:cubicBezTo>
                  <a:pt x="325" y="509"/>
                  <a:pt x="325" y="509"/>
                  <a:pt x="325" y="509"/>
                </a:cubicBezTo>
                <a:cubicBezTo>
                  <a:pt x="328" y="504"/>
                  <a:pt x="328" y="504"/>
                  <a:pt x="328" y="504"/>
                </a:cubicBezTo>
                <a:cubicBezTo>
                  <a:pt x="317" y="507"/>
                  <a:pt x="303" y="512"/>
                  <a:pt x="295" y="511"/>
                </a:cubicBezTo>
                <a:cubicBezTo>
                  <a:pt x="297" y="514"/>
                  <a:pt x="302" y="513"/>
                  <a:pt x="307" y="512"/>
                </a:cubicBezTo>
                <a:cubicBezTo>
                  <a:pt x="313" y="510"/>
                  <a:pt x="318" y="509"/>
                  <a:pt x="323" y="508"/>
                </a:cubicBezTo>
                <a:close/>
                <a:moveTo>
                  <a:pt x="273" y="500"/>
                </a:moveTo>
                <a:cubicBezTo>
                  <a:pt x="273" y="500"/>
                  <a:pt x="272" y="500"/>
                  <a:pt x="272" y="500"/>
                </a:cubicBezTo>
                <a:cubicBezTo>
                  <a:pt x="271" y="500"/>
                  <a:pt x="270" y="499"/>
                  <a:pt x="267" y="499"/>
                </a:cubicBezTo>
                <a:cubicBezTo>
                  <a:pt x="269" y="501"/>
                  <a:pt x="261" y="501"/>
                  <a:pt x="273" y="500"/>
                </a:cubicBezTo>
                <a:close/>
                <a:moveTo>
                  <a:pt x="272" y="500"/>
                </a:moveTo>
                <a:cubicBezTo>
                  <a:pt x="277" y="500"/>
                  <a:pt x="269" y="498"/>
                  <a:pt x="272" y="500"/>
                </a:cubicBezTo>
                <a:close/>
                <a:moveTo>
                  <a:pt x="250" y="495"/>
                </a:moveTo>
                <a:cubicBezTo>
                  <a:pt x="243" y="495"/>
                  <a:pt x="244" y="496"/>
                  <a:pt x="248" y="499"/>
                </a:cubicBezTo>
                <a:cubicBezTo>
                  <a:pt x="250" y="499"/>
                  <a:pt x="253" y="498"/>
                  <a:pt x="255" y="498"/>
                </a:cubicBezTo>
                <a:cubicBezTo>
                  <a:pt x="254" y="496"/>
                  <a:pt x="248" y="495"/>
                  <a:pt x="250" y="495"/>
                </a:cubicBezTo>
                <a:close/>
                <a:moveTo>
                  <a:pt x="241" y="502"/>
                </a:moveTo>
                <a:cubicBezTo>
                  <a:pt x="244" y="502"/>
                  <a:pt x="244" y="502"/>
                  <a:pt x="244" y="502"/>
                </a:cubicBezTo>
                <a:cubicBezTo>
                  <a:pt x="244" y="501"/>
                  <a:pt x="243" y="501"/>
                  <a:pt x="241" y="502"/>
                </a:cubicBezTo>
                <a:close/>
                <a:moveTo>
                  <a:pt x="244" y="502"/>
                </a:moveTo>
                <a:cubicBezTo>
                  <a:pt x="245" y="503"/>
                  <a:pt x="245" y="505"/>
                  <a:pt x="248" y="502"/>
                </a:cubicBezTo>
                <a:cubicBezTo>
                  <a:pt x="247" y="503"/>
                  <a:pt x="249" y="502"/>
                  <a:pt x="252" y="501"/>
                </a:cubicBezTo>
                <a:lnTo>
                  <a:pt x="244" y="502"/>
                </a:lnTo>
                <a:close/>
                <a:moveTo>
                  <a:pt x="258" y="506"/>
                </a:moveTo>
                <a:cubicBezTo>
                  <a:pt x="265" y="507"/>
                  <a:pt x="268" y="505"/>
                  <a:pt x="268" y="504"/>
                </a:cubicBezTo>
                <a:cubicBezTo>
                  <a:pt x="267" y="503"/>
                  <a:pt x="263" y="503"/>
                  <a:pt x="256" y="502"/>
                </a:cubicBezTo>
                <a:cubicBezTo>
                  <a:pt x="260" y="504"/>
                  <a:pt x="265" y="505"/>
                  <a:pt x="258" y="506"/>
                </a:cubicBezTo>
                <a:close/>
                <a:moveTo>
                  <a:pt x="296" y="517"/>
                </a:moveTo>
                <a:cubicBezTo>
                  <a:pt x="294" y="516"/>
                  <a:pt x="292" y="516"/>
                  <a:pt x="292" y="517"/>
                </a:cubicBezTo>
                <a:cubicBezTo>
                  <a:pt x="294" y="518"/>
                  <a:pt x="296" y="518"/>
                  <a:pt x="298" y="519"/>
                </a:cubicBezTo>
                <a:cubicBezTo>
                  <a:pt x="303" y="516"/>
                  <a:pt x="303" y="516"/>
                  <a:pt x="303" y="516"/>
                </a:cubicBezTo>
                <a:cubicBezTo>
                  <a:pt x="302" y="517"/>
                  <a:pt x="299" y="517"/>
                  <a:pt x="296" y="517"/>
                </a:cubicBezTo>
                <a:close/>
                <a:moveTo>
                  <a:pt x="206" y="486"/>
                </a:moveTo>
                <a:cubicBezTo>
                  <a:pt x="206" y="487"/>
                  <a:pt x="208" y="490"/>
                  <a:pt x="208" y="492"/>
                </a:cubicBezTo>
                <a:cubicBezTo>
                  <a:pt x="209" y="492"/>
                  <a:pt x="211" y="492"/>
                  <a:pt x="213" y="492"/>
                </a:cubicBezTo>
                <a:cubicBezTo>
                  <a:pt x="211" y="490"/>
                  <a:pt x="206" y="488"/>
                  <a:pt x="206" y="486"/>
                </a:cubicBezTo>
                <a:close/>
                <a:moveTo>
                  <a:pt x="208" y="492"/>
                </a:moveTo>
                <a:cubicBezTo>
                  <a:pt x="200" y="491"/>
                  <a:pt x="200" y="491"/>
                  <a:pt x="200" y="491"/>
                </a:cubicBezTo>
                <a:cubicBezTo>
                  <a:pt x="206" y="494"/>
                  <a:pt x="208" y="493"/>
                  <a:pt x="208" y="492"/>
                </a:cubicBezTo>
                <a:close/>
                <a:moveTo>
                  <a:pt x="238" y="508"/>
                </a:moveTo>
                <a:cubicBezTo>
                  <a:pt x="243" y="507"/>
                  <a:pt x="247" y="506"/>
                  <a:pt x="252" y="506"/>
                </a:cubicBezTo>
                <a:cubicBezTo>
                  <a:pt x="247" y="506"/>
                  <a:pt x="241" y="507"/>
                  <a:pt x="236" y="508"/>
                </a:cubicBezTo>
                <a:lnTo>
                  <a:pt x="238" y="508"/>
                </a:lnTo>
                <a:close/>
                <a:moveTo>
                  <a:pt x="176" y="475"/>
                </a:moveTo>
                <a:cubicBezTo>
                  <a:pt x="180" y="475"/>
                  <a:pt x="180" y="475"/>
                  <a:pt x="180" y="475"/>
                </a:cubicBezTo>
                <a:cubicBezTo>
                  <a:pt x="181" y="475"/>
                  <a:pt x="183" y="475"/>
                  <a:pt x="185" y="474"/>
                </a:cubicBezTo>
                <a:cubicBezTo>
                  <a:pt x="182" y="475"/>
                  <a:pt x="179" y="475"/>
                  <a:pt x="176" y="475"/>
                </a:cubicBezTo>
                <a:close/>
                <a:moveTo>
                  <a:pt x="164" y="461"/>
                </a:moveTo>
                <a:cubicBezTo>
                  <a:pt x="160" y="459"/>
                  <a:pt x="155" y="458"/>
                  <a:pt x="151" y="458"/>
                </a:cubicBezTo>
                <a:cubicBezTo>
                  <a:pt x="155" y="459"/>
                  <a:pt x="158" y="462"/>
                  <a:pt x="162" y="467"/>
                </a:cubicBezTo>
                <a:cubicBezTo>
                  <a:pt x="166" y="466"/>
                  <a:pt x="161" y="461"/>
                  <a:pt x="164" y="461"/>
                </a:cubicBezTo>
                <a:close/>
                <a:moveTo>
                  <a:pt x="151" y="458"/>
                </a:moveTo>
                <a:cubicBezTo>
                  <a:pt x="149" y="457"/>
                  <a:pt x="146" y="456"/>
                  <a:pt x="144" y="456"/>
                </a:cubicBezTo>
                <a:cubicBezTo>
                  <a:pt x="146" y="457"/>
                  <a:pt x="148" y="457"/>
                  <a:pt x="151" y="458"/>
                </a:cubicBezTo>
                <a:close/>
                <a:moveTo>
                  <a:pt x="183" y="480"/>
                </a:moveTo>
                <a:cubicBezTo>
                  <a:pt x="185" y="485"/>
                  <a:pt x="185" y="485"/>
                  <a:pt x="185" y="485"/>
                </a:cubicBezTo>
                <a:cubicBezTo>
                  <a:pt x="185" y="485"/>
                  <a:pt x="186" y="485"/>
                  <a:pt x="187" y="486"/>
                </a:cubicBezTo>
                <a:cubicBezTo>
                  <a:pt x="187" y="485"/>
                  <a:pt x="187" y="483"/>
                  <a:pt x="183" y="480"/>
                </a:cubicBezTo>
                <a:close/>
                <a:moveTo>
                  <a:pt x="185" y="485"/>
                </a:moveTo>
                <a:cubicBezTo>
                  <a:pt x="185" y="485"/>
                  <a:pt x="185" y="485"/>
                  <a:pt x="185" y="485"/>
                </a:cubicBezTo>
                <a:cubicBezTo>
                  <a:pt x="182" y="483"/>
                  <a:pt x="179" y="482"/>
                  <a:pt x="179" y="482"/>
                </a:cubicBezTo>
                <a:cubicBezTo>
                  <a:pt x="179" y="482"/>
                  <a:pt x="181" y="483"/>
                  <a:pt x="185" y="485"/>
                </a:cubicBezTo>
                <a:close/>
                <a:moveTo>
                  <a:pt x="188" y="486"/>
                </a:moveTo>
                <a:cubicBezTo>
                  <a:pt x="188" y="486"/>
                  <a:pt x="188" y="486"/>
                  <a:pt x="187" y="486"/>
                </a:cubicBezTo>
                <a:cubicBezTo>
                  <a:pt x="188" y="486"/>
                  <a:pt x="188" y="486"/>
                  <a:pt x="188" y="486"/>
                </a:cubicBezTo>
                <a:close/>
                <a:moveTo>
                  <a:pt x="212" y="506"/>
                </a:moveTo>
                <a:cubicBezTo>
                  <a:pt x="216" y="505"/>
                  <a:pt x="211" y="502"/>
                  <a:pt x="218" y="501"/>
                </a:cubicBezTo>
                <a:cubicBezTo>
                  <a:pt x="213" y="501"/>
                  <a:pt x="203" y="500"/>
                  <a:pt x="212" y="506"/>
                </a:cubicBezTo>
                <a:close/>
                <a:moveTo>
                  <a:pt x="199" y="493"/>
                </a:moveTo>
                <a:cubicBezTo>
                  <a:pt x="196" y="492"/>
                  <a:pt x="193" y="492"/>
                  <a:pt x="190" y="492"/>
                </a:cubicBezTo>
                <a:cubicBezTo>
                  <a:pt x="193" y="493"/>
                  <a:pt x="195" y="494"/>
                  <a:pt x="198" y="495"/>
                </a:cubicBezTo>
                <a:cubicBezTo>
                  <a:pt x="198" y="494"/>
                  <a:pt x="197" y="493"/>
                  <a:pt x="199" y="493"/>
                </a:cubicBezTo>
                <a:close/>
                <a:moveTo>
                  <a:pt x="186" y="491"/>
                </a:moveTo>
                <a:cubicBezTo>
                  <a:pt x="190" y="492"/>
                  <a:pt x="190" y="492"/>
                  <a:pt x="190" y="492"/>
                </a:cubicBezTo>
                <a:cubicBezTo>
                  <a:pt x="187" y="490"/>
                  <a:pt x="187" y="490"/>
                  <a:pt x="187" y="490"/>
                </a:cubicBezTo>
                <a:lnTo>
                  <a:pt x="186" y="491"/>
                </a:lnTo>
                <a:close/>
                <a:moveTo>
                  <a:pt x="154" y="470"/>
                </a:moveTo>
                <a:cubicBezTo>
                  <a:pt x="155" y="470"/>
                  <a:pt x="158" y="469"/>
                  <a:pt x="153" y="466"/>
                </a:cubicBezTo>
                <a:cubicBezTo>
                  <a:pt x="150" y="466"/>
                  <a:pt x="146" y="464"/>
                  <a:pt x="143" y="461"/>
                </a:cubicBezTo>
                <a:cubicBezTo>
                  <a:pt x="144" y="463"/>
                  <a:pt x="146" y="464"/>
                  <a:pt x="148" y="466"/>
                </a:cubicBezTo>
                <a:cubicBezTo>
                  <a:pt x="150" y="467"/>
                  <a:pt x="152" y="469"/>
                  <a:pt x="154" y="470"/>
                </a:cubicBezTo>
                <a:close/>
                <a:moveTo>
                  <a:pt x="168" y="476"/>
                </a:moveTo>
                <a:cubicBezTo>
                  <a:pt x="168" y="476"/>
                  <a:pt x="167" y="476"/>
                  <a:pt x="167" y="476"/>
                </a:cubicBezTo>
                <a:cubicBezTo>
                  <a:pt x="168" y="476"/>
                  <a:pt x="168" y="477"/>
                  <a:pt x="168" y="476"/>
                </a:cubicBezTo>
                <a:close/>
                <a:moveTo>
                  <a:pt x="110" y="432"/>
                </a:moveTo>
                <a:cubicBezTo>
                  <a:pt x="110" y="433"/>
                  <a:pt x="110" y="433"/>
                  <a:pt x="110" y="433"/>
                </a:cubicBezTo>
                <a:cubicBezTo>
                  <a:pt x="110" y="433"/>
                  <a:pt x="110" y="433"/>
                  <a:pt x="110" y="433"/>
                </a:cubicBezTo>
                <a:lnTo>
                  <a:pt x="110" y="432"/>
                </a:lnTo>
                <a:close/>
                <a:moveTo>
                  <a:pt x="154" y="471"/>
                </a:moveTo>
                <a:cubicBezTo>
                  <a:pt x="157" y="474"/>
                  <a:pt x="159" y="474"/>
                  <a:pt x="162" y="474"/>
                </a:cubicBezTo>
                <a:cubicBezTo>
                  <a:pt x="159" y="473"/>
                  <a:pt x="156" y="472"/>
                  <a:pt x="154" y="470"/>
                </a:cubicBezTo>
                <a:cubicBezTo>
                  <a:pt x="153" y="470"/>
                  <a:pt x="153" y="471"/>
                  <a:pt x="154" y="471"/>
                </a:cubicBezTo>
                <a:close/>
                <a:moveTo>
                  <a:pt x="133" y="450"/>
                </a:moveTo>
                <a:cubicBezTo>
                  <a:pt x="134" y="451"/>
                  <a:pt x="135" y="453"/>
                  <a:pt x="137" y="455"/>
                </a:cubicBezTo>
                <a:cubicBezTo>
                  <a:pt x="136" y="453"/>
                  <a:pt x="134" y="449"/>
                  <a:pt x="133" y="450"/>
                </a:cubicBezTo>
                <a:close/>
                <a:moveTo>
                  <a:pt x="167" y="475"/>
                </a:moveTo>
                <a:cubicBezTo>
                  <a:pt x="167" y="475"/>
                  <a:pt x="167" y="475"/>
                  <a:pt x="167" y="475"/>
                </a:cubicBezTo>
                <a:cubicBezTo>
                  <a:pt x="167" y="473"/>
                  <a:pt x="166" y="474"/>
                  <a:pt x="167" y="475"/>
                </a:cubicBezTo>
                <a:close/>
                <a:moveTo>
                  <a:pt x="167" y="475"/>
                </a:moveTo>
                <a:cubicBezTo>
                  <a:pt x="165" y="474"/>
                  <a:pt x="163" y="474"/>
                  <a:pt x="162" y="474"/>
                </a:cubicBezTo>
                <a:cubicBezTo>
                  <a:pt x="164" y="475"/>
                  <a:pt x="165" y="476"/>
                  <a:pt x="167" y="476"/>
                </a:cubicBezTo>
                <a:cubicBezTo>
                  <a:pt x="167" y="476"/>
                  <a:pt x="167" y="475"/>
                  <a:pt x="167" y="475"/>
                </a:cubicBezTo>
                <a:close/>
                <a:moveTo>
                  <a:pt x="121" y="445"/>
                </a:moveTo>
                <a:cubicBezTo>
                  <a:pt x="122" y="445"/>
                  <a:pt x="123" y="446"/>
                  <a:pt x="123" y="447"/>
                </a:cubicBezTo>
                <a:cubicBezTo>
                  <a:pt x="121" y="444"/>
                  <a:pt x="120" y="441"/>
                  <a:pt x="118" y="435"/>
                </a:cubicBezTo>
                <a:cubicBezTo>
                  <a:pt x="113" y="433"/>
                  <a:pt x="111" y="433"/>
                  <a:pt x="110" y="433"/>
                </a:cubicBezTo>
                <a:cubicBezTo>
                  <a:pt x="114" y="437"/>
                  <a:pt x="118" y="441"/>
                  <a:pt x="122" y="445"/>
                </a:cubicBezTo>
                <a:lnTo>
                  <a:pt x="121" y="445"/>
                </a:lnTo>
                <a:close/>
                <a:moveTo>
                  <a:pt x="135" y="456"/>
                </a:moveTo>
                <a:cubicBezTo>
                  <a:pt x="133" y="457"/>
                  <a:pt x="130" y="456"/>
                  <a:pt x="128" y="456"/>
                </a:cubicBezTo>
                <a:cubicBezTo>
                  <a:pt x="126" y="456"/>
                  <a:pt x="124" y="456"/>
                  <a:pt x="125" y="459"/>
                </a:cubicBezTo>
                <a:cubicBezTo>
                  <a:pt x="133" y="466"/>
                  <a:pt x="133" y="462"/>
                  <a:pt x="138" y="464"/>
                </a:cubicBezTo>
                <a:cubicBezTo>
                  <a:pt x="125" y="455"/>
                  <a:pt x="143" y="465"/>
                  <a:pt x="135" y="457"/>
                </a:cubicBezTo>
                <a:cubicBezTo>
                  <a:pt x="138" y="458"/>
                  <a:pt x="140" y="460"/>
                  <a:pt x="143" y="461"/>
                </a:cubicBezTo>
                <a:cubicBezTo>
                  <a:pt x="140" y="459"/>
                  <a:pt x="138" y="457"/>
                  <a:pt x="137" y="455"/>
                </a:cubicBezTo>
                <a:cubicBezTo>
                  <a:pt x="137" y="455"/>
                  <a:pt x="137" y="455"/>
                  <a:pt x="137" y="455"/>
                </a:cubicBezTo>
                <a:cubicBezTo>
                  <a:pt x="137" y="455"/>
                  <a:pt x="137" y="455"/>
                  <a:pt x="137" y="455"/>
                </a:cubicBezTo>
                <a:cubicBezTo>
                  <a:pt x="137" y="455"/>
                  <a:pt x="137" y="455"/>
                  <a:pt x="137" y="455"/>
                </a:cubicBezTo>
                <a:cubicBezTo>
                  <a:pt x="137" y="456"/>
                  <a:pt x="137" y="457"/>
                  <a:pt x="137" y="456"/>
                </a:cubicBezTo>
                <a:cubicBezTo>
                  <a:pt x="137" y="456"/>
                  <a:pt x="137" y="456"/>
                  <a:pt x="137" y="456"/>
                </a:cubicBezTo>
                <a:cubicBezTo>
                  <a:pt x="136" y="456"/>
                  <a:pt x="136" y="456"/>
                  <a:pt x="135" y="456"/>
                </a:cubicBezTo>
                <a:cubicBezTo>
                  <a:pt x="132" y="453"/>
                  <a:pt x="135" y="455"/>
                  <a:pt x="137" y="456"/>
                </a:cubicBezTo>
                <a:cubicBezTo>
                  <a:pt x="137" y="456"/>
                  <a:pt x="137" y="456"/>
                  <a:pt x="137" y="455"/>
                </a:cubicBezTo>
                <a:cubicBezTo>
                  <a:pt x="137" y="455"/>
                  <a:pt x="137" y="455"/>
                  <a:pt x="137" y="455"/>
                </a:cubicBezTo>
                <a:cubicBezTo>
                  <a:pt x="132" y="453"/>
                  <a:pt x="128" y="450"/>
                  <a:pt x="123" y="447"/>
                </a:cubicBezTo>
                <a:cubicBezTo>
                  <a:pt x="126" y="449"/>
                  <a:pt x="129" y="452"/>
                  <a:pt x="135" y="456"/>
                </a:cubicBezTo>
                <a:close/>
                <a:moveTo>
                  <a:pt x="190" y="496"/>
                </a:moveTo>
                <a:cubicBezTo>
                  <a:pt x="190" y="496"/>
                  <a:pt x="190" y="496"/>
                  <a:pt x="190" y="495"/>
                </a:cubicBezTo>
                <a:cubicBezTo>
                  <a:pt x="190" y="495"/>
                  <a:pt x="190" y="496"/>
                  <a:pt x="190" y="496"/>
                </a:cubicBezTo>
                <a:close/>
                <a:moveTo>
                  <a:pt x="110" y="430"/>
                </a:moveTo>
                <a:cubicBezTo>
                  <a:pt x="114" y="429"/>
                  <a:pt x="114" y="429"/>
                  <a:pt x="114" y="429"/>
                </a:cubicBezTo>
                <a:cubicBezTo>
                  <a:pt x="111" y="428"/>
                  <a:pt x="108" y="428"/>
                  <a:pt x="105" y="427"/>
                </a:cubicBezTo>
                <a:cubicBezTo>
                  <a:pt x="106" y="428"/>
                  <a:pt x="108" y="429"/>
                  <a:pt x="110" y="430"/>
                </a:cubicBezTo>
                <a:close/>
                <a:moveTo>
                  <a:pt x="101" y="416"/>
                </a:moveTo>
                <a:cubicBezTo>
                  <a:pt x="97" y="413"/>
                  <a:pt x="97" y="413"/>
                  <a:pt x="97" y="413"/>
                </a:cubicBezTo>
                <a:cubicBezTo>
                  <a:pt x="98" y="417"/>
                  <a:pt x="98" y="417"/>
                  <a:pt x="98" y="417"/>
                </a:cubicBezTo>
                <a:lnTo>
                  <a:pt x="101" y="416"/>
                </a:lnTo>
                <a:close/>
                <a:moveTo>
                  <a:pt x="202" y="62"/>
                </a:moveTo>
                <a:cubicBezTo>
                  <a:pt x="199" y="60"/>
                  <a:pt x="199" y="60"/>
                  <a:pt x="199" y="60"/>
                </a:cubicBezTo>
                <a:cubicBezTo>
                  <a:pt x="196" y="62"/>
                  <a:pt x="193" y="62"/>
                  <a:pt x="190" y="63"/>
                </a:cubicBezTo>
                <a:cubicBezTo>
                  <a:pt x="197" y="63"/>
                  <a:pt x="204" y="65"/>
                  <a:pt x="202" y="62"/>
                </a:cubicBezTo>
                <a:close/>
                <a:moveTo>
                  <a:pt x="48" y="252"/>
                </a:moveTo>
                <a:cubicBezTo>
                  <a:pt x="50" y="247"/>
                  <a:pt x="51" y="243"/>
                  <a:pt x="52" y="240"/>
                </a:cubicBezTo>
                <a:cubicBezTo>
                  <a:pt x="49" y="245"/>
                  <a:pt x="45" y="250"/>
                  <a:pt x="48" y="252"/>
                </a:cubicBezTo>
                <a:close/>
                <a:moveTo>
                  <a:pt x="362" y="11"/>
                </a:moveTo>
                <a:cubicBezTo>
                  <a:pt x="359" y="10"/>
                  <a:pt x="357" y="11"/>
                  <a:pt x="357" y="12"/>
                </a:cubicBezTo>
                <a:cubicBezTo>
                  <a:pt x="360" y="12"/>
                  <a:pt x="362" y="12"/>
                  <a:pt x="362" y="11"/>
                </a:cubicBezTo>
                <a:close/>
                <a:moveTo>
                  <a:pt x="55" y="226"/>
                </a:moveTo>
                <a:cubicBezTo>
                  <a:pt x="54" y="226"/>
                  <a:pt x="54" y="227"/>
                  <a:pt x="53" y="228"/>
                </a:cubicBezTo>
                <a:cubicBezTo>
                  <a:pt x="53" y="232"/>
                  <a:pt x="53" y="235"/>
                  <a:pt x="52" y="240"/>
                </a:cubicBezTo>
                <a:cubicBezTo>
                  <a:pt x="54" y="236"/>
                  <a:pt x="56" y="231"/>
                  <a:pt x="55" y="226"/>
                </a:cubicBezTo>
                <a:close/>
                <a:moveTo>
                  <a:pt x="183" y="495"/>
                </a:moveTo>
                <a:cubicBezTo>
                  <a:pt x="183" y="495"/>
                  <a:pt x="184" y="495"/>
                  <a:pt x="184" y="496"/>
                </a:cubicBezTo>
                <a:cubicBezTo>
                  <a:pt x="184" y="495"/>
                  <a:pt x="184" y="495"/>
                  <a:pt x="183" y="495"/>
                </a:cubicBezTo>
                <a:close/>
                <a:moveTo>
                  <a:pt x="346" y="541"/>
                </a:moveTo>
                <a:cubicBezTo>
                  <a:pt x="347" y="541"/>
                  <a:pt x="350" y="540"/>
                  <a:pt x="353" y="538"/>
                </a:cubicBezTo>
                <a:cubicBezTo>
                  <a:pt x="352" y="539"/>
                  <a:pt x="349" y="540"/>
                  <a:pt x="346" y="541"/>
                </a:cubicBezTo>
                <a:close/>
                <a:moveTo>
                  <a:pt x="65" y="357"/>
                </a:moveTo>
                <a:cubicBezTo>
                  <a:pt x="67" y="360"/>
                  <a:pt x="66" y="357"/>
                  <a:pt x="65" y="357"/>
                </a:cubicBezTo>
                <a:close/>
                <a:moveTo>
                  <a:pt x="58" y="378"/>
                </a:moveTo>
                <a:cubicBezTo>
                  <a:pt x="59" y="378"/>
                  <a:pt x="59" y="378"/>
                  <a:pt x="60" y="379"/>
                </a:cubicBezTo>
                <a:cubicBezTo>
                  <a:pt x="59" y="378"/>
                  <a:pt x="59" y="378"/>
                  <a:pt x="58" y="378"/>
                </a:cubicBezTo>
                <a:close/>
                <a:moveTo>
                  <a:pt x="66" y="362"/>
                </a:moveTo>
                <a:cubicBezTo>
                  <a:pt x="66" y="361"/>
                  <a:pt x="65" y="359"/>
                  <a:pt x="65" y="358"/>
                </a:cubicBezTo>
                <a:cubicBezTo>
                  <a:pt x="65" y="358"/>
                  <a:pt x="65" y="360"/>
                  <a:pt x="66" y="362"/>
                </a:cubicBezTo>
                <a:close/>
                <a:moveTo>
                  <a:pt x="67" y="361"/>
                </a:moveTo>
                <a:cubicBezTo>
                  <a:pt x="68" y="362"/>
                  <a:pt x="68" y="363"/>
                  <a:pt x="68" y="364"/>
                </a:cubicBezTo>
                <a:cubicBezTo>
                  <a:pt x="69" y="364"/>
                  <a:pt x="69" y="364"/>
                  <a:pt x="67" y="361"/>
                </a:cubicBezTo>
                <a:close/>
                <a:moveTo>
                  <a:pt x="65" y="357"/>
                </a:moveTo>
                <a:cubicBezTo>
                  <a:pt x="65" y="356"/>
                  <a:pt x="64" y="354"/>
                  <a:pt x="63" y="352"/>
                </a:cubicBezTo>
                <a:cubicBezTo>
                  <a:pt x="64" y="354"/>
                  <a:pt x="65" y="356"/>
                  <a:pt x="65" y="358"/>
                </a:cubicBezTo>
                <a:cubicBezTo>
                  <a:pt x="65" y="357"/>
                  <a:pt x="65" y="356"/>
                  <a:pt x="65" y="357"/>
                </a:cubicBezTo>
                <a:close/>
                <a:moveTo>
                  <a:pt x="30" y="251"/>
                </a:moveTo>
                <a:cubicBezTo>
                  <a:pt x="29" y="252"/>
                  <a:pt x="29" y="252"/>
                  <a:pt x="29" y="252"/>
                </a:cubicBezTo>
                <a:cubicBezTo>
                  <a:pt x="30" y="256"/>
                  <a:pt x="30" y="254"/>
                  <a:pt x="30" y="251"/>
                </a:cubicBezTo>
                <a:close/>
                <a:moveTo>
                  <a:pt x="61" y="380"/>
                </a:moveTo>
                <a:cubicBezTo>
                  <a:pt x="61" y="379"/>
                  <a:pt x="60" y="379"/>
                  <a:pt x="60" y="379"/>
                </a:cubicBezTo>
                <a:cubicBezTo>
                  <a:pt x="60" y="379"/>
                  <a:pt x="61" y="379"/>
                  <a:pt x="61" y="380"/>
                </a:cubicBezTo>
                <a:close/>
                <a:moveTo>
                  <a:pt x="518" y="163"/>
                </a:moveTo>
                <a:cubicBezTo>
                  <a:pt x="517" y="165"/>
                  <a:pt x="515" y="167"/>
                  <a:pt x="513" y="169"/>
                </a:cubicBezTo>
                <a:cubicBezTo>
                  <a:pt x="513" y="170"/>
                  <a:pt x="512" y="170"/>
                  <a:pt x="511" y="171"/>
                </a:cubicBezTo>
                <a:cubicBezTo>
                  <a:pt x="510" y="171"/>
                  <a:pt x="510" y="171"/>
                  <a:pt x="510" y="171"/>
                </a:cubicBezTo>
                <a:cubicBezTo>
                  <a:pt x="510" y="172"/>
                  <a:pt x="510" y="172"/>
                  <a:pt x="510" y="172"/>
                </a:cubicBezTo>
                <a:cubicBezTo>
                  <a:pt x="508" y="172"/>
                  <a:pt x="507" y="172"/>
                  <a:pt x="506" y="173"/>
                </a:cubicBezTo>
                <a:cubicBezTo>
                  <a:pt x="503" y="173"/>
                  <a:pt x="500" y="173"/>
                  <a:pt x="497" y="172"/>
                </a:cubicBezTo>
                <a:cubicBezTo>
                  <a:pt x="494" y="170"/>
                  <a:pt x="491" y="168"/>
                  <a:pt x="489" y="165"/>
                </a:cubicBezTo>
                <a:cubicBezTo>
                  <a:pt x="489" y="164"/>
                  <a:pt x="488" y="162"/>
                  <a:pt x="487" y="161"/>
                </a:cubicBezTo>
                <a:cubicBezTo>
                  <a:pt x="486" y="160"/>
                  <a:pt x="482" y="155"/>
                  <a:pt x="483" y="153"/>
                </a:cubicBezTo>
                <a:cubicBezTo>
                  <a:pt x="480" y="154"/>
                  <a:pt x="476" y="149"/>
                  <a:pt x="472" y="142"/>
                </a:cubicBezTo>
                <a:cubicBezTo>
                  <a:pt x="468" y="136"/>
                  <a:pt x="464" y="129"/>
                  <a:pt x="462" y="127"/>
                </a:cubicBezTo>
                <a:cubicBezTo>
                  <a:pt x="468" y="134"/>
                  <a:pt x="467" y="129"/>
                  <a:pt x="467" y="126"/>
                </a:cubicBezTo>
                <a:cubicBezTo>
                  <a:pt x="461" y="124"/>
                  <a:pt x="458" y="121"/>
                  <a:pt x="455" y="113"/>
                </a:cubicBezTo>
                <a:cubicBezTo>
                  <a:pt x="452" y="115"/>
                  <a:pt x="449" y="117"/>
                  <a:pt x="446" y="117"/>
                </a:cubicBezTo>
                <a:cubicBezTo>
                  <a:pt x="442" y="117"/>
                  <a:pt x="438" y="115"/>
                  <a:pt x="433" y="110"/>
                </a:cubicBezTo>
                <a:cubicBezTo>
                  <a:pt x="435" y="111"/>
                  <a:pt x="438" y="113"/>
                  <a:pt x="438" y="111"/>
                </a:cubicBezTo>
                <a:cubicBezTo>
                  <a:pt x="438" y="109"/>
                  <a:pt x="434" y="108"/>
                  <a:pt x="433" y="107"/>
                </a:cubicBezTo>
                <a:cubicBezTo>
                  <a:pt x="433" y="105"/>
                  <a:pt x="437" y="108"/>
                  <a:pt x="437" y="105"/>
                </a:cubicBezTo>
                <a:cubicBezTo>
                  <a:pt x="426" y="103"/>
                  <a:pt x="424" y="94"/>
                  <a:pt x="411" y="87"/>
                </a:cubicBezTo>
                <a:cubicBezTo>
                  <a:pt x="414" y="88"/>
                  <a:pt x="414" y="87"/>
                  <a:pt x="414" y="85"/>
                </a:cubicBezTo>
                <a:cubicBezTo>
                  <a:pt x="414" y="85"/>
                  <a:pt x="414" y="84"/>
                  <a:pt x="413" y="84"/>
                </a:cubicBezTo>
                <a:cubicBezTo>
                  <a:pt x="414" y="84"/>
                  <a:pt x="414" y="84"/>
                  <a:pt x="414" y="84"/>
                </a:cubicBezTo>
                <a:cubicBezTo>
                  <a:pt x="414" y="84"/>
                  <a:pt x="413" y="83"/>
                  <a:pt x="413" y="82"/>
                </a:cubicBezTo>
                <a:cubicBezTo>
                  <a:pt x="411" y="85"/>
                  <a:pt x="408" y="80"/>
                  <a:pt x="405" y="77"/>
                </a:cubicBezTo>
                <a:cubicBezTo>
                  <a:pt x="404" y="76"/>
                  <a:pt x="403" y="75"/>
                  <a:pt x="402" y="74"/>
                </a:cubicBezTo>
                <a:cubicBezTo>
                  <a:pt x="402" y="74"/>
                  <a:pt x="402" y="75"/>
                  <a:pt x="402" y="75"/>
                </a:cubicBezTo>
                <a:cubicBezTo>
                  <a:pt x="404" y="79"/>
                  <a:pt x="407" y="84"/>
                  <a:pt x="407" y="86"/>
                </a:cubicBezTo>
                <a:cubicBezTo>
                  <a:pt x="404" y="81"/>
                  <a:pt x="401" y="79"/>
                  <a:pt x="398" y="76"/>
                </a:cubicBezTo>
                <a:cubicBezTo>
                  <a:pt x="396" y="75"/>
                  <a:pt x="395" y="73"/>
                  <a:pt x="394" y="72"/>
                </a:cubicBezTo>
                <a:cubicBezTo>
                  <a:pt x="383" y="64"/>
                  <a:pt x="369" y="57"/>
                  <a:pt x="356" y="53"/>
                </a:cubicBezTo>
                <a:cubicBezTo>
                  <a:pt x="346" y="49"/>
                  <a:pt x="337" y="46"/>
                  <a:pt x="330" y="44"/>
                </a:cubicBezTo>
                <a:cubicBezTo>
                  <a:pt x="331" y="46"/>
                  <a:pt x="331" y="46"/>
                  <a:pt x="331" y="46"/>
                </a:cubicBezTo>
                <a:cubicBezTo>
                  <a:pt x="329" y="45"/>
                  <a:pt x="329" y="45"/>
                  <a:pt x="329" y="45"/>
                </a:cubicBezTo>
                <a:cubicBezTo>
                  <a:pt x="329" y="43"/>
                  <a:pt x="329" y="43"/>
                  <a:pt x="329" y="43"/>
                </a:cubicBezTo>
                <a:cubicBezTo>
                  <a:pt x="326" y="42"/>
                  <a:pt x="324" y="41"/>
                  <a:pt x="322" y="40"/>
                </a:cubicBezTo>
                <a:cubicBezTo>
                  <a:pt x="322" y="39"/>
                  <a:pt x="322" y="39"/>
                  <a:pt x="321" y="39"/>
                </a:cubicBezTo>
                <a:cubicBezTo>
                  <a:pt x="321" y="39"/>
                  <a:pt x="321" y="39"/>
                  <a:pt x="321" y="39"/>
                </a:cubicBezTo>
                <a:cubicBezTo>
                  <a:pt x="318" y="41"/>
                  <a:pt x="316" y="43"/>
                  <a:pt x="310" y="39"/>
                </a:cubicBezTo>
                <a:cubicBezTo>
                  <a:pt x="312" y="40"/>
                  <a:pt x="312" y="39"/>
                  <a:pt x="314" y="39"/>
                </a:cubicBezTo>
                <a:cubicBezTo>
                  <a:pt x="312" y="39"/>
                  <a:pt x="312" y="39"/>
                  <a:pt x="312" y="39"/>
                </a:cubicBezTo>
                <a:cubicBezTo>
                  <a:pt x="310" y="39"/>
                  <a:pt x="308" y="39"/>
                  <a:pt x="306" y="39"/>
                </a:cubicBezTo>
                <a:cubicBezTo>
                  <a:pt x="303" y="41"/>
                  <a:pt x="296" y="41"/>
                  <a:pt x="289" y="40"/>
                </a:cubicBezTo>
                <a:cubicBezTo>
                  <a:pt x="287" y="40"/>
                  <a:pt x="285" y="40"/>
                  <a:pt x="283" y="40"/>
                </a:cubicBezTo>
                <a:cubicBezTo>
                  <a:pt x="282" y="41"/>
                  <a:pt x="280" y="41"/>
                  <a:pt x="278" y="42"/>
                </a:cubicBezTo>
                <a:cubicBezTo>
                  <a:pt x="279" y="41"/>
                  <a:pt x="280" y="41"/>
                  <a:pt x="280" y="41"/>
                </a:cubicBezTo>
                <a:cubicBezTo>
                  <a:pt x="275" y="41"/>
                  <a:pt x="271" y="43"/>
                  <a:pt x="271" y="46"/>
                </a:cubicBezTo>
                <a:cubicBezTo>
                  <a:pt x="262" y="42"/>
                  <a:pt x="270" y="43"/>
                  <a:pt x="281" y="38"/>
                </a:cubicBezTo>
                <a:cubicBezTo>
                  <a:pt x="272" y="35"/>
                  <a:pt x="272" y="35"/>
                  <a:pt x="272" y="35"/>
                </a:cubicBezTo>
                <a:cubicBezTo>
                  <a:pt x="269" y="37"/>
                  <a:pt x="267" y="39"/>
                  <a:pt x="264" y="40"/>
                </a:cubicBezTo>
                <a:cubicBezTo>
                  <a:pt x="262" y="36"/>
                  <a:pt x="262" y="36"/>
                  <a:pt x="262" y="36"/>
                </a:cubicBezTo>
                <a:cubicBezTo>
                  <a:pt x="261" y="36"/>
                  <a:pt x="261" y="36"/>
                  <a:pt x="260" y="36"/>
                </a:cubicBezTo>
                <a:cubicBezTo>
                  <a:pt x="257" y="37"/>
                  <a:pt x="255" y="39"/>
                  <a:pt x="253" y="40"/>
                </a:cubicBezTo>
                <a:cubicBezTo>
                  <a:pt x="252" y="40"/>
                  <a:pt x="251" y="39"/>
                  <a:pt x="251" y="37"/>
                </a:cubicBezTo>
                <a:cubicBezTo>
                  <a:pt x="250" y="38"/>
                  <a:pt x="248" y="37"/>
                  <a:pt x="246" y="37"/>
                </a:cubicBezTo>
                <a:cubicBezTo>
                  <a:pt x="245" y="39"/>
                  <a:pt x="242" y="41"/>
                  <a:pt x="239" y="42"/>
                </a:cubicBezTo>
                <a:cubicBezTo>
                  <a:pt x="240" y="43"/>
                  <a:pt x="240" y="44"/>
                  <a:pt x="237" y="45"/>
                </a:cubicBezTo>
                <a:cubicBezTo>
                  <a:pt x="236" y="45"/>
                  <a:pt x="235" y="44"/>
                  <a:pt x="235" y="44"/>
                </a:cubicBezTo>
                <a:cubicBezTo>
                  <a:pt x="229" y="46"/>
                  <a:pt x="224" y="48"/>
                  <a:pt x="223" y="50"/>
                </a:cubicBezTo>
                <a:cubicBezTo>
                  <a:pt x="220" y="47"/>
                  <a:pt x="216" y="48"/>
                  <a:pt x="213" y="50"/>
                </a:cubicBezTo>
                <a:cubicBezTo>
                  <a:pt x="210" y="51"/>
                  <a:pt x="208" y="52"/>
                  <a:pt x="205" y="50"/>
                </a:cubicBezTo>
                <a:cubicBezTo>
                  <a:pt x="204" y="51"/>
                  <a:pt x="202" y="53"/>
                  <a:pt x="200" y="54"/>
                </a:cubicBezTo>
                <a:cubicBezTo>
                  <a:pt x="203" y="56"/>
                  <a:pt x="205" y="59"/>
                  <a:pt x="200" y="59"/>
                </a:cubicBezTo>
                <a:cubicBezTo>
                  <a:pt x="200" y="59"/>
                  <a:pt x="200" y="59"/>
                  <a:pt x="199" y="60"/>
                </a:cubicBezTo>
                <a:cubicBezTo>
                  <a:pt x="196" y="57"/>
                  <a:pt x="196" y="57"/>
                  <a:pt x="196" y="57"/>
                </a:cubicBezTo>
                <a:cubicBezTo>
                  <a:pt x="192" y="59"/>
                  <a:pt x="188" y="61"/>
                  <a:pt x="185" y="63"/>
                </a:cubicBezTo>
                <a:cubicBezTo>
                  <a:pt x="187" y="62"/>
                  <a:pt x="188" y="62"/>
                  <a:pt x="190" y="63"/>
                </a:cubicBezTo>
                <a:cubicBezTo>
                  <a:pt x="188" y="63"/>
                  <a:pt x="186" y="63"/>
                  <a:pt x="184" y="63"/>
                </a:cubicBezTo>
                <a:cubicBezTo>
                  <a:pt x="184" y="63"/>
                  <a:pt x="183" y="63"/>
                  <a:pt x="183" y="64"/>
                </a:cubicBezTo>
                <a:cubicBezTo>
                  <a:pt x="183" y="63"/>
                  <a:pt x="183" y="63"/>
                  <a:pt x="184" y="63"/>
                </a:cubicBezTo>
                <a:cubicBezTo>
                  <a:pt x="181" y="63"/>
                  <a:pt x="178" y="64"/>
                  <a:pt x="175" y="67"/>
                </a:cubicBezTo>
                <a:cubicBezTo>
                  <a:pt x="170" y="68"/>
                  <a:pt x="166" y="69"/>
                  <a:pt x="163" y="72"/>
                </a:cubicBezTo>
                <a:cubicBezTo>
                  <a:pt x="159" y="74"/>
                  <a:pt x="156" y="78"/>
                  <a:pt x="152" y="81"/>
                </a:cubicBezTo>
                <a:cubicBezTo>
                  <a:pt x="149" y="84"/>
                  <a:pt x="146" y="87"/>
                  <a:pt x="142" y="90"/>
                </a:cubicBezTo>
                <a:cubicBezTo>
                  <a:pt x="138" y="93"/>
                  <a:pt x="134" y="95"/>
                  <a:pt x="130" y="96"/>
                </a:cubicBezTo>
                <a:cubicBezTo>
                  <a:pt x="132" y="95"/>
                  <a:pt x="135" y="93"/>
                  <a:pt x="135" y="91"/>
                </a:cubicBezTo>
                <a:cubicBezTo>
                  <a:pt x="124" y="101"/>
                  <a:pt x="109" y="107"/>
                  <a:pt x="105" y="117"/>
                </a:cubicBezTo>
                <a:cubicBezTo>
                  <a:pt x="108" y="118"/>
                  <a:pt x="108" y="118"/>
                  <a:pt x="108" y="118"/>
                </a:cubicBezTo>
                <a:cubicBezTo>
                  <a:pt x="102" y="128"/>
                  <a:pt x="97" y="135"/>
                  <a:pt x="92" y="142"/>
                </a:cubicBezTo>
                <a:cubicBezTo>
                  <a:pt x="95" y="145"/>
                  <a:pt x="95" y="145"/>
                  <a:pt x="95" y="145"/>
                </a:cubicBezTo>
                <a:cubicBezTo>
                  <a:pt x="93" y="147"/>
                  <a:pt x="91" y="150"/>
                  <a:pt x="89" y="154"/>
                </a:cubicBezTo>
                <a:cubicBezTo>
                  <a:pt x="87" y="158"/>
                  <a:pt x="85" y="162"/>
                  <a:pt x="83" y="166"/>
                </a:cubicBezTo>
                <a:cubicBezTo>
                  <a:pt x="81" y="170"/>
                  <a:pt x="79" y="174"/>
                  <a:pt x="76" y="177"/>
                </a:cubicBezTo>
                <a:cubicBezTo>
                  <a:pt x="74" y="180"/>
                  <a:pt x="72" y="183"/>
                  <a:pt x="69" y="184"/>
                </a:cubicBezTo>
                <a:cubicBezTo>
                  <a:pt x="71" y="188"/>
                  <a:pt x="62" y="199"/>
                  <a:pt x="61" y="207"/>
                </a:cubicBezTo>
                <a:cubicBezTo>
                  <a:pt x="57" y="208"/>
                  <a:pt x="57" y="208"/>
                  <a:pt x="57" y="208"/>
                </a:cubicBezTo>
                <a:cubicBezTo>
                  <a:pt x="54" y="216"/>
                  <a:pt x="54" y="222"/>
                  <a:pt x="53" y="228"/>
                </a:cubicBezTo>
                <a:cubicBezTo>
                  <a:pt x="48" y="237"/>
                  <a:pt x="47" y="246"/>
                  <a:pt x="47" y="255"/>
                </a:cubicBezTo>
                <a:cubicBezTo>
                  <a:pt x="47" y="264"/>
                  <a:pt x="48" y="273"/>
                  <a:pt x="48" y="281"/>
                </a:cubicBezTo>
                <a:cubicBezTo>
                  <a:pt x="47" y="281"/>
                  <a:pt x="47" y="281"/>
                  <a:pt x="47" y="281"/>
                </a:cubicBezTo>
                <a:cubicBezTo>
                  <a:pt x="48" y="287"/>
                  <a:pt x="49" y="293"/>
                  <a:pt x="50" y="298"/>
                </a:cubicBezTo>
                <a:cubicBezTo>
                  <a:pt x="47" y="294"/>
                  <a:pt x="53" y="301"/>
                  <a:pt x="53" y="306"/>
                </a:cubicBezTo>
                <a:cubicBezTo>
                  <a:pt x="54" y="309"/>
                  <a:pt x="54" y="312"/>
                  <a:pt x="55" y="316"/>
                </a:cubicBezTo>
                <a:cubicBezTo>
                  <a:pt x="55" y="319"/>
                  <a:pt x="55" y="323"/>
                  <a:pt x="55" y="327"/>
                </a:cubicBezTo>
                <a:cubicBezTo>
                  <a:pt x="58" y="337"/>
                  <a:pt x="58" y="337"/>
                  <a:pt x="58" y="337"/>
                </a:cubicBezTo>
                <a:cubicBezTo>
                  <a:pt x="53" y="326"/>
                  <a:pt x="53" y="339"/>
                  <a:pt x="50" y="341"/>
                </a:cubicBezTo>
                <a:cubicBezTo>
                  <a:pt x="55" y="347"/>
                  <a:pt x="55" y="347"/>
                  <a:pt x="55" y="347"/>
                </a:cubicBezTo>
                <a:cubicBezTo>
                  <a:pt x="54" y="350"/>
                  <a:pt x="51" y="343"/>
                  <a:pt x="52" y="348"/>
                </a:cubicBezTo>
                <a:cubicBezTo>
                  <a:pt x="55" y="352"/>
                  <a:pt x="60" y="366"/>
                  <a:pt x="65" y="368"/>
                </a:cubicBezTo>
                <a:cubicBezTo>
                  <a:pt x="66" y="367"/>
                  <a:pt x="66" y="365"/>
                  <a:pt x="66" y="363"/>
                </a:cubicBezTo>
                <a:cubicBezTo>
                  <a:pt x="66" y="363"/>
                  <a:pt x="66" y="363"/>
                  <a:pt x="66" y="363"/>
                </a:cubicBezTo>
                <a:cubicBezTo>
                  <a:pt x="66" y="363"/>
                  <a:pt x="66" y="362"/>
                  <a:pt x="66" y="362"/>
                </a:cubicBezTo>
                <a:cubicBezTo>
                  <a:pt x="66" y="362"/>
                  <a:pt x="66" y="363"/>
                  <a:pt x="66" y="363"/>
                </a:cubicBezTo>
                <a:cubicBezTo>
                  <a:pt x="67" y="363"/>
                  <a:pt x="68" y="364"/>
                  <a:pt x="68" y="364"/>
                </a:cubicBezTo>
                <a:cubicBezTo>
                  <a:pt x="71" y="372"/>
                  <a:pt x="71" y="369"/>
                  <a:pt x="72" y="368"/>
                </a:cubicBezTo>
                <a:cubicBezTo>
                  <a:pt x="72" y="373"/>
                  <a:pt x="73" y="377"/>
                  <a:pt x="74" y="380"/>
                </a:cubicBezTo>
                <a:cubicBezTo>
                  <a:pt x="75" y="384"/>
                  <a:pt x="76" y="387"/>
                  <a:pt x="75" y="392"/>
                </a:cubicBezTo>
                <a:cubicBezTo>
                  <a:pt x="76" y="385"/>
                  <a:pt x="78" y="391"/>
                  <a:pt x="82" y="396"/>
                </a:cubicBezTo>
                <a:cubicBezTo>
                  <a:pt x="85" y="401"/>
                  <a:pt x="89" y="406"/>
                  <a:pt x="90" y="402"/>
                </a:cubicBezTo>
                <a:cubicBezTo>
                  <a:pt x="89" y="411"/>
                  <a:pt x="92" y="406"/>
                  <a:pt x="91" y="413"/>
                </a:cubicBezTo>
                <a:cubicBezTo>
                  <a:pt x="86" y="403"/>
                  <a:pt x="76" y="398"/>
                  <a:pt x="70" y="391"/>
                </a:cubicBezTo>
                <a:cubicBezTo>
                  <a:pt x="70" y="394"/>
                  <a:pt x="71" y="397"/>
                  <a:pt x="71" y="400"/>
                </a:cubicBezTo>
                <a:cubicBezTo>
                  <a:pt x="70" y="400"/>
                  <a:pt x="68" y="399"/>
                  <a:pt x="67" y="397"/>
                </a:cubicBezTo>
                <a:cubicBezTo>
                  <a:pt x="67" y="398"/>
                  <a:pt x="67" y="399"/>
                  <a:pt x="67" y="401"/>
                </a:cubicBezTo>
                <a:cubicBezTo>
                  <a:pt x="67" y="403"/>
                  <a:pt x="68" y="406"/>
                  <a:pt x="65" y="404"/>
                </a:cubicBezTo>
                <a:cubicBezTo>
                  <a:pt x="66" y="406"/>
                  <a:pt x="67" y="407"/>
                  <a:pt x="68" y="408"/>
                </a:cubicBezTo>
                <a:cubicBezTo>
                  <a:pt x="68" y="407"/>
                  <a:pt x="68" y="407"/>
                  <a:pt x="68" y="407"/>
                </a:cubicBezTo>
                <a:cubicBezTo>
                  <a:pt x="72" y="409"/>
                  <a:pt x="72" y="409"/>
                  <a:pt x="72" y="409"/>
                </a:cubicBezTo>
                <a:cubicBezTo>
                  <a:pt x="70" y="411"/>
                  <a:pt x="70" y="411"/>
                  <a:pt x="70" y="411"/>
                </a:cubicBezTo>
                <a:cubicBezTo>
                  <a:pt x="72" y="413"/>
                  <a:pt x="74" y="415"/>
                  <a:pt x="76" y="416"/>
                </a:cubicBezTo>
                <a:cubicBezTo>
                  <a:pt x="75" y="416"/>
                  <a:pt x="75" y="416"/>
                  <a:pt x="75" y="416"/>
                </a:cubicBezTo>
                <a:cubicBezTo>
                  <a:pt x="79" y="420"/>
                  <a:pt x="81" y="423"/>
                  <a:pt x="83" y="426"/>
                </a:cubicBezTo>
                <a:cubicBezTo>
                  <a:pt x="83" y="426"/>
                  <a:pt x="84" y="427"/>
                  <a:pt x="84" y="428"/>
                </a:cubicBezTo>
                <a:cubicBezTo>
                  <a:pt x="85" y="428"/>
                  <a:pt x="87" y="429"/>
                  <a:pt x="88" y="430"/>
                </a:cubicBezTo>
                <a:cubicBezTo>
                  <a:pt x="92" y="432"/>
                  <a:pt x="96" y="433"/>
                  <a:pt x="96" y="430"/>
                </a:cubicBezTo>
                <a:cubicBezTo>
                  <a:pt x="98" y="436"/>
                  <a:pt x="94" y="436"/>
                  <a:pt x="103" y="443"/>
                </a:cubicBezTo>
                <a:cubicBezTo>
                  <a:pt x="111" y="447"/>
                  <a:pt x="101" y="433"/>
                  <a:pt x="101" y="430"/>
                </a:cubicBezTo>
                <a:cubicBezTo>
                  <a:pt x="108" y="435"/>
                  <a:pt x="109" y="434"/>
                  <a:pt x="110" y="433"/>
                </a:cubicBezTo>
                <a:cubicBezTo>
                  <a:pt x="110" y="439"/>
                  <a:pt x="109" y="445"/>
                  <a:pt x="106" y="448"/>
                </a:cubicBezTo>
                <a:cubicBezTo>
                  <a:pt x="114" y="455"/>
                  <a:pt x="123" y="461"/>
                  <a:pt x="132" y="468"/>
                </a:cubicBezTo>
                <a:cubicBezTo>
                  <a:pt x="138" y="472"/>
                  <a:pt x="144" y="477"/>
                  <a:pt x="150" y="480"/>
                </a:cubicBezTo>
                <a:cubicBezTo>
                  <a:pt x="150" y="480"/>
                  <a:pt x="149" y="479"/>
                  <a:pt x="149" y="478"/>
                </a:cubicBezTo>
                <a:cubicBezTo>
                  <a:pt x="153" y="480"/>
                  <a:pt x="157" y="482"/>
                  <a:pt x="162" y="484"/>
                </a:cubicBezTo>
                <a:cubicBezTo>
                  <a:pt x="161" y="484"/>
                  <a:pt x="161" y="484"/>
                  <a:pt x="161" y="484"/>
                </a:cubicBezTo>
                <a:cubicBezTo>
                  <a:pt x="165" y="487"/>
                  <a:pt x="177" y="490"/>
                  <a:pt x="183" y="495"/>
                </a:cubicBezTo>
                <a:cubicBezTo>
                  <a:pt x="182" y="494"/>
                  <a:pt x="179" y="494"/>
                  <a:pt x="177" y="493"/>
                </a:cubicBezTo>
                <a:cubicBezTo>
                  <a:pt x="177" y="495"/>
                  <a:pt x="178" y="499"/>
                  <a:pt x="184" y="502"/>
                </a:cubicBezTo>
                <a:cubicBezTo>
                  <a:pt x="188" y="500"/>
                  <a:pt x="188" y="500"/>
                  <a:pt x="188" y="500"/>
                </a:cubicBezTo>
                <a:cubicBezTo>
                  <a:pt x="189" y="503"/>
                  <a:pt x="189" y="503"/>
                  <a:pt x="189" y="503"/>
                </a:cubicBezTo>
                <a:cubicBezTo>
                  <a:pt x="192" y="504"/>
                  <a:pt x="193" y="504"/>
                  <a:pt x="193" y="504"/>
                </a:cubicBezTo>
                <a:cubicBezTo>
                  <a:pt x="191" y="501"/>
                  <a:pt x="191" y="499"/>
                  <a:pt x="190" y="496"/>
                </a:cubicBezTo>
                <a:cubicBezTo>
                  <a:pt x="191" y="497"/>
                  <a:pt x="192" y="499"/>
                  <a:pt x="194" y="501"/>
                </a:cubicBezTo>
                <a:cubicBezTo>
                  <a:pt x="195" y="501"/>
                  <a:pt x="196" y="501"/>
                  <a:pt x="197" y="501"/>
                </a:cubicBezTo>
                <a:cubicBezTo>
                  <a:pt x="197" y="502"/>
                  <a:pt x="198" y="503"/>
                  <a:pt x="198" y="504"/>
                </a:cubicBezTo>
                <a:cubicBezTo>
                  <a:pt x="199" y="505"/>
                  <a:pt x="200" y="505"/>
                  <a:pt x="201" y="506"/>
                </a:cubicBezTo>
                <a:cubicBezTo>
                  <a:pt x="203" y="506"/>
                  <a:pt x="203" y="506"/>
                  <a:pt x="203" y="506"/>
                </a:cubicBezTo>
                <a:cubicBezTo>
                  <a:pt x="205" y="507"/>
                  <a:pt x="206" y="508"/>
                  <a:pt x="206" y="509"/>
                </a:cubicBezTo>
                <a:cubicBezTo>
                  <a:pt x="209" y="510"/>
                  <a:pt x="214" y="512"/>
                  <a:pt x="218" y="513"/>
                </a:cubicBezTo>
                <a:cubicBezTo>
                  <a:pt x="221" y="514"/>
                  <a:pt x="224" y="514"/>
                  <a:pt x="226" y="515"/>
                </a:cubicBezTo>
                <a:cubicBezTo>
                  <a:pt x="229" y="516"/>
                  <a:pt x="231" y="516"/>
                  <a:pt x="233" y="517"/>
                </a:cubicBezTo>
                <a:cubicBezTo>
                  <a:pt x="238" y="518"/>
                  <a:pt x="242" y="520"/>
                  <a:pt x="243" y="522"/>
                </a:cubicBezTo>
                <a:cubicBezTo>
                  <a:pt x="247" y="519"/>
                  <a:pt x="243" y="518"/>
                  <a:pt x="238" y="518"/>
                </a:cubicBezTo>
                <a:cubicBezTo>
                  <a:pt x="234" y="517"/>
                  <a:pt x="229" y="516"/>
                  <a:pt x="234" y="514"/>
                </a:cubicBezTo>
                <a:cubicBezTo>
                  <a:pt x="236" y="515"/>
                  <a:pt x="237" y="517"/>
                  <a:pt x="243" y="518"/>
                </a:cubicBezTo>
                <a:cubicBezTo>
                  <a:pt x="242" y="514"/>
                  <a:pt x="242" y="514"/>
                  <a:pt x="242" y="514"/>
                </a:cubicBezTo>
                <a:cubicBezTo>
                  <a:pt x="256" y="517"/>
                  <a:pt x="266" y="519"/>
                  <a:pt x="276" y="520"/>
                </a:cubicBezTo>
                <a:cubicBezTo>
                  <a:pt x="281" y="520"/>
                  <a:pt x="285" y="521"/>
                  <a:pt x="291" y="521"/>
                </a:cubicBezTo>
                <a:cubicBezTo>
                  <a:pt x="296" y="521"/>
                  <a:pt x="302" y="520"/>
                  <a:pt x="308" y="519"/>
                </a:cubicBezTo>
                <a:cubicBezTo>
                  <a:pt x="307" y="520"/>
                  <a:pt x="307" y="520"/>
                  <a:pt x="307" y="520"/>
                </a:cubicBezTo>
                <a:cubicBezTo>
                  <a:pt x="317" y="520"/>
                  <a:pt x="322" y="519"/>
                  <a:pt x="325" y="515"/>
                </a:cubicBezTo>
                <a:cubicBezTo>
                  <a:pt x="327" y="516"/>
                  <a:pt x="321" y="518"/>
                  <a:pt x="325" y="519"/>
                </a:cubicBezTo>
                <a:cubicBezTo>
                  <a:pt x="332" y="513"/>
                  <a:pt x="340" y="513"/>
                  <a:pt x="348" y="512"/>
                </a:cubicBezTo>
                <a:cubicBezTo>
                  <a:pt x="352" y="512"/>
                  <a:pt x="355" y="512"/>
                  <a:pt x="359" y="512"/>
                </a:cubicBezTo>
                <a:cubicBezTo>
                  <a:pt x="362" y="511"/>
                  <a:pt x="365" y="510"/>
                  <a:pt x="366" y="507"/>
                </a:cubicBezTo>
                <a:cubicBezTo>
                  <a:pt x="367" y="511"/>
                  <a:pt x="373" y="513"/>
                  <a:pt x="379" y="514"/>
                </a:cubicBezTo>
                <a:cubicBezTo>
                  <a:pt x="384" y="516"/>
                  <a:pt x="389" y="518"/>
                  <a:pt x="385" y="522"/>
                </a:cubicBezTo>
                <a:cubicBezTo>
                  <a:pt x="387" y="521"/>
                  <a:pt x="390" y="520"/>
                  <a:pt x="392" y="518"/>
                </a:cubicBezTo>
                <a:cubicBezTo>
                  <a:pt x="392" y="521"/>
                  <a:pt x="386" y="524"/>
                  <a:pt x="381" y="526"/>
                </a:cubicBezTo>
                <a:cubicBezTo>
                  <a:pt x="375" y="529"/>
                  <a:pt x="369" y="531"/>
                  <a:pt x="368" y="534"/>
                </a:cubicBezTo>
                <a:cubicBezTo>
                  <a:pt x="360" y="535"/>
                  <a:pt x="352" y="536"/>
                  <a:pt x="344" y="536"/>
                </a:cubicBezTo>
                <a:cubicBezTo>
                  <a:pt x="345" y="537"/>
                  <a:pt x="342" y="541"/>
                  <a:pt x="346" y="541"/>
                </a:cubicBezTo>
                <a:cubicBezTo>
                  <a:pt x="340" y="542"/>
                  <a:pt x="335" y="544"/>
                  <a:pt x="344" y="545"/>
                </a:cubicBezTo>
                <a:cubicBezTo>
                  <a:pt x="329" y="545"/>
                  <a:pt x="315" y="546"/>
                  <a:pt x="300" y="546"/>
                </a:cubicBezTo>
                <a:cubicBezTo>
                  <a:pt x="286" y="546"/>
                  <a:pt x="272" y="547"/>
                  <a:pt x="258" y="546"/>
                </a:cubicBezTo>
                <a:cubicBezTo>
                  <a:pt x="244" y="545"/>
                  <a:pt x="230" y="544"/>
                  <a:pt x="216" y="540"/>
                </a:cubicBezTo>
                <a:cubicBezTo>
                  <a:pt x="202" y="537"/>
                  <a:pt x="189" y="533"/>
                  <a:pt x="177" y="526"/>
                </a:cubicBezTo>
                <a:cubicBezTo>
                  <a:pt x="173" y="525"/>
                  <a:pt x="174" y="527"/>
                  <a:pt x="175" y="529"/>
                </a:cubicBezTo>
                <a:cubicBezTo>
                  <a:pt x="171" y="525"/>
                  <a:pt x="169" y="524"/>
                  <a:pt x="167" y="525"/>
                </a:cubicBezTo>
                <a:cubicBezTo>
                  <a:pt x="165" y="525"/>
                  <a:pt x="163" y="527"/>
                  <a:pt x="160" y="526"/>
                </a:cubicBezTo>
                <a:cubicBezTo>
                  <a:pt x="156" y="522"/>
                  <a:pt x="153" y="517"/>
                  <a:pt x="149" y="513"/>
                </a:cubicBezTo>
                <a:cubicBezTo>
                  <a:pt x="143" y="512"/>
                  <a:pt x="146" y="516"/>
                  <a:pt x="145" y="517"/>
                </a:cubicBezTo>
                <a:cubicBezTo>
                  <a:pt x="132" y="511"/>
                  <a:pt x="121" y="502"/>
                  <a:pt x="111" y="493"/>
                </a:cubicBezTo>
                <a:cubicBezTo>
                  <a:pt x="101" y="484"/>
                  <a:pt x="92" y="475"/>
                  <a:pt x="83" y="468"/>
                </a:cubicBezTo>
                <a:cubicBezTo>
                  <a:pt x="79" y="461"/>
                  <a:pt x="88" y="466"/>
                  <a:pt x="82" y="458"/>
                </a:cubicBezTo>
                <a:cubicBezTo>
                  <a:pt x="84" y="465"/>
                  <a:pt x="78" y="461"/>
                  <a:pt x="73" y="456"/>
                </a:cubicBezTo>
                <a:cubicBezTo>
                  <a:pt x="70" y="453"/>
                  <a:pt x="67" y="450"/>
                  <a:pt x="65" y="449"/>
                </a:cubicBezTo>
                <a:cubicBezTo>
                  <a:pt x="63" y="447"/>
                  <a:pt x="62" y="447"/>
                  <a:pt x="62" y="449"/>
                </a:cubicBezTo>
                <a:cubicBezTo>
                  <a:pt x="63" y="443"/>
                  <a:pt x="58" y="436"/>
                  <a:pt x="54" y="430"/>
                </a:cubicBezTo>
                <a:cubicBezTo>
                  <a:pt x="51" y="424"/>
                  <a:pt x="49" y="418"/>
                  <a:pt x="55" y="417"/>
                </a:cubicBezTo>
                <a:cubicBezTo>
                  <a:pt x="50" y="408"/>
                  <a:pt x="46" y="412"/>
                  <a:pt x="47" y="415"/>
                </a:cubicBezTo>
                <a:cubicBezTo>
                  <a:pt x="44" y="409"/>
                  <a:pt x="41" y="404"/>
                  <a:pt x="38" y="399"/>
                </a:cubicBezTo>
                <a:cubicBezTo>
                  <a:pt x="35" y="394"/>
                  <a:pt x="32" y="390"/>
                  <a:pt x="28" y="386"/>
                </a:cubicBezTo>
                <a:cubicBezTo>
                  <a:pt x="28" y="382"/>
                  <a:pt x="21" y="368"/>
                  <a:pt x="17" y="353"/>
                </a:cubicBezTo>
                <a:cubicBezTo>
                  <a:pt x="12" y="338"/>
                  <a:pt x="10" y="321"/>
                  <a:pt x="13" y="315"/>
                </a:cubicBezTo>
                <a:cubicBezTo>
                  <a:pt x="9" y="324"/>
                  <a:pt x="10" y="315"/>
                  <a:pt x="7" y="307"/>
                </a:cubicBezTo>
                <a:cubicBezTo>
                  <a:pt x="6" y="310"/>
                  <a:pt x="4" y="312"/>
                  <a:pt x="3" y="315"/>
                </a:cubicBezTo>
                <a:cubicBezTo>
                  <a:pt x="2" y="309"/>
                  <a:pt x="2" y="303"/>
                  <a:pt x="2" y="297"/>
                </a:cubicBezTo>
                <a:cubicBezTo>
                  <a:pt x="1" y="294"/>
                  <a:pt x="1" y="293"/>
                  <a:pt x="2" y="293"/>
                </a:cubicBezTo>
                <a:cubicBezTo>
                  <a:pt x="2" y="290"/>
                  <a:pt x="4" y="293"/>
                  <a:pt x="5" y="285"/>
                </a:cubicBezTo>
                <a:cubicBezTo>
                  <a:pt x="5" y="274"/>
                  <a:pt x="2" y="273"/>
                  <a:pt x="0" y="266"/>
                </a:cubicBezTo>
                <a:cubicBezTo>
                  <a:pt x="0" y="268"/>
                  <a:pt x="0" y="268"/>
                  <a:pt x="0" y="268"/>
                </a:cubicBezTo>
                <a:cubicBezTo>
                  <a:pt x="0" y="260"/>
                  <a:pt x="0" y="260"/>
                  <a:pt x="0" y="260"/>
                </a:cubicBezTo>
                <a:cubicBezTo>
                  <a:pt x="0" y="257"/>
                  <a:pt x="1" y="262"/>
                  <a:pt x="2" y="266"/>
                </a:cubicBezTo>
                <a:cubicBezTo>
                  <a:pt x="3" y="270"/>
                  <a:pt x="5" y="271"/>
                  <a:pt x="6" y="262"/>
                </a:cubicBezTo>
                <a:cubicBezTo>
                  <a:pt x="6" y="262"/>
                  <a:pt x="4" y="259"/>
                  <a:pt x="3" y="255"/>
                </a:cubicBezTo>
                <a:cubicBezTo>
                  <a:pt x="2" y="251"/>
                  <a:pt x="2" y="247"/>
                  <a:pt x="4" y="244"/>
                </a:cubicBezTo>
                <a:cubicBezTo>
                  <a:pt x="3" y="254"/>
                  <a:pt x="6" y="253"/>
                  <a:pt x="8" y="250"/>
                </a:cubicBezTo>
                <a:cubicBezTo>
                  <a:pt x="8" y="245"/>
                  <a:pt x="9" y="241"/>
                  <a:pt x="9" y="236"/>
                </a:cubicBezTo>
                <a:cubicBezTo>
                  <a:pt x="3" y="240"/>
                  <a:pt x="3" y="240"/>
                  <a:pt x="3" y="240"/>
                </a:cubicBezTo>
                <a:cubicBezTo>
                  <a:pt x="6" y="220"/>
                  <a:pt x="12" y="200"/>
                  <a:pt x="20" y="181"/>
                </a:cubicBezTo>
                <a:cubicBezTo>
                  <a:pt x="28" y="161"/>
                  <a:pt x="38" y="143"/>
                  <a:pt x="50" y="125"/>
                </a:cubicBezTo>
                <a:cubicBezTo>
                  <a:pt x="52" y="126"/>
                  <a:pt x="56" y="120"/>
                  <a:pt x="60" y="115"/>
                </a:cubicBezTo>
                <a:cubicBezTo>
                  <a:pt x="65" y="109"/>
                  <a:pt x="69" y="105"/>
                  <a:pt x="71" y="108"/>
                </a:cubicBezTo>
                <a:cubicBezTo>
                  <a:pt x="70" y="109"/>
                  <a:pt x="70" y="109"/>
                  <a:pt x="70" y="109"/>
                </a:cubicBezTo>
                <a:cubicBezTo>
                  <a:pt x="67" y="113"/>
                  <a:pt x="68" y="114"/>
                  <a:pt x="71" y="112"/>
                </a:cubicBezTo>
                <a:cubicBezTo>
                  <a:pt x="73" y="111"/>
                  <a:pt x="74" y="110"/>
                  <a:pt x="76" y="109"/>
                </a:cubicBezTo>
                <a:cubicBezTo>
                  <a:pt x="77" y="108"/>
                  <a:pt x="78" y="107"/>
                  <a:pt x="79" y="106"/>
                </a:cubicBezTo>
                <a:cubicBezTo>
                  <a:pt x="76" y="105"/>
                  <a:pt x="72" y="104"/>
                  <a:pt x="70" y="105"/>
                </a:cubicBezTo>
                <a:cubicBezTo>
                  <a:pt x="68" y="103"/>
                  <a:pt x="74" y="101"/>
                  <a:pt x="78" y="99"/>
                </a:cubicBezTo>
                <a:cubicBezTo>
                  <a:pt x="78" y="96"/>
                  <a:pt x="77" y="95"/>
                  <a:pt x="70" y="102"/>
                </a:cubicBezTo>
                <a:cubicBezTo>
                  <a:pt x="73" y="98"/>
                  <a:pt x="76" y="92"/>
                  <a:pt x="79" y="88"/>
                </a:cubicBezTo>
                <a:cubicBezTo>
                  <a:pt x="77" y="79"/>
                  <a:pt x="85" y="71"/>
                  <a:pt x="96" y="63"/>
                </a:cubicBezTo>
                <a:cubicBezTo>
                  <a:pt x="102" y="60"/>
                  <a:pt x="108" y="56"/>
                  <a:pt x="114" y="52"/>
                </a:cubicBezTo>
                <a:cubicBezTo>
                  <a:pt x="121" y="49"/>
                  <a:pt x="126" y="45"/>
                  <a:pt x="131" y="40"/>
                </a:cubicBezTo>
                <a:cubicBezTo>
                  <a:pt x="130" y="42"/>
                  <a:pt x="130" y="43"/>
                  <a:pt x="130" y="43"/>
                </a:cubicBezTo>
                <a:cubicBezTo>
                  <a:pt x="132" y="41"/>
                  <a:pt x="135" y="39"/>
                  <a:pt x="137" y="38"/>
                </a:cubicBezTo>
                <a:cubicBezTo>
                  <a:pt x="139" y="36"/>
                  <a:pt x="142" y="34"/>
                  <a:pt x="145" y="33"/>
                </a:cubicBezTo>
                <a:cubicBezTo>
                  <a:pt x="150" y="30"/>
                  <a:pt x="155" y="28"/>
                  <a:pt x="160" y="26"/>
                </a:cubicBezTo>
                <a:cubicBezTo>
                  <a:pt x="171" y="23"/>
                  <a:pt x="179" y="22"/>
                  <a:pt x="181" y="20"/>
                </a:cubicBezTo>
                <a:cubicBezTo>
                  <a:pt x="182" y="21"/>
                  <a:pt x="182" y="21"/>
                  <a:pt x="182" y="21"/>
                </a:cubicBezTo>
                <a:cubicBezTo>
                  <a:pt x="183" y="21"/>
                  <a:pt x="183" y="21"/>
                  <a:pt x="184" y="20"/>
                </a:cubicBezTo>
                <a:cubicBezTo>
                  <a:pt x="185" y="21"/>
                  <a:pt x="185" y="21"/>
                  <a:pt x="186" y="22"/>
                </a:cubicBezTo>
                <a:cubicBezTo>
                  <a:pt x="200" y="11"/>
                  <a:pt x="203" y="9"/>
                  <a:pt x="226" y="7"/>
                </a:cubicBezTo>
                <a:cubicBezTo>
                  <a:pt x="226" y="8"/>
                  <a:pt x="223" y="9"/>
                  <a:pt x="227" y="9"/>
                </a:cubicBezTo>
                <a:cubicBezTo>
                  <a:pt x="229" y="7"/>
                  <a:pt x="232" y="5"/>
                  <a:pt x="236" y="4"/>
                </a:cubicBezTo>
                <a:cubicBezTo>
                  <a:pt x="240" y="2"/>
                  <a:pt x="245" y="1"/>
                  <a:pt x="253" y="1"/>
                </a:cubicBezTo>
                <a:cubicBezTo>
                  <a:pt x="252" y="2"/>
                  <a:pt x="252" y="2"/>
                  <a:pt x="252" y="2"/>
                </a:cubicBezTo>
                <a:cubicBezTo>
                  <a:pt x="261" y="1"/>
                  <a:pt x="269" y="0"/>
                  <a:pt x="277" y="0"/>
                </a:cubicBezTo>
                <a:cubicBezTo>
                  <a:pt x="277" y="6"/>
                  <a:pt x="287" y="4"/>
                  <a:pt x="299" y="4"/>
                </a:cubicBezTo>
                <a:cubicBezTo>
                  <a:pt x="302" y="3"/>
                  <a:pt x="305" y="3"/>
                  <a:pt x="308" y="3"/>
                </a:cubicBezTo>
                <a:cubicBezTo>
                  <a:pt x="311" y="3"/>
                  <a:pt x="313" y="4"/>
                  <a:pt x="316" y="4"/>
                </a:cubicBezTo>
                <a:cubicBezTo>
                  <a:pt x="321" y="5"/>
                  <a:pt x="325" y="7"/>
                  <a:pt x="326" y="10"/>
                </a:cubicBezTo>
                <a:cubicBezTo>
                  <a:pt x="331" y="8"/>
                  <a:pt x="349" y="11"/>
                  <a:pt x="357" y="12"/>
                </a:cubicBezTo>
                <a:cubicBezTo>
                  <a:pt x="357" y="12"/>
                  <a:pt x="357" y="13"/>
                  <a:pt x="359" y="14"/>
                </a:cubicBezTo>
                <a:cubicBezTo>
                  <a:pt x="361" y="13"/>
                  <a:pt x="364" y="13"/>
                  <a:pt x="367" y="14"/>
                </a:cubicBezTo>
                <a:cubicBezTo>
                  <a:pt x="370" y="15"/>
                  <a:pt x="374" y="16"/>
                  <a:pt x="377" y="18"/>
                </a:cubicBezTo>
                <a:cubicBezTo>
                  <a:pt x="383" y="22"/>
                  <a:pt x="388" y="27"/>
                  <a:pt x="393" y="29"/>
                </a:cubicBezTo>
                <a:cubicBezTo>
                  <a:pt x="400" y="30"/>
                  <a:pt x="398" y="27"/>
                  <a:pt x="397" y="24"/>
                </a:cubicBezTo>
                <a:cubicBezTo>
                  <a:pt x="402" y="29"/>
                  <a:pt x="411" y="32"/>
                  <a:pt x="419" y="35"/>
                </a:cubicBezTo>
                <a:cubicBezTo>
                  <a:pt x="427" y="38"/>
                  <a:pt x="435" y="40"/>
                  <a:pt x="436" y="42"/>
                </a:cubicBezTo>
                <a:cubicBezTo>
                  <a:pt x="444" y="49"/>
                  <a:pt x="436" y="48"/>
                  <a:pt x="437" y="52"/>
                </a:cubicBezTo>
                <a:cubicBezTo>
                  <a:pt x="444" y="56"/>
                  <a:pt x="445" y="53"/>
                  <a:pt x="446" y="52"/>
                </a:cubicBezTo>
                <a:cubicBezTo>
                  <a:pt x="447" y="50"/>
                  <a:pt x="448" y="50"/>
                  <a:pt x="455" y="58"/>
                </a:cubicBezTo>
                <a:cubicBezTo>
                  <a:pt x="453" y="57"/>
                  <a:pt x="449" y="54"/>
                  <a:pt x="450" y="56"/>
                </a:cubicBezTo>
                <a:cubicBezTo>
                  <a:pt x="451" y="57"/>
                  <a:pt x="452" y="60"/>
                  <a:pt x="453" y="62"/>
                </a:cubicBezTo>
                <a:cubicBezTo>
                  <a:pt x="454" y="65"/>
                  <a:pt x="455" y="68"/>
                  <a:pt x="456" y="71"/>
                </a:cubicBezTo>
                <a:cubicBezTo>
                  <a:pt x="458" y="75"/>
                  <a:pt x="459" y="79"/>
                  <a:pt x="461" y="82"/>
                </a:cubicBezTo>
                <a:cubicBezTo>
                  <a:pt x="461" y="82"/>
                  <a:pt x="461" y="82"/>
                  <a:pt x="461" y="82"/>
                </a:cubicBezTo>
                <a:cubicBezTo>
                  <a:pt x="462" y="83"/>
                  <a:pt x="462" y="83"/>
                  <a:pt x="462" y="83"/>
                </a:cubicBezTo>
                <a:cubicBezTo>
                  <a:pt x="463" y="84"/>
                  <a:pt x="463" y="84"/>
                  <a:pt x="463" y="84"/>
                </a:cubicBezTo>
                <a:cubicBezTo>
                  <a:pt x="461" y="79"/>
                  <a:pt x="461" y="79"/>
                  <a:pt x="461" y="79"/>
                </a:cubicBezTo>
                <a:cubicBezTo>
                  <a:pt x="464" y="81"/>
                  <a:pt x="467" y="84"/>
                  <a:pt x="469" y="87"/>
                </a:cubicBezTo>
                <a:cubicBezTo>
                  <a:pt x="471" y="90"/>
                  <a:pt x="473" y="93"/>
                  <a:pt x="474" y="96"/>
                </a:cubicBezTo>
                <a:cubicBezTo>
                  <a:pt x="475" y="98"/>
                  <a:pt x="476" y="99"/>
                  <a:pt x="476" y="100"/>
                </a:cubicBezTo>
                <a:cubicBezTo>
                  <a:pt x="477" y="100"/>
                  <a:pt x="477" y="100"/>
                  <a:pt x="477" y="100"/>
                </a:cubicBezTo>
                <a:cubicBezTo>
                  <a:pt x="476" y="100"/>
                  <a:pt x="476" y="100"/>
                  <a:pt x="476" y="100"/>
                </a:cubicBezTo>
                <a:cubicBezTo>
                  <a:pt x="479" y="104"/>
                  <a:pt x="481" y="107"/>
                  <a:pt x="484" y="105"/>
                </a:cubicBezTo>
                <a:cubicBezTo>
                  <a:pt x="486" y="102"/>
                  <a:pt x="486" y="102"/>
                  <a:pt x="486" y="102"/>
                </a:cubicBezTo>
                <a:cubicBezTo>
                  <a:pt x="491" y="113"/>
                  <a:pt x="493" y="114"/>
                  <a:pt x="495" y="116"/>
                </a:cubicBezTo>
                <a:cubicBezTo>
                  <a:pt x="496" y="118"/>
                  <a:pt x="499" y="120"/>
                  <a:pt x="503" y="131"/>
                </a:cubicBezTo>
                <a:cubicBezTo>
                  <a:pt x="502" y="131"/>
                  <a:pt x="502" y="131"/>
                  <a:pt x="502" y="131"/>
                </a:cubicBezTo>
                <a:cubicBezTo>
                  <a:pt x="509" y="139"/>
                  <a:pt x="507" y="146"/>
                  <a:pt x="515" y="148"/>
                </a:cubicBezTo>
                <a:cubicBezTo>
                  <a:pt x="514" y="144"/>
                  <a:pt x="514" y="144"/>
                  <a:pt x="514" y="144"/>
                </a:cubicBezTo>
                <a:cubicBezTo>
                  <a:pt x="515" y="146"/>
                  <a:pt x="515" y="147"/>
                  <a:pt x="516" y="148"/>
                </a:cubicBezTo>
                <a:cubicBezTo>
                  <a:pt x="516" y="149"/>
                  <a:pt x="517" y="149"/>
                  <a:pt x="517" y="150"/>
                </a:cubicBezTo>
                <a:cubicBezTo>
                  <a:pt x="518" y="151"/>
                  <a:pt x="518" y="153"/>
                  <a:pt x="519" y="155"/>
                </a:cubicBezTo>
                <a:cubicBezTo>
                  <a:pt x="519" y="158"/>
                  <a:pt x="519" y="161"/>
                  <a:pt x="518" y="163"/>
                </a:cubicBezTo>
                <a:close/>
                <a:moveTo>
                  <a:pt x="159" y="485"/>
                </a:moveTo>
                <a:cubicBezTo>
                  <a:pt x="162" y="487"/>
                  <a:pt x="165" y="488"/>
                  <a:pt x="168" y="489"/>
                </a:cubicBezTo>
                <a:cubicBezTo>
                  <a:pt x="165" y="488"/>
                  <a:pt x="163" y="486"/>
                  <a:pt x="161" y="484"/>
                </a:cubicBezTo>
                <a:cubicBezTo>
                  <a:pt x="161" y="485"/>
                  <a:pt x="160" y="485"/>
                  <a:pt x="159" y="485"/>
                </a:cubicBezTo>
                <a:close/>
                <a:moveTo>
                  <a:pt x="503" y="157"/>
                </a:moveTo>
                <a:cubicBezTo>
                  <a:pt x="503" y="157"/>
                  <a:pt x="504" y="157"/>
                  <a:pt x="504" y="157"/>
                </a:cubicBezTo>
                <a:cubicBezTo>
                  <a:pt x="504" y="157"/>
                  <a:pt x="503" y="157"/>
                  <a:pt x="503" y="157"/>
                </a:cubicBezTo>
                <a:cubicBezTo>
                  <a:pt x="503" y="157"/>
                  <a:pt x="503" y="157"/>
                  <a:pt x="503" y="157"/>
                </a:cubicBezTo>
                <a:close/>
                <a:moveTo>
                  <a:pt x="504" y="157"/>
                </a:moveTo>
                <a:cubicBezTo>
                  <a:pt x="504" y="156"/>
                  <a:pt x="504" y="156"/>
                  <a:pt x="505" y="156"/>
                </a:cubicBezTo>
                <a:cubicBezTo>
                  <a:pt x="504" y="156"/>
                  <a:pt x="504" y="156"/>
                  <a:pt x="504" y="157"/>
                </a:cubicBezTo>
                <a:close/>
                <a:moveTo>
                  <a:pt x="78" y="133"/>
                </a:moveTo>
                <a:cubicBezTo>
                  <a:pt x="79" y="132"/>
                  <a:pt x="80" y="131"/>
                  <a:pt x="82" y="130"/>
                </a:cubicBezTo>
                <a:cubicBezTo>
                  <a:pt x="82" y="129"/>
                  <a:pt x="82" y="128"/>
                  <a:pt x="82" y="127"/>
                </a:cubicBezTo>
                <a:cubicBezTo>
                  <a:pt x="79" y="125"/>
                  <a:pt x="79" y="125"/>
                  <a:pt x="79" y="125"/>
                </a:cubicBezTo>
                <a:cubicBezTo>
                  <a:pt x="76" y="129"/>
                  <a:pt x="77" y="131"/>
                  <a:pt x="78" y="133"/>
                </a:cubicBezTo>
                <a:cubicBezTo>
                  <a:pt x="78" y="133"/>
                  <a:pt x="78" y="133"/>
                  <a:pt x="78" y="133"/>
                </a:cubicBezTo>
                <a:close/>
                <a:moveTo>
                  <a:pt x="82" y="122"/>
                </a:moveTo>
                <a:cubicBezTo>
                  <a:pt x="82" y="123"/>
                  <a:pt x="81" y="123"/>
                  <a:pt x="80" y="124"/>
                </a:cubicBezTo>
                <a:cubicBezTo>
                  <a:pt x="82" y="126"/>
                  <a:pt x="82" y="126"/>
                  <a:pt x="82" y="126"/>
                </a:cubicBezTo>
                <a:cubicBezTo>
                  <a:pt x="82" y="125"/>
                  <a:pt x="82" y="123"/>
                  <a:pt x="82" y="122"/>
                </a:cubicBezTo>
                <a:close/>
                <a:moveTo>
                  <a:pt x="41" y="300"/>
                </a:moveTo>
                <a:cubicBezTo>
                  <a:pt x="40" y="297"/>
                  <a:pt x="38" y="295"/>
                  <a:pt x="37" y="291"/>
                </a:cubicBezTo>
                <a:cubicBezTo>
                  <a:pt x="35" y="288"/>
                  <a:pt x="34" y="283"/>
                  <a:pt x="35" y="276"/>
                </a:cubicBezTo>
                <a:cubicBezTo>
                  <a:pt x="34" y="274"/>
                  <a:pt x="40" y="282"/>
                  <a:pt x="38" y="268"/>
                </a:cubicBezTo>
                <a:cubicBezTo>
                  <a:pt x="38" y="263"/>
                  <a:pt x="37" y="258"/>
                  <a:pt x="36" y="254"/>
                </a:cubicBezTo>
                <a:cubicBezTo>
                  <a:pt x="35" y="255"/>
                  <a:pt x="35" y="256"/>
                  <a:pt x="35" y="258"/>
                </a:cubicBezTo>
                <a:cubicBezTo>
                  <a:pt x="36" y="261"/>
                  <a:pt x="37" y="266"/>
                  <a:pt x="35" y="269"/>
                </a:cubicBezTo>
                <a:cubicBezTo>
                  <a:pt x="34" y="266"/>
                  <a:pt x="34" y="263"/>
                  <a:pt x="34" y="260"/>
                </a:cubicBezTo>
                <a:cubicBezTo>
                  <a:pt x="34" y="257"/>
                  <a:pt x="34" y="253"/>
                  <a:pt x="34" y="250"/>
                </a:cubicBezTo>
                <a:cubicBezTo>
                  <a:pt x="34" y="250"/>
                  <a:pt x="34" y="249"/>
                  <a:pt x="34" y="249"/>
                </a:cubicBezTo>
                <a:cubicBezTo>
                  <a:pt x="33" y="246"/>
                  <a:pt x="32" y="243"/>
                  <a:pt x="31" y="241"/>
                </a:cubicBezTo>
                <a:cubicBezTo>
                  <a:pt x="30" y="245"/>
                  <a:pt x="31" y="248"/>
                  <a:pt x="30" y="251"/>
                </a:cubicBezTo>
                <a:cubicBezTo>
                  <a:pt x="29" y="248"/>
                  <a:pt x="28" y="243"/>
                  <a:pt x="27" y="242"/>
                </a:cubicBezTo>
                <a:cubicBezTo>
                  <a:pt x="26" y="244"/>
                  <a:pt x="26" y="245"/>
                  <a:pt x="25" y="247"/>
                </a:cubicBezTo>
                <a:cubicBezTo>
                  <a:pt x="26" y="251"/>
                  <a:pt x="26" y="255"/>
                  <a:pt x="25" y="258"/>
                </a:cubicBezTo>
                <a:cubicBezTo>
                  <a:pt x="26" y="265"/>
                  <a:pt x="29" y="271"/>
                  <a:pt x="30" y="276"/>
                </a:cubicBezTo>
                <a:cubicBezTo>
                  <a:pt x="29" y="271"/>
                  <a:pt x="29" y="265"/>
                  <a:pt x="29" y="260"/>
                </a:cubicBezTo>
                <a:cubicBezTo>
                  <a:pt x="29" y="260"/>
                  <a:pt x="29" y="260"/>
                  <a:pt x="30" y="260"/>
                </a:cubicBezTo>
                <a:cubicBezTo>
                  <a:pt x="30" y="258"/>
                  <a:pt x="30" y="258"/>
                  <a:pt x="31" y="259"/>
                </a:cubicBezTo>
                <a:cubicBezTo>
                  <a:pt x="31" y="261"/>
                  <a:pt x="31" y="261"/>
                  <a:pt x="31" y="261"/>
                </a:cubicBezTo>
                <a:cubicBezTo>
                  <a:pt x="34" y="263"/>
                  <a:pt x="31" y="268"/>
                  <a:pt x="35" y="272"/>
                </a:cubicBezTo>
                <a:cubicBezTo>
                  <a:pt x="33" y="276"/>
                  <a:pt x="33" y="280"/>
                  <a:pt x="34" y="283"/>
                </a:cubicBezTo>
                <a:cubicBezTo>
                  <a:pt x="35" y="287"/>
                  <a:pt x="36" y="290"/>
                  <a:pt x="35" y="293"/>
                </a:cubicBezTo>
                <a:cubicBezTo>
                  <a:pt x="35" y="292"/>
                  <a:pt x="34" y="291"/>
                  <a:pt x="34" y="290"/>
                </a:cubicBezTo>
                <a:cubicBezTo>
                  <a:pt x="34" y="293"/>
                  <a:pt x="34" y="296"/>
                  <a:pt x="34" y="299"/>
                </a:cubicBezTo>
                <a:cubicBezTo>
                  <a:pt x="34" y="306"/>
                  <a:pt x="32" y="312"/>
                  <a:pt x="35" y="322"/>
                </a:cubicBezTo>
                <a:cubicBezTo>
                  <a:pt x="35" y="320"/>
                  <a:pt x="36" y="318"/>
                  <a:pt x="39" y="321"/>
                </a:cubicBezTo>
                <a:cubicBezTo>
                  <a:pt x="39" y="322"/>
                  <a:pt x="38" y="323"/>
                  <a:pt x="38" y="324"/>
                </a:cubicBezTo>
                <a:cubicBezTo>
                  <a:pt x="41" y="324"/>
                  <a:pt x="44" y="326"/>
                  <a:pt x="46" y="319"/>
                </a:cubicBezTo>
                <a:cubicBezTo>
                  <a:pt x="46" y="308"/>
                  <a:pt x="44" y="304"/>
                  <a:pt x="41" y="300"/>
                </a:cubicBezTo>
                <a:close/>
                <a:moveTo>
                  <a:pt x="33" y="301"/>
                </a:moveTo>
                <a:cubicBezTo>
                  <a:pt x="33" y="303"/>
                  <a:pt x="33" y="305"/>
                  <a:pt x="32" y="306"/>
                </a:cubicBezTo>
                <a:cubicBezTo>
                  <a:pt x="32" y="307"/>
                  <a:pt x="33" y="307"/>
                  <a:pt x="33" y="308"/>
                </a:cubicBezTo>
                <a:cubicBezTo>
                  <a:pt x="33" y="306"/>
                  <a:pt x="33" y="303"/>
                  <a:pt x="33" y="301"/>
                </a:cubicBezTo>
                <a:close/>
                <a:moveTo>
                  <a:pt x="35" y="337"/>
                </a:moveTo>
                <a:cubicBezTo>
                  <a:pt x="33" y="332"/>
                  <a:pt x="32" y="326"/>
                  <a:pt x="31" y="321"/>
                </a:cubicBezTo>
                <a:cubicBezTo>
                  <a:pt x="31" y="318"/>
                  <a:pt x="30" y="315"/>
                  <a:pt x="30" y="312"/>
                </a:cubicBezTo>
                <a:cubicBezTo>
                  <a:pt x="28" y="315"/>
                  <a:pt x="27" y="318"/>
                  <a:pt x="27" y="321"/>
                </a:cubicBezTo>
                <a:cubicBezTo>
                  <a:pt x="28" y="325"/>
                  <a:pt x="29" y="330"/>
                  <a:pt x="31" y="334"/>
                </a:cubicBezTo>
                <a:cubicBezTo>
                  <a:pt x="33" y="335"/>
                  <a:pt x="34" y="337"/>
                  <a:pt x="35" y="337"/>
                </a:cubicBezTo>
                <a:close/>
                <a:moveTo>
                  <a:pt x="48" y="359"/>
                </a:moveTo>
                <a:cubicBezTo>
                  <a:pt x="48" y="360"/>
                  <a:pt x="48" y="362"/>
                  <a:pt x="49" y="364"/>
                </a:cubicBezTo>
                <a:cubicBezTo>
                  <a:pt x="47" y="361"/>
                  <a:pt x="46" y="361"/>
                  <a:pt x="45" y="361"/>
                </a:cubicBezTo>
                <a:cubicBezTo>
                  <a:pt x="46" y="364"/>
                  <a:pt x="46" y="364"/>
                  <a:pt x="46" y="364"/>
                </a:cubicBezTo>
                <a:cubicBezTo>
                  <a:pt x="46" y="366"/>
                  <a:pt x="45" y="365"/>
                  <a:pt x="44" y="364"/>
                </a:cubicBezTo>
                <a:cubicBezTo>
                  <a:pt x="43" y="366"/>
                  <a:pt x="43" y="367"/>
                  <a:pt x="40" y="364"/>
                </a:cubicBezTo>
                <a:cubicBezTo>
                  <a:pt x="42" y="369"/>
                  <a:pt x="44" y="371"/>
                  <a:pt x="46" y="373"/>
                </a:cubicBezTo>
                <a:cubicBezTo>
                  <a:pt x="47" y="374"/>
                  <a:pt x="49" y="375"/>
                  <a:pt x="51" y="377"/>
                </a:cubicBezTo>
                <a:cubicBezTo>
                  <a:pt x="50" y="378"/>
                  <a:pt x="50" y="380"/>
                  <a:pt x="49" y="381"/>
                </a:cubicBezTo>
                <a:cubicBezTo>
                  <a:pt x="56" y="386"/>
                  <a:pt x="57" y="386"/>
                  <a:pt x="59" y="387"/>
                </a:cubicBezTo>
                <a:cubicBezTo>
                  <a:pt x="60" y="388"/>
                  <a:pt x="62" y="389"/>
                  <a:pt x="65" y="393"/>
                </a:cubicBezTo>
                <a:cubicBezTo>
                  <a:pt x="65" y="392"/>
                  <a:pt x="64" y="391"/>
                  <a:pt x="64" y="390"/>
                </a:cubicBezTo>
                <a:cubicBezTo>
                  <a:pt x="63" y="386"/>
                  <a:pt x="62" y="382"/>
                  <a:pt x="61" y="380"/>
                </a:cubicBezTo>
                <a:cubicBezTo>
                  <a:pt x="63" y="383"/>
                  <a:pt x="65" y="389"/>
                  <a:pt x="64" y="390"/>
                </a:cubicBezTo>
                <a:cubicBezTo>
                  <a:pt x="67" y="385"/>
                  <a:pt x="67" y="385"/>
                  <a:pt x="67" y="385"/>
                </a:cubicBezTo>
                <a:cubicBezTo>
                  <a:pt x="64" y="374"/>
                  <a:pt x="56" y="367"/>
                  <a:pt x="51" y="359"/>
                </a:cubicBezTo>
                <a:cubicBezTo>
                  <a:pt x="52" y="364"/>
                  <a:pt x="50" y="361"/>
                  <a:pt x="48" y="359"/>
                </a:cubicBezTo>
                <a:close/>
                <a:moveTo>
                  <a:pt x="64" y="172"/>
                </a:moveTo>
                <a:cubicBezTo>
                  <a:pt x="64" y="173"/>
                  <a:pt x="63" y="173"/>
                  <a:pt x="63" y="173"/>
                </a:cubicBezTo>
                <a:cubicBezTo>
                  <a:pt x="63" y="173"/>
                  <a:pt x="64" y="173"/>
                  <a:pt x="64" y="172"/>
                </a:cubicBezTo>
                <a:close/>
                <a:moveTo>
                  <a:pt x="85" y="128"/>
                </a:moveTo>
                <a:cubicBezTo>
                  <a:pt x="86" y="127"/>
                  <a:pt x="87" y="126"/>
                  <a:pt x="88" y="126"/>
                </a:cubicBezTo>
                <a:cubicBezTo>
                  <a:pt x="87" y="123"/>
                  <a:pt x="87" y="123"/>
                  <a:pt x="87" y="123"/>
                </a:cubicBezTo>
                <a:cubicBezTo>
                  <a:pt x="86" y="125"/>
                  <a:pt x="85" y="127"/>
                  <a:pt x="84" y="129"/>
                </a:cubicBezTo>
                <a:cubicBezTo>
                  <a:pt x="84" y="128"/>
                  <a:pt x="85" y="128"/>
                  <a:pt x="85" y="128"/>
                </a:cubicBezTo>
                <a:close/>
                <a:moveTo>
                  <a:pt x="95" y="121"/>
                </a:moveTo>
                <a:cubicBezTo>
                  <a:pt x="95" y="120"/>
                  <a:pt x="94" y="119"/>
                  <a:pt x="94" y="118"/>
                </a:cubicBezTo>
                <a:cubicBezTo>
                  <a:pt x="92" y="120"/>
                  <a:pt x="91" y="121"/>
                  <a:pt x="90" y="124"/>
                </a:cubicBezTo>
                <a:cubicBezTo>
                  <a:pt x="93" y="122"/>
                  <a:pt x="94" y="121"/>
                  <a:pt x="95" y="121"/>
                </a:cubicBezTo>
                <a:close/>
                <a:moveTo>
                  <a:pt x="140" y="78"/>
                </a:moveTo>
                <a:cubicBezTo>
                  <a:pt x="140" y="77"/>
                  <a:pt x="140" y="75"/>
                  <a:pt x="139" y="74"/>
                </a:cubicBezTo>
                <a:cubicBezTo>
                  <a:pt x="138" y="75"/>
                  <a:pt x="137" y="77"/>
                  <a:pt x="136" y="78"/>
                </a:cubicBezTo>
                <a:cubicBezTo>
                  <a:pt x="135" y="81"/>
                  <a:pt x="134" y="83"/>
                  <a:pt x="134" y="85"/>
                </a:cubicBezTo>
                <a:cubicBezTo>
                  <a:pt x="136" y="83"/>
                  <a:pt x="138" y="80"/>
                  <a:pt x="140" y="78"/>
                </a:cubicBezTo>
                <a:close/>
                <a:moveTo>
                  <a:pt x="247" y="36"/>
                </a:moveTo>
                <a:cubicBezTo>
                  <a:pt x="247" y="36"/>
                  <a:pt x="247" y="37"/>
                  <a:pt x="246" y="37"/>
                </a:cubicBezTo>
                <a:cubicBezTo>
                  <a:pt x="249" y="37"/>
                  <a:pt x="247" y="37"/>
                  <a:pt x="247" y="36"/>
                </a:cubicBezTo>
                <a:close/>
                <a:moveTo>
                  <a:pt x="279" y="35"/>
                </a:moveTo>
                <a:cubicBezTo>
                  <a:pt x="278" y="35"/>
                  <a:pt x="277" y="34"/>
                  <a:pt x="276" y="33"/>
                </a:cubicBezTo>
                <a:cubicBezTo>
                  <a:pt x="274" y="34"/>
                  <a:pt x="273" y="35"/>
                  <a:pt x="272" y="35"/>
                </a:cubicBezTo>
                <a:cubicBezTo>
                  <a:pt x="275" y="35"/>
                  <a:pt x="277" y="35"/>
                  <a:pt x="279" y="35"/>
                </a:cubicBezTo>
                <a:close/>
                <a:moveTo>
                  <a:pt x="350" y="45"/>
                </a:moveTo>
                <a:cubicBezTo>
                  <a:pt x="351" y="45"/>
                  <a:pt x="351" y="45"/>
                  <a:pt x="352" y="45"/>
                </a:cubicBezTo>
                <a:lnTo>
                  <a:pt x="350" y="45"/>
                </a:lnTo>
                <a:close/>
                <a:moveTo>
                  <a:pt x="503" y="158"/>
                </a:moveTo>
                <a:cubicBezTo>
                  <a:pt x="503" y="158"/>
                  <a:pt x="503" y="158"/>
                  <a:pt x="503" y="158"/>
                </a:cubicBezTo>
                <a:cubicBezTo>
                  <a:pt x="503" y="158"/>
                  <a:pt x="503" y="158"/>
                  <a:pt x="503" y="158"/>
                </a:cubicBezTo>
                <a:cubicBezTo>
                  <a:pt x="503" y="158"/>
                  <a:pt x="503" y="158"/>
                  <a:pt x="503" y="158"/>
                </a:cubicBezTo>
                <a:cubicBezTo>
                  <a:pt x="503" y="158"/>
                  <a:pt x="503" y="158"/>
                  <a:pt x="503" y="158"/>
                </a:cubicBezTo>
                <a:close/>
                <a:moveTo>
                  <a:pt x="504" y="156"/>
                </a:moveTo>
                <a:cubicBezTo>
                  <a:pt x="504" y="156"/>
                  <a:pt x="504" y="156"/>
                  <a:pt x="504" y="157"/>
                </a:cubicBezTo>
                <a:cubicBezTo>
                  <a:pt x="504" y="156"/>
                  <a:pt x="504" y="156"/>
                  <a:pt x="504" y="156"/>
                </a:cubicBezTo>
                <a:cubicBezTo>
                  <a:pt x="504" y="156"/>
                  <a:pt x="504" y="156"/>
                  <a:pt x="504" y="156"/>
                </a:cubicBezTo>
                <a:close/>
                <a:moveTo>
                  <a:pt x="81" y="390"/>
                </a:moveTo>
                <a:cubicBezTo>
                  <a:pt x="82" y="390"/>
                  <a:pt x="82" y="388"/>
                  <a:pt x="83" y="389"/>
                </a:cubicBezTo>
                <a:cubicBezTo>
                  <a:pt x="79" y="383"/>
                  <a:pt x="79" y="383"/>
                  <a:pt x="79" y="383"/>
                </a:cubicBezTo>
                <a:cubicBezTo>
                  <a:pt x="81" y="387"/>
                  <a:pt x="80" y="388"/>
                  <a:pt x="81" y="390"/>
                </a:cubicBezTo>
                <a:close/>
                <a:moveTo>
                  <a:pt x="83" y="390"/>
                </a:moveTo>
                <a:cubicBezTo>
                  <a:pt x="83" y="389"/>
                  <a:pt x="83" y="389"/>
                  <a:pt x="83" y="389"/>
                </a:cubicBezTo>
                <a:lnTo>
                  <a:pt x="83" y="390"/>
                </a:lnTo>
                <a:close/>
                <a:moveTo>
                  <a:pt x="76" y="403"/>
                </a:moveTo>
                <a:cubicBezTo>
                  <a:pt x="75" y="404"/>
                  <a:pt x="75" y="405"/>
                  <a:pt x="76" y="407"/>
                </a:cubicBezTo>
                <a:cubicBezTo>
                  <a:pt x="78" y="409"/>
                  <a:pt x="80" y="411"/>
                  <a:pt x="81" y="413"/>
                </a:cubicBezTo>
                <a:cubicBezTo>
                  <a:pt x="81" y="413"/>
                  <a:pt x="81" y="413"/>
                  <a:pt x="81" y="412"/>
                </a:cubicBezTo>
                <a:cubicBezTo>
                  <a:pt x="86" y="411"/>
                  <a:pt x="81" y="407"/>
                  <a:pt x="76" y="403"/>
                </a:cubicBezTo>
                <a:close/>
                <a:moveTo>
                  <a:pt x="82" y="414"/>
                </a:moveTo>
                <a:cubicBezTo>
                  <a:pt x="83" y="416"/>
                  <a:pt x="85" y="417"/>
                  <a:pt x="86" y="419"/>
                </a:cubicBezTo>
                <a:cubicBezTo>
                  <a:pt x="87" y="418"/>
                  <a:pt x="84" y="417"/>
                  <a:pt x="82" y="414"/>
                </a:cubicBezTo>
                <a:close/>
                <a:moveTo>
                  <a:pt x="59" y="346"/>
                </a:moveTo>
                <a:cubicBezTo>
                  <a:pt x="59" y="349"/>
                  <a:pt x="63" y="346"/>
                  <a:pt x="62" y="348"/>
                </a:cubicBezTo>
                <a:cubicBezTo>
                  <a:pt x="67" y="350"/>
                  <a:pt x="52" y="333"/>
                  <a:pt x="59" y="346"/>
                </a:cubicBezTo>
                <a:close/>
                <a:moveTo>
                  <a:pt x="55" y="380"/>
                </a:moveTo>
                <a:cubicBezTo>
                  <a:pt x="53" y="375"/>
                  <a:pt x="51" y="369"/>
                  <a:pt x="50" y="369"/>
                </a:cubicBezTo>
                <a:cubicBezTo>
                  <a:pt x="53" y="378"/>
                  <a:pt x="53" y="378"/>
                  <a:pt x="53" y="378"/>
                </a:cubicBezTo>
                <a:cubicBezTo>
                  <a:pt x="53" y="378"/>
                  <a:pt x="54" y="379"/>
                  <a:pt x="55" y="380"/>
                </a:cubicBezTo>
                <a:close/>
                <a:moveTo>
                  <a:pt x="55" y="380"/>
                </a:moveTo>
                <a:cubicBezTo>
                  <a:pt x="57" y="383"/>
                  <a:pt x="58" y="386"/>
                  <a:pt x="59" y="387"/>
                </a:cubicBezTo>
                <a:cubicBezTo>
                  <a:pt x="59" y="385"/>
                  <a:pt x="57" y="382"/>
                  <a:pt x="55" y="380"/>
                </a:cubicBezTo>
                <a:close/>
                <a:moveTo>
                  <a:pt x="385" y="532"/>
                </a:moveTo>
                <a:cubicBezTo>
                  <a:pt x="393" y="530"/>
                  <a:pt x="393" y="530"/>
                  <a:pt x="393" y="530"/>
                </a:cubicBezTo>
                <a:cubicBezTo>
                  <a:pt x="387" y="530"/>
                  <a:pt x="387" y="530"/>
                  <a:pt x="387" y="530"/>
                </a:cubicBezTo>
                <a:lnTo>
                  <a:pt x="385" y="532"/>
                </a:lnTo>
                <a:close/>
                <a:moveTo>
                  <a:pt x="397" y="520"/>
                </a:moveTo>
                <a:cubicBezTo>
                  <a:pt x="401" y="524"/>
                  <a:pt x="401" y="524"/>
                  <a:pt x="401" y="524"/>
                </a:cubicBezTo>
                <a:cubicBezTo>
                  <a:pt x="404" y="517"/>
                  <a:pt x="404" y="517"/>
                  <a:pt x="404" y="517"/>
                </a:cubicBezTo>
                <a:cubicBezTo>
                  <a:pt x="402" y="518"/>
                  <a:pt x="399" y="520"/>
                  <a:pt x="397" y="520"/>
                </a:cubicBezTo>
                <a:close/>
                <a:moveTo>
                  <a:pt x="247" y="47"/>
                </a:moveTo>
                <a:cubicBezTo>
                  <a:pt x="250" y="47"/>
                  <a:pt x="253" y="46"/>
                  <a:pt x="256" y="46"/>
                </a:cubicBezTo>
                <a:cubicBezTo>
                  <a:pt x="250" y="46"/>
                  <a:pt x="246" y="42"/>
                  <a:pt x="247" y="47"/>
                </a:cubicBezTo>
                <a:close/>
                <a:moveTo>
                  <a:pt x="256" y="46"/>
                </a:moveTo>
                <a:cubicBezTo>
                  <a:pt x="256" y="46"/>
                  <a:pt x="257" y="46"/>
                  <a:pt x="258" y="45"/>
                </a:cubicBezTo>
                <a:cubicBezTo>
                  <a:pt x="257" y="45"/>
                  <a:pt x="256" y="46"/>
                  <a:pt x="256" y="46"/>
                </a:cubicBezTo>
                <a:close/>
              </a:path>
            </a:pathLst>
          </a:custGeom>
          <a:solidFill>
            <a:schemeClr val="bg1"/>
          </a:solidFill>
          <a:ln>
            <a:noFill/>
          </a:ln>
        </p:spPr>
        <p:txBody>
          <a:bodyPr vert="horz" wrap="square" lIns="91440" tIns="45720" rIns="91440" bIns="45720" numCol="1" anchor="ctr" anchorCtr="0" compatLnSpc="1">
            <a:prstTxWarp prst="textNoShape">
              <a:avLst/>
            </a:prstTxWarp>
          </a:bodyPr>
          <a:lstStyle/>
          <a:p>
            <a:pPr algn="ctr"/>
            <a:r>
              <a:rPr lang="es-MX" sz="1400" b="1" dirty="0">
                <a:solidFill>
                  <a:schemeClr val="bg1"/>
                </a:solidFill>
              </a:rPr>
              <a:t>3</a:t>
            </a:r>
            <a:endParaRPr sz="1400" b="1" dirty="0">
              <a:solidFill>
                <a:schemeClr val="bg1"/>
              </a:solidFill>
            </a:endParaRPr>
          </a:p>
        </p:txBody>
      </p:sp>
      <p:sp>
        <p:nvSpPr>
          <p:cNvPr id="4" name="Main Heading">
            <a:extLst>
              <a:ext uri="{FF2B5EF4-FFF2-40B4-BE49-F238E27FC236}">
                <a16:creationId xmlns:a16="http://schemas.microsoft.com/office/drawing/2014/main" id="{F47B3E88-2E06-C755-8D8A-B7332297DA2A}"/>
              </a:ext>
            </a:extLst>
          </p:cNvPr>
          <p:cNvSpPr>
            <a:spLocks noChangeArrowheads="1"/>
          </p:cNvSpPr>
          <p:nvPr>
            <p:custDataLst>
              <p:tags r:id="rId2"/>
            </p:custDataLst>
          </p:nvPr>
        </p:nvSpPr>
        <p:spPr bwMode="gray">
          <a:xfrm>
            <a:off x="413026" y="152604"/>
            <a:ext cx="7772400" cy="274320"/>
          </a:xfrm>
          <a:prstGeom prst="rect">
            <a:avLst/>
          </a:prstGeom>
          <a:noFill/>
          <a:ln w="12700">
            <a:noFill/>
            <a:prstDash val="dash"/>
            <a:miter lim="800000"/>
            <a:headEnd/>
            <a:tailEnd/>
          </a:ln>
          <a:effectLst/>
        </p:spPr>
        <p:txBody>
          <a:bodyPr lIns="0" tIns="0" rIns="0" bIns="0"/>
          <a:lstStyle/>
          <a:p>
            <a:pPr eaLnBrk="1" hangingPunct="1">
              <a:lnSpc>
                <a:spcPts val="2100"/>
              </a:lnSpc>
            </a:pPr>
            <a:r>
              <a:rPr lang="es-MX" sz="2800" b="1" dirty="0">
                <a:solidFill>
                  <a:schemeClr val="bg1"/>
                </a:solidFill>
                <a:latin typeface="Calibri"/>
                <a:cs typeface="Calibri" pitchFamily="34" charset="0"/>
              </a:rPr>
              <a:t>¿Por qué invertir en ISA?</a:t>
            </a:r>
          </a:p>
        </p:txBody>
      </p:sp>
    </p:spTree>
    <p:extLst>
      <p:ext uri="{BB962C8B-B14F-4D97-AF65-F5344CB8AC3E}">
        <p14:creationId xmlns:p14="http://schemas.microsoft.com/office/powerpoint/2010/main" val="851502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n 28" descr="Dibujo en blanco y negro&#10;&#10;Descripción generada automáticamente con confianza baja">
            <a:extLst>
              <a:ext uri="{FF2B5EF4-FFF2-40B4-BE49-F238E27FC236}">
                <a16:creationId xmlns:a16="http://schemas.microsoft.com/office/drawing/2014/main" id="{54B4A95E-B453-9EBB-9326-7CA6699AD8B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19357986">
            <a:off x="8574270" y="3460251"/>
            <a:ext cx="725748" cy="704052"/>
          </a:xfrm>
          <a:prstGeom prst="rect">
            <a:avLst/>
          </a:prstGeom>
        </p:spPr>
      </p:pic>
      <p:pic>
        <p:nvPicPr>
          <p:cNvPr id="11" name="Imagen 10">
            <a:extLst>
              <a:ext uri="{FF2B5EF4-FFF2-40B4-BE49-F238E27FC236}">
                <a16:creationId xmlns:a16="http://schemas.microsoft.com/office/drawing/2014/main" id="{DC4DFFD8-804F-A62B-2425-503EB1D4D09A}"/>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0" b="90129" l="2444" r="97556">
                        <a14:foregroundMark x1="54582" y1="37339" x2="69959" y2="36910"/>
                        <a14:foregroundMark x1="69959" y1="36910" x2="89715" y2="858"/>
                        <a14:foregroundMark x1="89715" y1="858" x2="51120" y2="39914"/>
                        <a14:foregroundMark x1="51120" y1="39914" x2="80754" y2="16309"/>
                        <a14:foregroundMark x1="80754" y1="16309" x2="73320" y2="8584"/>
                        <a14:foregroundMark x1="73320" y1="8584" x2="62831" y2="23176"/>
                        <a14:foregroundMark x1="62831" y1="23176" x2="63035" y2="24464"/>
                        <a14:foregroundMark x1="4073" y1="33476" x2="30855" y2="47639"/>
                        <a14:foregroundMark x1="30855" y1="47639" x2="65071" y2="20601"/>
                        <a14:foregroundMark x1="65071" y1="20601" x2="7332" y2="25751"/>
                        <a14:foregroundMark x1="7332" y1="25751" x2="39511" y2="11588"/>
                        <a14:foregroundMark x1="39511" y1="11588" x2="3259" y2="6009"/>
                        <a14:foregroundMark x1="3259" y1="6009" x2="28717" y2="47210"/>
                        <a14:foregroundMark x1="28717" y1="47210" x2="6619" y2="41202"/>
                        <a14:foregroundMark x1="6619" y1="41202" x2="25255" y2="69099"/>
                        <a14:foregroundMark x1="25255" y1="69099" x2="53157" y2="48498"/>
                        <a14:foregroundMark x1="53157" y1="48498" x2="26375" y2="35193"/>
                        <a14:foregroundMark x1="26375" y1="35193" x2="96334" y2="3863"/>
                        <a14:foregroundMark x1="7230" y1="0" x2="96232" y2="3433"/>
                        <a14:foregroundMark x1="7128" y1="0" x2="1527" y2="24464"/>
                        <a14:foregroundMark x1="1527" y1="24893" x2="41344" y2="69528"/>
                        <a14:foregroundMark x1="41344" y1="69528" x2="53971" y2="64807"/>
                        <a14:foregroundMark x1="53971" y1="64807" x2="31161" y2="59657"/>
                        <a14:foregroundMark x1="31161" y1="59657" x2="48371" y2="39485"/>
                        <a14:foregroundMark x1="48371" y1="39485" x2="36558" y2="35622"/>
                        <a14:foregroundMark x1="36558" y1="35622" x2="61507" y2="19742"/>
                        <a14:foregroundMark x1="61507" y1="19742" x2="52342" y2="4721"/>
                        <a14:foregroundMark x1="52342" y1="4721" x2="4175" y2="2146"/>
                        <a14:foregroundMark x1="4073" y1="2146" x2="0" y2="12446"/>
                        <a14:foregroundMark x1="0" y1="30472" x2="3055" y2="44635"/>
                        <a14:foregroundMark x1="3157" y1="45064" x2="25560" y2="7725"/>
                        <a14:foregroundMark x1="25560" y1="7725" x2="45010" y2="39056"/>
                        <a14:foregroundMark x1="45010" y1="39056" x2="46436" y2="39914"/>
                        <a14:foregroundMark x1="2444" y1="0" x2="2444" y2="54936"/>
                        <a14:foregroundMark x1="2851" y1="0" x2="5601" y2="54077"/>
                        <a14:foregroundMark x1="5703" y1="54506" x2="713" y2="2146"/>
                        <a14:foregroundMark x1="713" y1="2146" x2="102" y2="64807"/>
                        <a14:foregroundMark x1="102" y1="64807" x2="5092" y2="31760"/>
                        <a14:foregroundMark x1="3259" y1="0" x2="4990" y2="31330"/>
                        <a14:foregroundMark x1="2037" y1="0" x2="2037" y2="47639"/>
                        <a14:foregroundMark x1="2138" y1="0" x2="2037" y2="47639"/>
                        <a14:foregroundMark x1="2342" y1="0" x2="4073" y2="41202"/>
                        <a14:foregroundMark x1="4175" y1="41631" x2="2444" y2="28326"/>
                        <a14:foregroundMark x1="26986" y1="89700" x2="30143" y2="90129"/>
                        <a14:foregroundMark x1="96029" y1="0" x2="91752" y2="9442"/>
                      </a14:backgroundRemoval>
                    </a14:imgEffect>
                  </a14:imgLayer>
                </a14:imgProps>
              </a:ext>
              <a:ext uri="{28A0092B-C50C-407E-A947-70E740481C1C}">
                <a14:useLocalDpi xmlns:a14="http://schemas.microsoft.com/office/drawing/2010/main"/>
              </a:ext>
            </a:extLst>
          </a:blip>
          <a:srcRect/>
          <a:stretch/>
        </p:blipFill>
        <p:spPr>
          <a:xfrm>
            <a:off x="0" y="-8870"/>
            <a:ext cx="9006573" cy="1775478"/>
          </a:xfrm>
          <a:prstGeom prst="rect">
            <a:avLst/>
          </a:prstGeom>
        </p:spPr>
      </p:pic>
      <p:graphicFrame>
        <p:nvGraphicFramePr>
          <p:cNvPr id="7" name="Gráfico 6">
            <a:extLst>
              <a:ext uri="{FF2B5EF4-FFF2-40B4-BE49-F238E27FC236}">
                <a16:creationId xmlns:a16="http://schemas.microsoft.com/office/drawing/2014/main" id="{0B133E3D-900E-4F01-95B8-EBBE5B39C8AD}"/>
              </a:ext>
            </a:extLst>
          </p:cNvPr>
          <p:cNvGraphicFramePr>
            <a:graphicFrameLocks/>
          </p:cNvGraphicFramePr>
          <p:nvPr/>
        </p:nvGraphicFramePr>
        <p:xfrm>
          <a:off x="130885" y="1722150"/>
          <a:ext cx="6339592" cy="3124705"/>
        </p:xfrm>
        <a:graphic>
          <a:graphicData uri="http://schemas.openxmlformats.org/drawingml/2006/chart">
            <c:chart xmlns:c="http://schemas.openxmlformats.org/drawingml/2006/chart" xmlns:r="http://schemas.openxmlformats.org/officeDocument/2006/relationships" r:id="rId10"/>
          </a:graphicData>
        </a:graphic>
      </p:graphicFrame>
      <p:sp>
        <p:nvSpPr>
          <p:cNvPr id="9" name="Sub Heading">
            <a:extLst>
              <a:ext uri="{FF2B5EF4-FFF2-40B4-BE49-F238E27FC236}">
                <a16:creationId xmlns:a16="http://schemas.microsoft.com/office/drawing/2014/main" id="{0D12548F-0D56-408A-82ED-6B097372FE9C}"/>
              </a:ext>
            </a:extLst>
          </p:cNvPr>
          <p:cNvSpPr>
            <a:spLocks noChangeArrowheads="1"/>
          </p:cNvSpPr>
          <p:nvPr>
            <p:custDataLst>
              <p:tags r:id="rId1"/>
            </p:custDataLst>
          </p:nvPr>
        </p:nvSpPr>
        <p:spPr bwMode="gray">
          <a:xfrm>
            <a:off x="392813" y="571554"/>
            <a:ext cx="8927307" cy="156567"/>
          </a:xfrm>
          <a:prstGeom prst="rect">
            <a:avLst/>
          </a:prstGeom>
          <a:noFill/>
          <a:ln w="12700">
            <a:noFill/>
            <a:prstDash val="dash"/>
            <a:miter lim="800000"/>
            <a:headEnd/>
            <a:tailEnd/>
          </a:ln>
          <a:effectLst/>
        </p:spPr>
        <p:txBody>
          <a:bodyPr lIns="0" tIns="0" rIns="0" bIns="0"/>
          <a:lstStyle/>
          <a:p>
            <a:r>
              <a:rPr lang="en-US" sz="2000" b="1" dirty="0" err="1">
                <a:solidFill>
                  <a:srgbClr val="27AAE1"/>
                </a:solidFill>
                <a:latin typeface="Tahoma" panose="020B0604030504040204" pitchFamily="34" charset="0"/>
                <a:ea typeface="Tahoma" panose="020B0604030504040204" pitchFamily="34" charset="0"/>
                <a:cs typeface="Tahoma" panose="020B0604030504040204" pitchFamily="34" charset="0"/>
              </a:rPr>
              <a:t>Retornos</a:t>
            </a:r>
            <a:r>
              <a:rPr lang="en-US" sz="2000" b="1" dirty="0">
                <a:solidFill>
                  <a:srgbClr val="27AAE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27AAE1"/>
                </a:solidFill>
                <a:latin typeface="Tahoma" panose="020B0604030504040204" pitchFamily="34" charset="0"/>
                <a:ea typeface="Tahoma" panose="020B0604030504040204" pitchFamily="34" charset="0"/>
                <a:cs typeface="Tahoma" panose="020B0604030504040204" pitchFamily="34" charset="0"/>
              </a:rPr>
              <a:t>atractivos</a:t>
            </a:r>
            <a:r>
              <a:rPr lang="en-US" sz="2000" b="1" dirty="0">
                <a:solidFill>
                  <a:srgbClr val="27AAE1"/>
                </a:solidFill>
                <a:latin typeface="Tahoma" panose="020B0604030504040204" pitchFamily="34" charset="0"/>
                <a:ea typeface="Tahoma" panose="020B0604030504040204" pitchFamily="34" charset="0"/>
                <a:cs typeface="Tahoma" panose="020B0604030504040204" pitchFamily="34" charset="0"/>
              </a:rPr>
              <a:t> para </a:t>
            </a:r>
            <a:r>
              <a:rPr lang="en-US" sz="2000" b="1" dirty="0" err="1">
                <a:solidFill>
                  <a:srgbClr val="27AAE1"/>
                </a:solidFill>
                <a:latin typeface="Tahoma" panose="020B0604030504040204" pitchFamily="34" charset="0"/>
                <a:ea typeface="Tahoma" panose="020B0604030504040204" pitchFamily="34" charset="0"/>
                <a:cs typeface="Tahoma" panose="020B0604030504040204" pitchFamily="34" charset="0"/>
              </a:rPr>
              <a:t>los</a:t>
            </a:r>
            <a:r>
              <a:rPr lang="en-US" sz="2000" b="1" dirty="0">
                <a:solidFill>
                  <a:srgbClr val="27AAE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27AAE1"/>
                </a:solidFill>
                <a:latin typeface="Tahoma" panose="020B0604030504040204" pitchFamily="34" charset="0"/>
                <a:ea typeface="Tahoma" panose="020B0604030504040204" pitchFamily="34" charset="0"/>
                <a:cs typeface="Tahoma" panose="020B0604030504040204" pitchFamily="34" charset="0"/>
              </a:rPr>
              <a:t>inversionistas</a:t>
            </a:r>
            <a:endParaRPr lang="en-US" sz="2000" b="1" dirty="0">
              <a:solidFill>
                <a:srgbClr val="27AAE1"/>
              </a:solidFill>
              <a:latin typeface="Tahoma" panose="020B0604030504040204" pitchFamily="34" charset="0"/>
              <a:ea typeface="Tahoma" panose="020B0604030504040204" pitchFamily="34" charset="0"/>
              <a:cs typeface="Tahoma" panose="020B0604030504040204" pitchFamily="34" charset="0"/>
            </a:endParaRPr>
          </a:p>
        </p:txBody>
      </p:sp>
      <p:sp>
        <p:nvSpPr>
          <p:cNvPr id="10" name="Freeform 32">
            <a:extLst>
              <a:ext uri="{FF2B5EF4-FFF2-40B4-BE49-F238E27FC236}">
                <a16:creationId xmlns:a16="http://schemas.microsoft.com/office/drawing/2014/main" id="{286DD2D9-F0C1-43A8-B5AE-916A8F3EA695}"/>
              </a:ext>
            </a:extLst>
          </p:cNvPr>
          <p:cNvSpPr>
            <a:spLocks noEditPoints="1"/>
          </p:cNvSpPr>
          <p:nvPr>
            <p:custDataLst>
              <p:tags r:id="rId2"/>
            </p:custDataLst>
          </p:nvPr>
        </p:nvSpPr>
        <p:spPr bwMode="auto">
          <a:xfrm>
            <a:off x="30480" y="590961"/>
            <a:ext cx="274320" cy="274320"/>
          </a:xfrm>
          <a:custGeom>
            <a:avLst/>
            <a:gdLst>
              <a:gd name="T0" fmla="*/ 340 w 519"/>
              <a:gd name="T1" fmla="*/ 506 h 547"/>
              <a:gd name="T2" fmla="*/ 272 w 519"/>
              <a:gd name="T3" fmla="*/ 500 h 547"/>
              <a:gd name="T4" fmla="*/ 244 w 519"/>
              <a:gd name="T5" fmla="*/ 502 h 547"/>
              <a:gd name="T6" fmla="*/ 296 w 519"/>
              <a:gd name="T7" fmla="*/ 517 h 547"/>
              <a:gd name="T8" fmla="*/ 200 w 519"/>
              <a:gd name="T9" fmla="*/ 491 h 547"/>
              <a:gd name="T10" fmla="*/ 164 w 519"/>
              <a:gd name="T11" fmla="*/ 461 h 547"/>
              <a:gd name="T12" fmla="*/ 183 w 519"/>
              <a:gd name="T13" fmla="*/ 480 h 547"/>
              <a:gd name="T14" fmla="*/ 212 w 519"/>
              <a:gd name="T15" fmla="*/ 506 h 547"/>
              <a:gd name="T16" fmla="*/ 153 w 519"/>
              <a:gd name="T17" fmla="*/ 466 h 547"/>
              <a:gd name="T18" fmla="*/ 110 w 519"/>
              <a:gd name="T19" fmla="*/ 432 h 547"/>
              <a:gd name="T20" fmla="*/ 167 w 519"/>
              <a:gd name="T21" fmla="*/ 475 h 547"/>
              <a:gd name="T22" fmla="*/ 121 w 519"/>
              <a:gd name="T23" fmla="*/ 445 h 547"/>
              <a:gd name="T24" fmla="*/ 137 w 519"/>
              <a:gd name="T25" fmla="*/ 455 h 547"/>
              <a:gd name="T26" fmla="*/ 190 w 519"/>
              <a:gd name="T27" fmla="*/ 495 h 547"/>
              <a:gd name="T28" fmla="*/ 202 w 519"/>
              <a:gd name="T29" fmla="*/ 62 h 547"/>
              <a:gd name="T30" fmla="*/ 55 w 519"/>
              <a:gd name="T31" fmla="*/ 226 h 547"/>
              <a:gd name="T32" fmla="*/ 65 w 519"/>
              <a:gd name="T33" fmla="*/ 357 h 547"/>
              <a:gd name="T34" fmla="*/ 67 w 519"/>
              <a:gd name="T35" fmla="*/ 361 h 547"/>
              <a:gd name="T36" fmla="*/ 61 w 519"/>
              <a:gd name="T37" fmla="*/ 380 h 547"/>
              <a:gd name="T38" fmla="*/ 483 w 519"/>
              <a:gd name="T39" fmla="*/ 153 h 547"/>
              <a:gd name="T40" fmla="*/ 411 w 519"/>
              <a:gd name="T41" fmla="*/ 87 h 547"/>
              <a:gd name="T42" fmla="*/ 394 w 519"/>
              <a:gd name="T43" fmla="*/ 72 h 547"/>
              <a:gd name="T44" fmla="*/ 314 w 519"/>
              <a:gd name="T45" fmla="*/ 39 h 547"/>
              <a:gd name="T46" fmla="*/ 264 w 519"/>
              <a:gd name="T47" fmla="*/ 40 h 547"/>
              <a:gd name="T48" fmla="*/ 213 w 519"/>
              <a:gd name="T49" fmla="*/ 50 h 547"/>
              <a:gd name="T50" fmla="*/ 184 w 519"/>
              <a:gd name="T51" fmla="*/ 63 h 547"/>
              <a:gd name="T52" fmla="*/ 95 w 519"/>
              <a:gd name="T53" fmla="*/ 145 h 547"/>
              <a:gd name="T54" fmla="*/ 47 w 519"/>
              <a:gd name="T55" fmla="*/ 281 h 547"/>
              <a:gd name="T56" fmla="*/ 66 w 519"/>
              <a:gd name="T57" fmla="*/ 363 h 547"/>
              <a:gd name="T58" fmla="*/ 91 w 519"/>
              <a:gd name="T59" fmla="*/ 413 h 547"/>
              <a:gd name="T60" fmla="*/ 76 w 519"/>
              <a:gd name="T61" fmla="*/ 416 h 547"/>
              <a:gd name="T62" fmla="*/ 132 w 519"/>
              <a:gd name="T63" fmla="*/ 468 h 547"/>
              <a:gd name="T64" fmla="*/ 193 w 519"/>
              <a:gd name="T65" fmla="*/ 504 h 547"/>
              <a:gd name="T66" fmla="*/ 233 w 519"/>
              <a:gd name="T67" fmla="*/ 517 h 547"/>
              <a:gd name="T68" fmla="*/ 325 w 519"/>
              <a:gd name="T69" fmla="*/ 515 h 547"/>
              <a:gd name="T70" fmla="*/ 344 w 519"/>
              <a:gd name="T71" fmla="*/ 536 h 547"/>
              <a:gd name="T72" fmla="*/ 149 w 519"/>
              <a:gd name="T73" fmla="*/ 513 h 547"/>
              <a:gd name="T74" fmla="*/ 47 w 519"/>
              <a:gd name="T75" fmla="*/ 415 h 547"/>
              <a:gd name="T76" fmla="*/ 0 w 519"/>
              <a:gd name="T77" fmla="*/ 266 h 547"/>
              <a:gd name="T78" fmla="*/ 20 w 519"/>
              <a:gd name="T79" fmla="*/ 181 h 547"/>
              <a:gd name="T80" fmla="*/ 70 w 519"/>
              <a:gd name="T81" fmla="*/ 102 h 547"/>
              <a:gd name="T82" fmla="*/ 182 w 519"/>
              <a:gd name="T83" fmla="*/ 21 h 547"/>
              <a:gd name="T84" fmla="*/ 308 w 519"/>
              <a:gd name="T85" fmla="*/ 3 h 547"/>
              <a:gd name="T86" fmla="*/ 436 w 519"/>
              <a:gd name="T87" fmla="*/ 42 h 547"/>
              <a:gd name="T88" fmla="*/ 463 w 519"/>
              <a:gd name="T89" fmla="*/ 84 h 547"/>
              <a:gd name="T90" fmla="*/ 503 w 519"/>
              <a:gd name="T91" fmla="*/ 131 h 547"/>
              <a:gd name="T92" fmla="*/ 161 w 519"/>
              <a:gd name="T93" fmla="*/ 484 h 547"/>
              <a:gd name="T94" fmla="*/ 82 w 519"/>
              <a:gd name="T95" fmla="*/ 130 h 547"/>
              <a:gd name="T96" fmla="*/ 37 w 519"/>
              <a:gd name="T97" fmla="*/ 291 h 547"/>
              <a:gd name="T98" fmla="*/ 30 w 519"/>
              <a:gd name="T99" fmla="*/ 251 h 547"/>
              <a:gd name="T100" fmla="*/ 34 w 519"/>
              <a:gd name="T101" fmla="*/ 283 h 547"/>
              <a:gd name="T102" fmla="*/ 32 w 519"/>
              <a:gd name="T103" fmla="*/ 306 h 547"/>
              <a:gd name="T104" fmla="*/ 49 w 519"/>
              <a:gd name="T105" fmla="*/ 364 h 547"/>
              <a:gd name="T106" fmla="*/ 64 w 519"/>
              <a:gd name="T107" fmla="*/ 390 h 547"/>
              <a:gd name="T108" fmla="*/ 88 w 519"/>
              <a:gd name="T109" fmla="*/ 126 h 547"/>
              <a:gd name="T110" fmla="*/ 136 w 519"/>
              <a:gd name="T111" fmla="*/ 78 h 547"/>
              <a:gd name="T112" fmla="*/ 350 w 519"/>
              <a:gd name="T113" fmla="*/ 45 h 547"/>
              <a:gd name="T114" fmla="*/ 504 w 519"/>
              <a:gd name="T115" fmla="*/ 156 h 547"/>
              <a:gd name="T116" fmla="*/ 76 w 519"/>
              <a:gd name="T117" fmla="*/ 407 h 547"/>
              <a:gd name="T118" fmla="*/ 55 w 519"/>
              <a:gd name="T119" fmla="*/ 380 h 547"/>
              <a:gd name="T120" fmla="*/ 385 w 519"/>
              <a:gd name="T121" fmla="*/ 532 h 547"/>
              <a:gd name="T122" fmla="*/ 256 w 519"/>
              <a:gd name="T123" fmla="*/ 46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9" h="547">
                <a:moveTo>
                  <a:pt x="419" y="513"/>
                </a:moveTo>
                <a:cubicBezTo>
                  <a:pt x="418" y="514"/>
                  <a:pt x="418" y="515"/>
                  <a:pt x="416" y="518"/>
                </a:cubicBezTo>
                <a:cubicBezTo>
                  <a:pt x="415" y="520"/>
                  <a:pt x="412" y="523"/>
                  <a:pt x="408" y="525"/>
                </a:cubicBezTo>
                <a:cubicBezTo>
                  <a:pt x="409" y="524"/>
                  <a:pt x="408" y="524"/>
                  <a:pt x="408" y="522"/>
                </a:cubicBezTo>
                <a:cubicBezTo>
                  <a:pt x="409" y="522"/>
                  <a:pt x="409" y="521"/>
                  <a:pt x="411" y="519"/>
                </a:cubicBezTo>
                <a:cubicBezTo>
                  <a:pt x="412" y="517"/>
                  <a:pt x="414" y="515"/>
                  <a:pt x="416" y="512"/>
                </a:cubicBezTo>
                <a:cubicBezTo>
                  <a:pt x="416" y="512"/>
                  <a:pt x="418" y="509"/>
                  <a:pt x="419" y="509"/>
                </a:cubicBezTo>
                <a:cubicBezTo>
                  <a:pt x="419" y="509"/>
                  <a:pt x="419" y="510"/>
                  <a:pt x="419" y="513"/>
                </a:cubicBezTo>
                <a:close/>
                <a:moveTo>
                  <a:pt x="347" y="500"/>
                </a:moveTo>
                <a:cubicBezTo>
                  <a:pt x="344" y="502"/>
                  <a:pt x="342" y="504"/>
                  <a:pt x="340" y="506"/>
                </a:cubicBezTo>
                <a:cubicBezTo>
                  <a:pt x="342" y="504"/>
                  <a:pt x="344" y="503"/>
                  <a:pt x="346" y="502"/>
                </a:cubicBezTo>
                <a:lnTo>
                  <a:pt x="347" y="500"/>
                </a:lnTo>
                <a:close/>
                <a:moveTo>
                  <a:pt x="323" y="508"/>
                </a:moveTo>
                <a:cubicBezTo>
                  <a:pt x="325" y="509"/>
                  <a:pt x="325" y="509"/>
                  <a:pt x="325" y="509"/>
                </a:cubicBezTo>
                <a:cubicBezTo>
                  <a:pt x="328" y="504"/>
                  <a:pt x="328" y="504"/>
                  <a:pt x="328" y="504"/>
                </a:cubicBezTo>
                <a:cubicBezTo>
                  <a:pt x="317" y="507"/>
                  <a:pt x="303" y="512"/>
                  <a:pt x="295" y="511"/>
                </a:cubicBezTo>
                <a:cubicBezTo>
                  <a:pt x="297" y="514"/>
                  <a:pt x="302" y="513"/>
                  <a:pt x="307" y="512"/>
                </a:cubicBezTo>
                <a:cubicBezTo>
                  <a:pt x="313" y="510"/>
                  <a:pt x="318" y="509"/>
                  <a:pt x="323" y="508"/>
                </a:cubicBezTo>
                <a:close/>
                <a:moveTo>
                  <a:pt x="273" y="500"/>
                </a:moveTo>
                <a:cubicBezTo>
                  <a:pt x="273" y="500"/>
                  <a:pt x="272" y="500"/>
                  <a:pt x="272" y="500"/>
                </a:cubicBezTo>
                <a:cubicBezTo>
                  <a:pt x="271" y="500"/>
                  <a:pt x="270" y="499"/>
                  <a:pt x="267" y="499"/>
                </a:cubicBezTo>
                <a:cubicBezTo>
                  <a:pt x="269" y="501"/>
                  <a:pt x="261" y="501"/>
                  <a:pt x="273" y="500"/>
                </a:cubicBezTo>
                <a:close/>
                <a:moveTo>
                  <a:pt x="272" y="500"/>
                </a:moveTo>
                <a:cubicBezTo>
                  <a:pt x="277" y="500"/>
                  <a:pt x="269" y="498"/>
                  <a:pt x="272" y="500"/>
                </a:cubicBezTo>
                <a:close/>
                <a:moveTo>
                  <a:pt x="250" y="495"/>
                </a:moveTo>
                <a:cubicBezTo>
                  <a:pt x="243" y="495"/>
                  <a:pt x="244" y="496"/>
                  <a:pt x="248" y="499"/>
                </a:cubicBezTo>
                <a:cubicBezTo>
                  <a:pt x="250" y="499"/>
                  <a:pt x="253" y="498"/>
                  <a:pt x="255" y="498"/>
                </a:cubicBezTo>
                <a:cubicBezTo>
                  <a:pt x="254" y="496"/>
                  <a:pt x="248" y="495"/>
                  <a:pt x="250" y="495"/>
                </a:cubicBezTo>
                <a:close/>
                <a:moveTo>
                  <a:pt x="241" y="502"/>
                </a:moveTo>
                <a:cubicBezTo>
                  <a:pt x="244" y="502"/>
                  <a:pt x="244" y="502"/>
                  <a:pt x="244" y="502"/>
                </a:cubicBezTo>
                <a:cubicBezTo>
                  <a:pt x="244" y="501"/>
                  <a:pt x="243" y="501"/>
                  <a:pt x="241" y="502"/>
                </a:cubicBezTo>
                <a:close/>
                <a:moveTo>
                  <a:pt x="244" y="502"/>
                </a:moveTo>
                <a:cubicBezTo>
                  <a:pt x="245" y="503"/>
                  <a:pt x="245" y="505"/>
                  <a:pt x="248" y="502"/>
                </a:cubicBezTo>
                <a:cubicBezTo>
                  <a:pt x="247" y="503"/>
                  <a:pt x="249" y="502"/>
                  <a:pt x="252" y="501"/>
                </a:cubicBezTo>
                <a:lnTo>
                  <a:pt x="244" y="502"/>
                </a:lnTo>
                <a:close/>
                <a:moveTo>
                  <a:pt x="258" y="506"/>
                </a:moveTo>
                <a:cubicBezTo>
                  <a:pt x="265" y="507"/>
                  <a:pt x="268" y="505"/>
                  <a:pt x="268" y="504"/>
                </a:cubicBezTo>
                <a:cubicBezTo>
                  <a:pt x="267" y="503"/>
                  <a:pt x="263" y="503"/>
                  <a:pt x="256" y="502"/>
                </a:cubicBezTo>
                <a:cubicBezTo>
                  <a:pt x="260" y="504"/>
                  <a:pt x="265" y="505"/>
                  <a:pt x="258" y="506"/>
                </a:cubicBezTo>
                <a:close/>
                <a:moveTo>
                  <a:pt x="296" y="517"/>
                </a:moveTo>
                <a:cubicBezTo>
                  <a:pt x="294" y="516"/>
                  <a:pt x="292" y="516"/>
                  <a:pt x="292" y="517"/>
                </a:cubicBezTo>
                <a:cubicBezTo>
                  <a:pt x="294" y="518"/>
                  <a:pt x="296" y="518"/>
                  <a:pt x="298" y="519"/>
                </a:cubicBezTo>
                <a:cubicBezTo>
                  <a:pt x="303" y="516"/>
                  <a:pt x="303" y="516"/>
                  <a:pt x="303" y="516"/>
                </a:cubicBezTo>
                <a:cubicBezTo>
                  <a:pt x="302" y="517"/>
                  <a:pt x="299" y="517"/>
                  <a:pt x="296" y="517"/>
                </a:cubicBezTo>
                <a:close/>
                <a:moveTo>
                  <a:pt x="206" y="486"/>
                </a:moveTo>
                <a:cubicBezTo>
                  <a:pt x="206" y="487"/>
                  <a:pt x="208" y="490"/>
                  <a:pt x="208" y="492"/>
                </a:cubicBezTo>
                <a:cubicBezTo>
                  <a:pt x="209" y="492"/>
                  <a:pt x="211" y="492"/>
                  <a:pt x="213" y="492"/>
                </a:cubicBezTo>
                <a:cubicBezTo>
                  <a:pt x="211" y="490"/>
                  <a:pt x="206" y="488"/>
                  <a:pt x="206" y="486"/>
                </a:cubicBezTo>
                <a:close/>
                <a:moveTo>
                  <a:pt x="208" y="492"/>
                </a:moveTo>
                <a:cubicBezTo>
                  <a:pt x="200" y="491"/>
                  <a:pt x="200" y="491"/>
                  <a:pt x="200" y="491"/>
                </a:cubicBezTo>
                <a:cubicBezTo>
                  <a:pt x="206" y="494"/>
                  <a:pt x="208" y="493"/>
                  <a:pt x="208" y="492"/>
                </a:cubicBezTo>
                <a:close/>
                <a:moveTo>
                  <a:pt x="238" y="508"/>
                </a:moveTo>
                <a:cubicBezTo>
                  <a:pt x="243" y="507"/>
                  <a:pt x="247" y="506"/>
                  <a:pt x="252" y="506"/>
                </a:cubicBezTo>
                <a:cubicBezTo>
                  <a:pt x="247" y="506"/>
                  <a:pt x="241" y="507"/>
                  <a:pt x="236" y="508"/>
                </a:cubicBezTo>
                <a:lnTo>
                  <a:pt x="238" y="508"/>
                </a:lnTo>
                <a:close/>
                <a:moveTo>
                  <a:pt x="176" y="475"/>
                </a:moveTo>
                <a:cubicBezTo>
                  <a:pt x="180" y="475"/>
                  <a:pt x="180" y="475"/>
                  <a:pt x="180" y="475"/>
                </a:cubicBezTo>
                <a:cubicBezTo>
                  <a:pt x="181" y="475"/>
                  <a:pt x="183" y="475"/>
                  <a:pt x="185" y="474"/>
                </a:cubicBezTo>
                <a:cubicBezTo>
                  <a:pt x="182" y="475"/>
                  <a:pt x="179" y="475"/>
                  <a:pt x="176" y="475"/>
                </a:cubicBezTo>
                <a:close/>
                <a:moveTo>
                  <a:pt x="164" y="461"/>
                </a:moveTo>
                <a:cubicBezTo>
                  <a:pt x="160" y="459"/>
                  <a:pt x="155" y="458"/>
                  <a:pt x="151" y="458"/>
                </a:cubicBezTo>
                <a:cubicBezTo>
                  <a:pt x="155" y="459"/>
                  <a:pt x="158" y="462"/>
                  <a:pt x="162" y="467"/>
                </a:cubicBezTo>
                <a:cubicBezTo>
                  <a:pt x="166" y="466"/>
                  <a:pt x="161" y="461"/>
                  <a:pt x="164" y="461"/>
                </a:cubicBezTo>
                <a:close/>
                <a:moveTo>
                  <a:pt x="151" y="458"/>
                </a:moveTo>
                <a:cubicBezTo>
                  <a:pt x="149" y="457"/>
                  <a:pt x="146" y="456"/>
                  <a:pt x="144" y="456"/>
                </a:cubicBezTo>
                <a:cubicBezTo>
                  <a:pt x="146" y="457"/>
                  <a:pt x="148" y="457"/>
                  <a:pt x="151" y="458"/>
                </a:cubicBezTo>
                <a:close/>
                <a:moveTo>
                  <a:pt x="183" y="480"/>
                </a:moveTo>
                <a:cubicBezTo>
                  <a:pt x="185" y="485"/>
                  <a:pt x="185" y="485"/>
                  <a:pt x="185" y="485"/>
                </a:cubicBezTo>
                <a:cubicBezTo>
                  <a:pt x="185" y="485"/>
                  <a:pt x="186" y="485"/>
                  <a:pt x="187" y="486"/>
                </a:cubicBezTo>
                <a:cubicBezTo>
                  <a:pt x="187" y="485"/>
                  <a:pt x="187" y="483"/>
                  <a:pt x="183" y="480"/>
                </a:cubicBezTo>
                <a:close/>
                <a:moveTo>
                  <a:pt x="185" y="485"/>
                </a:moveTo>
                <a:cubicBezTo>
                  <a:pt x="185" y="485"/>
                  <a:pt x="185" y="485"/>
                  <a:pt x="185" y="485"/>
                </a:cubicBezTo>
                <a:cubicBezTo>
                  <a:pt x="182" y="483"/>
                  <a:pt x="179" y="482"/>
                  <a:pt x="179" y="482"/>
                </a:cubicBezTo>
                <a:cubicBezTo>
                  <a:pt x="179" y="482"/>
                  <a:pt x="181" y="483"/>
                  <a:pt x="185" y="485"/>
                </a:cubicBezTo>
                <a:close/>
                <a:moveTo>
                  <a:pt x="188" y="486"/>
                </a:moveTo>
                <a:cubicBezTo>
                  <a:pt x="188" y="486"/>
                  <a:pt x="188" y="486"/>
                  <a:pt x="187" y="486"/>
                </a:cubicBezTo>
                <a:cubicBezTo>
                  <a:pt x="188" y="486"/>
                  <a:pt x="188" y="486"/>
                  <a:pt x="188" y="486"/>
                </a:cubicBezTo>
                <a:close/>
                <a:moveTo>
                  <a:pt x="212" y="506"/>
                </a:moveTo>
                <a:cubicBezTo>
                  <a:pt x="216" y="505"/>
                  <a:pt x="211" y="502"/>
                  <a:pt x="218" y="501"/>
                </a:cubicBezTo>
                <a:cubicBezTo>
                  <a:pt x="213" y="501"/>
                  <a:pt x="203" y="500"/>
                  <a:pt x="212" y="506"/>
                </a:cubicBezTo>
                <a:close/>
                <a:moveTo>
                  <a:pt x="199" y="493"/>
                </a:moveTo>
                <a:cubicBezTo>
                  <a:pt x="196" y="492"/>
                  <a:pt x="193" y="492"/>
                  <a:pt x="190" y="492"/>
                </a:cubicBezTo>
                <a:cubicBezTo>
                  <a:pt x="193" y="493"/>
                  <a:pt x="195" y="494"/>
                  <a:pt x="198" y="495"/>
                </a:cubicBezTo>
                <a:cubicBezTo>
                  <a:pt x="198" y="494"/>
                  <a:pt x="197" y="493"/>
                  <a:pt x="199" y="493"/>
                </a:cubicBezTo>
                <a:close/>
                <a:moveTo>
                  <a:pt x="186" y="491"/>
                </a:moveTo>
                <a:cubicBezTo>
                  <a:pt x="190" y="492"/>
                  <a:pt x="190" y="492"/>
                  <a:pt x="190" y="492"/>
                </a:cubicBezTo>
                <a:cubicBezTo>
                  <a:pt x="187" y="490"/>
                  <a:pt x="187" y="490"/>
                  <a:pt x="187" y="490"/>
                </a:cubicBezTo>
                <a:lnTo>
                  <a:pt x="186" y="491"/>
                </a:lnTo>
                <a:close/>
                <a:moveTo>
                  <a:pt x="154" y="470"/>
                </a:moveTo>
                <a:cubicBezTo>
                  <a:pt x="155" y="470"/>
                  <a:pt x="158" y="469"/>
                  <a:pt x="153" y="466"/>
                </a:cubicBezTo>
                <a:cubicBezTo>
                  <a:pt x="150" y="466"/>
                  <a:pt x="146" y="464"/>
                  <a:pt x="143" y="461"/>
                </a:cubicBezTo>
                <a:cubicBezTo>
                  <a:pt x="144" y="463"/>
                  <a:pt x="146" y="464"/>
                  <a:pt x="148" y="466"/>
                </a:cubicBezTo>
                <a:cubicBezTo>
                  <a:pt x="150" y="467"/>
                  <a:pt x="152" y="469"/>
                  <a:pt x="154" y="470"/>
                </a:cubicBezTo>
                <a:close/>
                <a:moveTo>
                  <a:pt x="168" y="476"/>
                </a:moveTo>
                <a:cubicBezTo>
                  <a:pt x="168" y="476"/>
                  <a:pt x="167" y="476"/>
                  <a:pt x="167" y="476"/>
                </a:cubicBezTo>
                <a:cubicBezTo>
                  <a:pt x="168" y="476"/>
                  <a:pt x="168" y="477"/>
                  <a:pt x="168" y="476"/>
                </a:cubicBezTo>
                <a:close/>
                <a:moveTo>
                  <a:pt x="110" y="432"/>
                </a:moveTo>
                <a:cubicBezTo>
                  <a:pt x="110" y="433"/>
                  <a:pt x="110" y="433"/>
                  <a:pt x="110" y="433"/>
                </a:cubicBezTo>
                <a:cubicBezTo>
                  <a:pt x="110" y="433"/>
                  <a:pt x="110" y="433"/>
                  <a:pt x="110" y="433"/>
                </a:cubicBezTo>
                <a:lnTo>
                  <a:pt x="110" y="432"/>
                </a:lnTo>
                <a:close/>
                <a:moveTo>
                  <a:pt x="154" y="471"/>
                </a:moveTo>
                <a:cubicBezTo>
                  <a:pt x="157" y="474"/>
                  <a:pt x="159" y="474"/>
                  <a:pt x="162" y="474"/>
                </a:cubicBezTo>
                <a:cubicBezTo>
                  <a:pt x="159" y="473"/>
                  <a:pt x="156" y="472"/>
                  <a:pt x="154" y="470"/>
                </a:cubicBezTo>
                <a:cubicBezTo>
                  <a:pt x="153" y="470"/>
                  <a:pt x="153" y="471"/>
                  <a:pt x="154" y="471"/>
                </a:cubicBezTo>
                <a:close/>
                <a:moveTo>
                  <a:pt x="133" y="450"/>
                </a:moveTo>
                <a:cubicBezTo>
                  <a:pt x="134" y="451"/>
                  <a:pt x="135" y="453"/>
                  <a:pt x="137" y="455"/>
                </a:cubicBezTo>
                <a:cubicBezTo>
                  <a:pt x="136" y="453"/>
                  <a:pt x="134" y="449"/>
                  <a:pt x="133" y="450"/>
                </a:cubicBezTo>
                <a:close/>
                <a:moveTo>
                  <a:pt x="167" y="475"/>
                </a:moveTo>
                <a:cubicBezTo>
                  <a:pt x="167" y="475"/>
                  <a:pt x="167" y="475"/>
                  <a:pt x="167" y="475"/>
                </a:cubicBezTo>
                <a:cubicBezTo>
                  <a:pt x="167" y="473"/>
                  <a:pt x="166" y="474"/>
                  <a:pt x="167" y="475"/>
                </a:cubicBezTo>
                <a:close/>
                <a:moveTo>
                  <a:pt x="167" y="475"/>
                </a:moveTo>
                <a:cubicBezTo>
                  <a:pt x="165" y="474"/>
                  <a:pt x="163" y="474"/>
                  <a:pt x="162" y="474"/>
                </a:cubicBezTo>
                <a:cubicBezTo>
                  <a:pt x="164" y="475"/>
                  <a:pt x="165" y="476"/>
                  <a:pt x="167" y="476"/>
                </a:cubicBezTo>
                <a:cubicBezTo>
                  <a:pt x="167" y="476"/>
                  <a:pt x="167" y="475"/>
                  <a:pt x="167" y="475"/>
                </a:cubicBezTo>
                <a:close/>
                <a:moveTo>
                  <a:pt x="121" y="445"/>
                </a:moveTo>
                <a:cubicBezTo>
                  <a:pt x="122" y="445"/>
                  <a:pt x="123" y="446"/>
                  <a:pt x="123" y="447"/>
                </a:cubicBezTo>
                <a:cubicBezTo>
                  <a:pt x="121" y="444"/>
                  <a:pt x="120" y="441"/>
                  <a:pt x="118" y="435"/>
                </a:cubicBezTo>
                <a:cubicBezTo>
                  <a:pt x="113" y="433"/>
                  <a:pt x="111" y="433"/>
                  <a:pt x="110" y="433"/>
                </a:cubicBezTo>
                <a:cubicBezTo>
                  <a:pt x="114" y="437"/>
                  <a:pt x="118" y="441"/>
                  <a:pt x="122" y="445"/>
                </a:cubicBezTo>
                <a:lnTo>
                  <a:pt x="121" y="445"/>
                </a:lnTo>
                <a:close/>
                <a:moveTo>
                  <a:pt x="135" y="456"/>
                </a:moveTo>
                <a:cubicBezTo>
                  <a:pt x="133" y="457"/>
                  <a:pt x="130" y="456"/>
                  <a:pt x="128" y="456"/>
                </a:cubicBezTo>
                <a:cubicBezTo>
                  <a:pt x="126" y="456"/>
                  <a:pt x="124" y="456"/>
                  <a:pt x="125" y="459"/>
                </a:cubicBezTo>
                <a:cubicBezTo>
                  <a:pt x="133" y="466"/>
                  <a:pt x="133" y="462"/>
                  <a:pt x="138" y="464"/>
                </a:cubicBezTo>
                <a:cubicBezTo>
                  <a:pt x="125" y="455"/>
                  <a:pt x="143" y="465"/>
                  <a:pt x="135" y="457"/>
                </a:cubicBezTo>
                <a:cubicBezTo>
                  <a:pt x="138" y="458"/>
                  <a:pt x="140" y="460"/>
                  <a:pt x="143" y="461"/>
                </a:cubicBezTo>
                <a:cubicBezTo>
                  <a:pt x="140" y="459"/>
                  <a:pt x="138" y="457"/>
                  <a:pt x="137" y="455"/>
                </a:cubicBezTo>
                <a:cubicBezTo>
                  <a:pt x="137" y="455"/>
                  <a:pt x="137" y="455"/>
                  <a:pt x="137" y="455"/>
                </a:cubicBezTo>
                <a:cubicBezTo>
                  <a:pt x="137" y="455"/>
                  <a:pt x="137" y="455"/>
                  <a:pt x="137" y="455"/>
                </a:cubicBezTo>
                <a:cubicBezTo>
                  <a:pt x="137" y="455"/>
                  <a:pt x="137" y="455"/>
                  <a:pt x="137" y="455"/>
                </a:cubicBezTo>
                <a:cubicBezTo>
                  <a:pt x="137" y="456"/>
                  <a:pt x="137" y="457"/>
                  <a:pt x="137" y="456"/>
                </a:cubicBezTo>
                <a:cubicBezTo>
                  <a:pt x="137" y="456"/>
                  <a:pt x="137" y="456"/>
                  <a:pt x="137" y="456"/>
                </a:cubicBezTo>
                <a:cubicBezTo>
                  <a:pt x="136" y="456"/>
                  <a:pt x="136" y="456"/>
                  <a:pt x="135" y="456"/>
                </a:cubicBezTo>
                <a:cubicBezTo>
                  <a:pt x="132" y="453"/>
                  <a:pt x="135" y="455"/>
                  <a:pt x="137" y="456"/>
                </a:cubicBezTo>
                <a:cubicBezTo>
                  <a:pt x="137" y="456"/>
                  <a:pt x="137" y="456"/>
                  <a:pt x="137" y="455"/>
                </a:cubicBezTo>
                <a:cubicBezTo>
                  <a:pt x="137" y="455"/>
                  <a:pt x="137" y="455"/>
                  <a:pt x="137" y="455"/>
                </a:cubicBezTo>
                <a:cubicBezTo>
                  <a:pt x="132" y="453"/>
                  <a:pt x="128" y="450"/>
                  <a:pt x="123" y="447"/>
                </a:cubicBezTo>
                <a:cubicBezTo>
                  <a:pt x="126" y="449"/>
                  <a:pt x="129" y="452"/>
                  <a:pt x="135" y="456"/>
                </a:cubicBezTo>
                <a:close/>
                <a:moveTo>
                  <a:pt x="190" y="496"/>
                </a:moveTo>
                <a:cubicBezTo>
                  <a:pt x="190" y="496"/>
                  <a:pt x="190" y="496"/>
                  <a:pt x="190" y="495"/>
                </a:cubicBezTo>
                <a:cubicBezTo>
                  <a:pt x="190" y="495"/>
                  <a:pt x="190" y="496"/>
                  <a:pt x="190" y="496"/>
                </a:cubicBezTo>
                <a:close/>
                <a:moveTo>
                  <a:pt x="110" y="430"/>
                </a:moveTo>
                <a:cubicBezTo>
                  <a:pt x="114" y="429"/>
                  <a:pt x="114" y="429"/>
                  <a:pt x="114" y="429"/>
                </a:cubicBezTo>
                <a:cubicBezTo>
                  <a:pt x="111" y="428"/>
                  <a:pt x="108" y="428"/>
                  <a:pt x="105" y="427"/>
                </a:cubicBezTo>
                <a:cubicBezTo>
                  <a:pt x="106" y="428"/>
                  <a:pt x="108" y="429"/>
                  <a:pt x="110" y="430"/>
                </a:cubicBezTo>
                <a:close/>
                <a:moveTo>
                  <a:pt x="101" y="416"/>
                </a:moveTo>
                <a:cubicBezTo>
                  <a:pt x="97" y="413"/>
                  <a:pt x="97" y="413"/>
                  <a:pt x="97" y="413"/>
                </a:cubicBezTo>
                <a:cubicBezTo>
                  <a:pt x="98" y="417"/>
                  <a:pt x="98" y="417"/>
                  <a:pt x="98" y="417"/>
                </a:cubicBezTo>
                <a:lnTo>
                  <a:pt x="101" y="416"/>
                </a:lnTo>
                <a:close/>
                <a:moveTo>
                  <a:pt x="202" y="62"/>
                </a:moveTo>
                <a:cubicBezTo>
                  <a:pt x="199" y="60"/>
                  <a:pt x="199" y="60"/>
                  <a:pt x="199" y="60"/>
                </a:cubicBezTo>
                <a:cubicBezTo>
                  <a:pt x="196" y="62"/>
                  <a:pt x="193" y="62"/>
                  <a:pt x="190" y="63"/>
                </a:cubicBezTo>
                <a:cubicBezTo>
                  <a:pt x="197" y="63"/>
                  <a:pt x="204" y="65"/>
                  <a:pt x="202" y="62"/>
                </a:cubicBezTo>
                <a:close/>
                <a:moveTo>
                  <a:pt x="48" y="252"/>
                </a:moveTo>
                <a:cubicBezTo>
                  <a:pt x="50" y="247"/>
                  <a:pt x="51" y="243"/>
                  <a:pt x="52" y="240"/>
                </a:cubicBezTo>
                <a:cubicBezTo>
                  <a:pt x="49" y="245"/>
                  <a:pt x="45" y="250"/>
                  <a:pt x="48" y="252"/>
                </a:cubicBezTo>
                <a:close/>
                <a:moveTo>
                  <a:pt x="362" y="11"/>
                </a:moveTo>
                <a:cubicBezTo>
                  <a:pt x="359" y="10"/>
                  <a:pt x="357" y="11"/>
                  <a:pt x="357" y="12"/>
                </a:cubicBezTo>
                <a:cubicBezTo>
                  <a:pt x="360" y="12"/>
                  <a:pt x="362" y="12"/>
                  <a:pt x="362" y="11"/>
                </a:cubicBezTo>
                <a:close/>
                <a:moveTo>
                  <a:pt x="55" y="226"/>
                </a:moveTo>
                <a:cubicBezTo>
                  <a:pt x="54" y="226"/>
                  <a:pt x="54" y="227"/>
                  <a:pt x="53" y="228"/>
                </a:cubicBezTo>
                <a:cubicBezTo>
                  <a:pt x="53" y="232"/>
                  <a:pt x="53" y="235"/>
                  <a:pt x="52" y="240"/>
                </a:cubicBezTo>
                <a:cubicBezTo>
                  <a:pt x="54" y="236"/>
                  <a:pt x="56" y="231"/>
                  <a:pt x="55" y="226"/>
                </a:cubicBezTo>
                <a:close/>
                <a:moveTo>
                  <a:pt x="183" y="495"/>
                </a:moveTo>
                <a:cubicBezTo>
                  <a:pt x="183" y="495"/>
                  <a:pt x="184" y="495"/>
                  <a:pt x="184" y="496"/>
                </a:cubicBezTo>
                <a:cubicBezTo>
                  <a:pt x="184" y="495"/>
                  <a:pt x="184" y="495"/>
                  <a:pt x="183" y="495"/>
                </a:cubicBezTo>
                <a:close/>
                <a:moveTo>
                  <a:pt x="346" y="541"/>
                </a:moveTo>
                <a:cubicBezTo>
                  <a:pt x="347" y="541"/>
                  <a:pt x="350" y="540"/>
                  <a:pt x="353" y="538"/>
                </a:cubicBezTo>
                <a:cubicBezTo>
                  <a:pt x="352" y="539"/>
                  <a:pt x="349" y="540"/>
                  <a:pt x="346" y="541"/>
                </a:cubicBezTo>
                <a:close/>
                <a:moveTo>
                  <a:pt x="65" y="357"/>
                </a:moveTo>
                <a:cubicBezTo>
                  <a:pt x="67" y="360"/>
                  <a:pt x="66" y="357"/>
                  <a:pt x="65" y="357"/>
                </a:cubicBezTo>
                <a:close/>
                <a:moveTo>
                  <a:pt x="58" y="378"/>
                </a:moveTo>
                <a:cubicBezTo>
                  <a:pt x="59" y="378"/>
                  <a:pt x="59" y="378"/>
                  <a:pt x="60" y="379"/>
                </a:cubicBezTo>
                <a:cubicBezTo>
                  <a:pt x="59" y="378"/>
                  <a:pt x="59" y="378"/>
                  <a:pt x="58" y="378"/>
                </a:cubicBezTo>
                <a:close/>
                <a:moveTo>
                  <a:pt x="66" y="362"/>
                </a:moveTo>
                <a:cubicBezTo>
                  <a:pt x="66" y="361"/>
                  <a:pt x="65" y="359"/>
                  <a:pt x="65" y="358"/>
                </a:cubicBezTo>
                <a:cubicBezTo>
                  <a:pt x="65" y="358"/>
                  <a:pt x="65" y="360"/>
                  <a:pt x="66" y="362"/>
                </a:cubicBezTo>
                <a:close/>
                <a:moveTo>
                  <a:pt x="67" y="361"/>
                </a:moveTo>
                <a:cubicBezTo>
                  <a:pt x="68" y="362"/>
                  <a:pt x="68" y="363"/>
                  <a:pt x="68" y="364"/>
                </a:cubicBezTo>
                <a:cubicBezTo>
                  <a:pt x="69" y="364"/>
                  <a:pt x="69" y="364"/>
                  <a:pt x="67" y="361"/>
                </a:cubicBezTo>
                <a:close/>
                <a:moveTo>
                  <a:pt x="65" y="357"/>
                </a:moveTo>
                <a:cubicBezTo>
                  <a:pt x="65" y="356"/>
                  <a:pt x="64" y="354"/>
                  <a:pt x="63" y="352"/>
                </a:cubicBezTo>
                <a:cubicBezTo>
                  <a:pt x="64" y="354"/>
                  <a:pt x="65" y="356"/>
                  <a:pt x="65" y="358"/>
                </a:cubicBezTo>
                <a:cubicBezTo>
                  <a:pt x="65" y="357"/>
                  <a:pt x="65" y="356"/>
                  <a:pt x="65" y="357"/>
                </a:cubicBezTo>
                <a:close/>
                <a:moveTo>
                  <a:pt x="30" y="251"/>
                </a:moveTo>
                <a:cubicBezTo>
                  <a:pt x="29" y="252"/>
                  <a:pt x="29" y="252"/>
                  <a:pt x="29" y="252"/>
                </a:cubicBezTo>
                <a:cubicBezTo>
                  <a:pt x="30" y="256"/>
                  <a:pt x="30" y="254"/>
                  <a:pt x="30" y="251"/>
                </a:cubicBezTo>
                <a:close/>
                <a:moveTo>
                  <a:pt x="61" y="380"/>
                </a:moveTo>
                <a:cubicBezTo>
                  <a:pt x="61" y="379"/>
                  <a:pt x="60" y="379"/>
                  <a:pt x="60" y="379"/>
                </a:cubicBezTo>
                <a:cubicBezTo>
                  <a:pt x="60" y="379"/>
                  <a:pt x="61" y="379"/>
                  <a:pt x="61" y="380"/>
                </a:cubicBezTo>
                <a:close/>
                <a:moveTo>
                  <a:pt x="518" y="163"/>
                </a:moveTo>
                <a:cubicBezTo>
                  <a:pt x="517" y="165"/>
                  <a:pt x="515" y="167"/>
                  <a:pt x="513" y="169"/>
                </a:cubicBezTo>
                <a:cubicBezTo>
                  <a:pt x="513" y="170"/>
                  <a:pt x="512" y="170"/>
                  <a:pt x="511" y="171"/>
                </a:cubicBezTo>
                <a:cubicBezTo>
                  <a:pt x="510" y="171"/>
                  <a:pt x="510" y="171"/>
                  <a:pt x="510" y="171"/>
                </a:cubicBezTo>
                <a:cubicBezTo>
                  <a:pt x="510" y="172"/>
                  <a:pt x="510" y="172"/>
                  <a:pt x="510" y="172"/>
                </a:cubicBezTo>
                <a:cubicBezTo>
                  <a:pt x="508" y="172"/>
                  <a:pt x="507" y="172"/>
                  <a:pt x="506" y="173"/>
                </a:cubicBezTo>
                <a:cubicBezTo>
                  <a:pt x="503" y="173"/>
                  <a:pt x="500" y="173"/>
                  <a:pt x="497" y="172"/>
                </a:cubicBezTo>
                <a:cubicBezTo>
                  <a:pt x="494" y="170"/>
                  <a:pt x="491" y="168"/>
                  <a:pt x="489" y="165"/>
                </a:cubicBezTo>
                <a:cubicBezTo>
                  <a:pt x="489" y="164"/>
                  <a:pt x="488" y="162"/>
                  <a:pt x="487" y="161"/>
                </a:cubicBezTo>
                <a:cubicBezTo>
                  <a:pt x="486" y="160"/>
                  <a:pt x="482" y="155"/>
                  <a:pt x="483" y="153"/>
                </a:cubicBezTo>
                <a:cubicBezTo>
                  <a:pt x="480" y="154"/>
                  <a:pt x="476" y="149"/>
                  <a:pt x="472" y="142"/>
                </a:cubicBezTo>
                <a:cubicBezTo>
                  <a:pt x="468" y="136"/>
                  <a:pt x="464" y="129"/>
                  <a:pt x="462" y="127"/>
                </a:cubicBezTo>
                <a:cubicBezTo>
                  <a:pt x="468" y="134"/>
                  <a:pt x="467" y="129"/>
                  <a:pt x="467" y="126"/>
                </a:cubicBezTo>
                <a:cubicBezTo>
                  <a:pt x="461" y="124"/>
                  <a:pt x="458" y="121"/>
                  <a:pt x="455" y="113"/>
                </a:cubicBezTo>
                <a:cubicBezTo>
                  <a:pt x="452" y="115"/>
                  <a:pt x="449" y="117"/>
                  <a:pt x="446" y="117"/>
                </a:cubicBezTo>
                <a:cubicBezTo>
                  <a:pt x="442" y="117"/>
                  <a:pt x="438" y="115"/>
                  <a:pt x="433" y="110"/>
                </a:cubicBezTo>
                <a:cubicBezTo>
                  <a:pt x="435" y="111"/>
                  <a:pt x="438" y="113"/>
                  <a:pt x="438" y="111"/>
                </a:cubicBezTo>
                <a:cubicBezTo>
                  <a:pt x="438" y="109"/>
                  <a:pt x="434" y="108"/>
                  <a:pt x="433" y="107"/>
                </a:cubicBezTo>
                <a:cubicBezTo>
                  <a:pt x="433" y="105"/>
                  <a:pt x="437" y="108"/>
                  <a:pt x="437" y="105"/>
                </a:cubicBezTo>
                <a:cubicBezTo>
                  <a:pt x="426" y="103"/>
                  <a:pt x="424" y="94"/>
                  <a:pt x="411" y="87"/>
                </a:cubicBezTo>
                <a:cubicBezTo>
                  <a:pt x="414" y="88"/>
                  <a:pt x="414" y="87"/>
                  <a:pt x="414" y="85"/>
                </a:cubicBezTo>
                <a:cubicBezTo>
                  <a:pt x="414" y="85"/>
                  <a:pt x="414" y="84"/>
                  <a:pt x="413" y="84"/>
                </a:cubicBezTo>
                <a:cubicBezTo>
                  <a:pt x="414" y="84"/>
                  <a:pt x="414" y="84"/>
                  <a:pt x="414" y="84"/>
                </a:cubicBezTo>
                <a:cubicBezTo>
                  <a:pt x="414" y="84"/>
                  <a:pt x="413" y="83"/>
                  <a:pt x="413" y="82"/>
                </a:cubicBezTo>
                <a:cubicBezTo>
                  <a:pt x="411" y="85"/>
                  <a:pt x="408" y="80"/>
                  <a:pt x="405" y="77"/>
                </a:cubicBezTo>
                <a:cubicBezTo>
                  <a:pt x="404" y="76"/>
                  <a:pt x="403" y="75"/>
                  <a:pt x="402" y="74"/>
                </a:cubicBezTo>
                <a:cubicBezTo>
                  <a:pt x="402" y="74"/>
                  <a:pt x="402" y="75"/>
                  <a:pt x="402" y="75"/>
                </a:cubicBezTo>
                <a:cubicBezTo>
                  <a:pt x="404" y="79"/>
                  <a:pt x="407" y="84"/>
                  <a:pt x="407" y="86"/>
                </a:cubicBezTo>
                <a:cubicBezTo>
                  <a:pt x="404" y="81"/>
                  <a:pt x="401" y="79"/>
                  <a:pt x="398" y="76"/>
                </a:cubicBezTo>
                <a:cubicBezTo>
                  <a:pt x="396" y="75"/>
                  <a:pt x="395" y="73"/>
                  <a:pt x="394" y="72"/>
                </a:cubicBezTo>
                <a:cubicBezTo>
                  <a:pt x="383" y="64"/>
                  <a:pt x="369" y="57"/>
                  <a:pt x="356" y="53"/>
                </a:cubicBezTo>
                <a:cubicBezTo>
                  <a:pt x="346" y="49"/>
                  <a:pt x="337" y="46"/>
                  <a:pt x="330" y="44"/>
                </a:cubicBezTo>
                <a:cubicBezTo>
                  <a:pt x="331" y="46"/>
                  <a:pt x="331" y="46"/>
                  <a:pt x="331" y="46"/>
                </a:cubicBezTo>
                <a:cubicBezTo>
                  <a:pt x="329" y="45"/>
                  <a:pt x="329" y="45"/>
                  <a:pt x="329" y="45"/>
                </a:cubicBezTo>
                <a:cubicBezTo>
                  <a:pt x="329" y="43"/>
                  <a:pt x="329" y="43"/>
                  <a:pt x="329" y="43"/>
                </a:cubicBezTo>
                <a:cubicBezTo>
                  <a:pt x="326" y="42"/>
                  <a:pt x="324" y="41"/>
                  <a:pt x="322" y="40"/>
                </a:cubicBezTo>
                <a:cubicBezTo>
                  <a:pt x="322" y="39"/>
                  <a:pt x="322" y="39"/>
                  <a:pt x="321" y="39"/>
                </a:cubicBezTo>
                <a:cubicBezTo>
                  <a:pt x="321" y="39"/>
                  <a:pt x="321" y="39"/>
                  <a:pt x="321" y="39"/>
                </a:cubicBezTo>
                <a:cubicBezTo>
                  <a:pt x="318" y="41"/>
                  <a:pt x="316" y="43"/>
                  <a:pt x="310" y="39"/>
                </a:cubicBezTo>
                <a:cubicBezTo>
                  <a:pt x="312" y="40"/>
                  <a:pt x="312" y="39"/>
                  <a:pt x="314" y="39"/>
                </a:cubicBezTo>
                <a:cubicBezTo>
                  <a:pt x="312" y="39"/>
                  <a:pt x="312" y="39"/>
                  <a:pt x="312" y="39"/>
                </a:cubicBezTo>
                <a:cubicBezTo>
                  <a:pt x="310" y="39"/>
                  <a:pt x="308" y="39"/>
                  <a:pt x="306" y="39"/>
                </a:cubicBezTo>
                <a:cubicBezTo>
                  <a:pt x="303" y="41"/>
                  <a:pt x="296" y="41"/>
                  <a:pt x="289" y="40"/>
                </a:cubicBezTo>
                <a:cubicBezTo>
                  <a:pt x="287" y="40"/>
                  <a:pt x="285" y="40"/>
                  <a:pt x="283" y="40"/>
                </a:cubicBezTo>
                <a:cubicBezTo>
                  <a:pt x="282" y="41"/>
                  <a:pt x="280" y="41"/>
                  <a:pt x="278" y="42"/>
                </a:cubicBezTo>
                <a:cubicBezTo>
                  <a:pt x="279" y="41"/>
                  <a:pt x="280" y="41"/>
                  <a:pt x="280" y="41"/>
                </a:cubicBezTo>
                <a:cubicBezTo>
                  <a:pt x="275" y="41"/>
                  <a:pt x="271" y="43"/>
                  <a:pt x="271" y="46"/>
                </a:cubicBezTo>
                <a:cubicBezTo>
                  <a:pt x="262" y="42"/>
                  <a:pt x="270" y="43"/>
                  <a:pt x="281" y="38"/>
                </a:cubicBezTo>
                <a:cubicBezTo>
                  <a:pt x="272" y="35"/>
                  <a:pt x="272" y="35"/>
                  <a:pt x="272" y="35"/>
                </a:cubicBezTo>
                <a:cubicBezTo>
                  <a:pt x="269" y="37"/>
                  <a:pt x="267" y="39"/>
                  <a:pt x="264" y="40"/>
                </a:cubicBezTo>
                <a:cubicBezTo>
                  <a:pt x="262" y="36"/>
                  <a:pt x="262" y="36"/>
                  <a:pt x="262" y="36"/>
                </a:cubicBezTo>
                <a:cubicBezTo>
                  <a:pt x="261" y="36"/>
                  <a:pt x="261" y="36"/>
                  <a:pt x="260" y="36"/>
                </a:cubicBezTo>
                <a:cubicBezTo>
                  <a:pt x="257" y="37"/>
                  <a:pt x="255" y="39"/>
                  <a:pt x="253" y="40"/>
                </a:cubicBezTo>
                <a:cubicBezTo>
                  <a:pt x="252" y="40"/>
                  <a:pt x="251" y="39"/>
                  <a:pt x="251" y="37"/>
                </a:cubicBezTo>
                <a:cubicBezTo>
                  <a:pt x="250" y="38"/>
                  <a:pt x="248" y="37"/>
                  <a:pt x="246" y="37"/>
                </a:cubicBezTo>
                <a:cubicBezTo>
                  <a:pt x="245" y="39"/>
                  <a:pt x="242" y="41"/>
                  <a:pt x="239" y="42"/>
                </a:cubicBezTo>
                <a:cubicBezTo>
                  <a:pt x="240" y="43"/>
                  <a:pt x="240" y="44"/>
                  <a:pt x="237" y="45"/>
                </a:cubicBezTo>
                <a:cubicBezTo>
                  <a:pt x="236" y="45"/>
                  <a:pt x="235" y="44"/>
                  <a:pt x="235" y="44"/>
                </a:cubicBezTo>
                <a:cubicBezTo>
                  <a:pt x="229" y="46"/>
                  <a:pt x="224" y="48"/>
                  <a:pt x="223" y="50"/>
                </a:cubicBezTo>
                <a:cubicBezTo>
                  <a:pt x="220" y="47"/>
                  <a:pt x="216" y="48"/>
                  <a:pt x="213" y="50"/>
                </a:cubicBezTo>
                <a:cubicBezTo>
                  <a:pt x="210" y="51"/>
                  <a:pt x="208" y="52"/>
                  <a:pt x="205" y="50"/>
                </a:cubicBezTo>
                <a:cubicBezTo>
                  <a:pt x="204" y="51"/>
                  <a:pt x="202" y="53"/>
                  <a:pt x="200" y="54"/>
                </a:cubicBezTo>
                <a:cubicBezTo>
                  <a:pt x="203" y="56"/>
                  <a:pt x="205" y="59"/>
                  <a:pt x="200" y="59"/>
                </a:cubicBezTo>
                <a:cubicBezTo>
                  <a:pt x="200" y="59"/>
                  <a:pt x="200" y="59"/>
                  <a:pt x="199" y="60"/>
                </a:cubicBezTo>
                <a:cubicBezTo>
                  <a:pt x="196" y="57"/>
                  <a:pt x="196" y="57"/>
                  <a:pt x="196" y="57"/>
                </a:cubicBezTo>
                <a:cubicBezTo>
                  <a:pt x="192" y="59"/>
                  <a:pt x="188" y="61"/>
                  <a:pt x="185" y="63"/>
                </a:cubicBezTo>
                <a:cubicBezTo>
                  <a:pt x="187" y="62"/>
                  <a:pt x="188" y="62"/>
                  <a:pt x="190" y="63"/>
                </a:cubicBezTo>
                <a:cubicBezTo>
                  <a:pt x="188" y="63"/>
                  <a:pt x="186" y="63"/>
                  <a:pt x="184" y="63"/>
                </a:cubicBezTo>
                <a:cubicBezTo>
                  <a:pt x="184" y="63"/>
                  <a:pt x="183" y="63"/>
                  <a:pt x="183" y="64"/>
                </a:cubicBezTo>
                <a:cubicBezTo>
                  <a:pt x="183" y="63"/>
                  <a:pt x="183" y="63"/>
                  <a:pt x="184" y="63"/>
                </a:cubicBezTo>
                <a:cubicBezTo>
                  <a:pt x="181" y="63"/>
                  <a:pt x="178" y="64"/>
                  <a:pt x="175" y="67"/>
                </a:cubicBezTo>
                <a:cubicBezTo>
                  <a:pt x="170" y="68"/>
                  <a:pt x="166" y="69"/>
                  <a:pt x="163" y="72"/>
                </a:cubicBezTo>
                <a:cubicBezTo>
                  <a:pt x="159" y="74"/>
                  <a:pt x="156" y="78"/>
                  <a:pt x="152" y="81"/>
                </a:cubicBezTo>
                <a:cubicBezTo>
                  <a:pt x="149" y="84"/>
                  <a:pt x="146" y="87"/>
                  <a:pt x="142" y="90"/>
                </a:cubicBezTo>
                <a:cubicBezTo>
                  <a:pt x="138" y="93"/>
                  <a:pt x="134" y="95"/>
                  <a:pt x="130" y="96"/>
                </a:cubicBezTo>
                <a:cubicBezTo>
                  <a:pt x="132" y="95"/>
                  <a:pt x="135" y="93"/>
                  <a:pt x="135" y="91"/>
                </a:cubicBezTo>
                <a:cubicBezTo>
                  <a:pt x="124" y="101"/>
                  <a:pt x="109" y="107"/>
                  <a:pt x="105" y="117"/>
                </a:cubicBezTo>
                <a:cubicBezTo>
                  <a:pt x="108" y="118"/>
                  <a:pt x="108" y="118"/>
                  <a:pt x="108" y="118"/>
                </a:cubicBezTo>
                <a:cubicBezTo>
                  <a:pt x="102" y="128"/>
                  <a:pt x="97" y="135"/>
                  <a:pt x="92" y="142"/>
                </a:cubicBezTo>
                <a:cubicBezTo>
                  <a:pt x="95" y="145"/>
                  <a:pt x="95" y="145"/>
                  <a:pt x="95" y="145"/>
                </a:cubicBezTo>
                <a:cubicBezTo>
                  <a:pt x="93" y="147"/>
                  <a:pt x="91" y="150"/>
                  <a:pt x="89" y="154"/>
                </a:cubicBezTo>
                <a:cubicBezTo>
                  <a:pt x="87" y="158"/>
                  <a:pt x="85" y="162"/>
                  <a:pt x="83" y="166"/>
                </a:cubicBezTo>
                <a:cubicBezTo>
                  <a:pt x="81" y="170"/>
                  <a:pt x="79" y="174"/>
                  <a:pt x="76" y="177"/>
                </a:cubicBezTo>
                <a:cubicBezTo>
                  <a:pt x="74" y="180"/>
                  <a:pt x="72" y="183"/>
                  <a:pt x="69" y="184"/>
                </a:cubicBezTo>
                <a:cubicBezTo>
                  <a:pt x="71" y="188"/>
                  <a:pt x="62" y="199"/>
                  <a:pt x="61" y="207"/>
                </a:cubicBezTo>
                <a:cubicBezTo>
                  <a:pt x="57" y="208"/>
                  <a:pt x="57" y="208"/>
                  <a:pt x="57" y="208"/>
                </a:cubicBezTo>
                <a:cubicBezTo>
                  <a:pt x="54" y="216"/>
                  <a:pt x="54" y="222"/>
                  <a:pt x="53" y="228"/>
                </a:cubicBezTo>
                <a:cubicBezTo>
                  <a:pt x="48" y="237"/>
                  <a:pt x="47" y="246"/>
                  <a:pt x="47" y="255"/>
                </a:cubicBezTo>
                <a:cubicBezTo>
                  <a:pt x="47" y="264"/>
                  <a:pt x="48" y="273"/>
                  <a:pt x="48" y="281"/>
                </a:cubicBezTo>
                <a:cubicBezTo>
                  <a:pt x="47" y="281"/>
                  <a:pt x="47" y="281"/>
                  <a:pt x="47" y="281"/>
                </a:cubicBezTo>
                <a:cubicBezTo>
                  <a:pt x="48" y="287"/>
                  <a:pt x="49" y="293"/>
                  <a:pt x="50" y="298"/>
                </a:cubicBezTo>
                <a:cubicBezTo>
                  <a:pt x="47" y="294"/>
                  <a:pt x="53" y="301"/>
                  <a:pt x="53" y="306"/>
                </a:cubicBezTo>
                <a:cubicBezTo>
                  <a:pt x="54" y="309"/>
                  <a:pt x="54" y="312"/>
                  <a:pt x="55" y="316"/>
                </a:cubicBezTo>
                <a:cubicBezTo>
                  <a:pt x="55" y="319"/>
                  <a:pt x="55" y="323"/>
                  <a:pt x="55" y="327"/>
                </a:cubicBezTo>
                <a:cubicBezTo>
                  <a:pt x="58" y="337"/>
                  <a:pt x="58" y="337"/>
                  <a:pt x="58" y="337"/>
                </a:cubicBezTo>
                <a:cubicBezTo>
                  <a:pt x="53" y="326"/>
                  <a:pt x="53" y="339"/>
                  <a:pt x="50" y="341"/>
                </a:cubicBezTo>
                <a:cubicBezTo>
                  <a:pt x="55" y="347"/>
                  <a:pt x="55" y="347"/>
                  <a:pt x="55" y="347"/>
                </a:cubicBezTo>
                <a:cubicBezTo>
                  <a:pt x="54" y="350"/>
                  <a:pt x="51" y="343"/>
                  <a:pt x="52" y="348"/>
                </a:cubicBezTo>
                <a:cubicBezTo>
                  <a:pt x="55" y="352"/>
                  <a:pt x="60" y="366"/>
                  <a:pt x="65" y="368"/>
                </a:cubicBezTo>
                <a:cubicBezTo>
                  <a:pt x="66" y="367"/>
                  <a:pt x="66" y="365"/>
                  <a:pt x="66" y="363"/>
                </a:cubicBezTo>
                <a:cubicBezTo>
                  <a:pt x="66" y="363"/>
                  <a:pt x="66" y="363"/>
                  <a:pt x="66" y="363"/>
                </a:cubicBezTo>
                <a:cubicBezTo>
                  <a:pt x="66" y="363"/>
                  <a:pt x="66" y="362"/>
                  <a:pt x="66" y="362"/>
                </a:cubicBezTo>
                <a:cubicBezTo>
                  <a:pt x="66" y="362"/>
                  <a:pt x="66" y="363"/>
                  <a:pt x="66" y="363"/>
                </a:cubicBezTo>
                <a:cubicBezTo>
                  <a:pt x="67" y="363"/>
                  <a:pt x="68" y="364"/>
                  <a:pt x="68" y="364"/>
                </a:cubicBezTo>
                <a:cubicBezTo>
                  <a:pt x="71" y="372"/>
                  <a:pt x="71" y="369"/>
                  <a:pt x="72" y="368"/>
                </a:cubicBezTo>
                <a:cubicBezTo>
                  <a:pt x="72" y="373"/>
                  <a:pt x="73" y="377"/>
                  <a:pt x="74" y="380"/>
                </a:cubicBezTo>
                <a:cubicBezTo>
                  <a:pt x="75" y="384"/>
                  <a:pt x="76" y="387"/>
                  <a:pt x="75" y="392"/>
                </a:cubicBezTo>
                <a:cubicBezTo>
                  <a:pt x="76" y="385"/>
                  <a:pt x="78" y="391"/>
                  <a:pt x="82" y="396"/>
                </a:cubicBezTo>
                <a:cubicBezTo>
                  <a:pt x="85" y="401"/>
                  <a:pt x="89" y="406"/>
                  <a:pt x="90" y="402"/>
                </a:cubicBezTo>
                <a:cubicBezTo>
                  <a:pt x="89" y="411"/>
                  <a:pt x="92" y="406"/>
                  <a:pt x="91" y="413"/>
                </a:cubicBezTo>
                <a:cubicBezTo>
                  <a:pt x="86" y="403"/>
                  <a:pt x="76" y="398"/>
                  <a:pt x="70" y="391"/>
                </a:cubicBezTo>
                <a:cubicBezTo>
                  <a:pt x="70" y="394"/>
                  <a:pt x="71" y="397"/>
                  <a:pt x="71" y="400"/>
                </a:cubicBezTo>
                <a:cubicBezTo>
                  <a:pt x="70" y="400"/>
                  <a:pt x="68" y="399"/>
                  <a:pt x="67" y="397"/>
                </a:cubicBezTo>
                <a:cubicBezTo>
                  <a:pt x="67" y="398"/>
                  <a:pt x="67" y="399"/>
                  <a:pt x="67" y="401"/>
                </a:cubicBezTo>
                <a:cubicBezTo>
                  <a:pt x="67" y="403"/>
                  <a:pt x="68" y="406"/>
                  <a:pt x="65" y="404"/>
                </a:cubicBezTo>
                <a:cubicBezTo>
                  <a:pt x="66" y="406"/>
                  <a:pt x="67" y="407"/>
                  <a:pt x="68" y="408"/>
                </a:cubicBezTo>
                <a:cubicBezTo>
                  <a:pt x="68" y="407"/>
                  <a:pt x="68" y="407"/>
                  <a:pt x="68" y="407"/>
                </a:cubicBezTo>
                <a:cubicBezTo>
                  <a:pt x="72" y="409"/>
                  <a:pt x="72" y="409"/>
                  <a:pt x="72" y="409"/>
                </a:cubicBezTo>
                <a:cubicBezTo>
                  <a:pt x="70" y="411"/>
                  <a:pt x="70" y="411"/>
                  <a:pt x="70" y="411"/>
                </a:cubicBezTo>
                <a:cubicBezTo>
                  <a:pt x="72" y="413"/>
                  <a:pt x="74" y="415"/>
                  <a:pt x="76" y="416"/>
                </a:cubicBezTo>
                <a:cubicBezTo>
                  <a:pt x="75" y="416"/>
                  <a:pt x="75" y="416"/>
                  <a:pt x="75" y="416"/>
                </a:cubicBezTo>
                <a:cubicBezTo>
                  <a:pt x="79" y="420"/>
                  <a:pt x="81" y="423"/>
                  <a:pt x="83" y="426"/>
                </a:cubicBezTo>
                <a:cubicBezTo>
                  <a:pt x="83" y="426"/>
                  <a:pt x="84" y="427"/>
                  <a:pt x="84" y="428"/>
                </a:cubicBezTo>
                <a:cubicBezTo>
                  <a:pt x="85" y="428"/>
                  <a:pt x="87" y="429"/>
                  <a:pt x="88" y="430"/>
                </a:cubicBezTo>
                <a:cubicBezTo>
                  <a:pt x="92" y="432"/>
                  <a:pt x="96" y="433"/>
                  <a:pt x="96" y="430"/>
                </a:cubicBezTo>
                <a:cubicBezTo>
                  <a:pt x="98" y="436"/>
                  <a:pt x="94" y="436"/>
                  <a:pt x="103" y="443"/>
                </a:cubicBezTo>
                <a:cubicBezTo>
                  <a:pt x="111" y="447"/>
                  <a:pt x="101" y="433"/>
                  <a:pt x="101" y="430"/>
                </a:cubicBezTo>
                <a:cubicBezTo>
                  <a:pt x="108" y="435"/>
                  <a:pt x="109" y="434"/>
                  <a:pt x="110" y="433"/>
                </a:cubicBezTo>
                <a:cubicBezTo>
                  <a:pt x="110" y="439"/>
                  <a:pt x="109" y="445"/>
                  <a:pt x="106" y="448"/>
                </a:cubicBezTo>
                <a:cubicBezTo>
                  <a:pt x="114" y="455"/>
                  <a:pt x="123" y="461"/>
                  <a:pt x="132" y="468"/>
                </a:cubicBezTo>
                <a:cubicBezTo>
                  <a:pt x="138" y="472"/>
                  <a:pt x="144" y="477"/>
                  <a:pt x="150" y="480"/>
                </a:cubicBezTo>
                <a:cubicBezTo>
                  <a:pt x="150" y="480"/>
                  <a:pt x="149" y="479"/>
                  <a:pt x="149" y="478"/>
                </a:cubicBezTo>
                <a:cubicBezTo>
                  <a:pt x="153" y="480"/>
                  <a:pt x="157" y="482"/>
                  <a:pt x="162" y="484"/>
                </a:cubicBezTo>
                <a:cubicBezTo>
                  <a:pt x="161" y="484"/>
                  <a:pt x="161" y="484"/>
                  <a:pt x="161" y="484"/>
                </a:cubicBezTo>
                <a:cubicBezTo>
                  <a:pt x="165" y="487"/>
                  <a:pt x="177" y="490"/>
                  <a:pt x="183" y="495"/>
                </a:cubicBezTo>
                <a:cubicBezTo>
                  <a:pt x="182" y="494"/>
                  <a:pt x="179" y="494"/>
                  <a:pt x="177" y="493"/>
                </a:cubicBezTo>
                <a:cubicBezTo>
                  <a:pt x="177" y="495"/>
                  <a:pt x="178" y="499"/>
                  <a:pt x="184" y="502"/>
                </a:cubicBezTo>
                <a:cubicBezTo>
                  <a:pt x="188" y="500"/>
                  <a:pt x="188" y="500"/>
                  <a:pt x="188" y="500"/>
                </a:cubicBezTo>
                <a:cubicBezTo>
                  <a:pt x="189" y="503"/>
                  <a:pt x="189" y="503"/>
                  <a:pt x="189" y="503"/>
                </a:cubicBezTo>
                <a:cubicBezTo>
                  <a:pt x="192" y="504"/>
                  <a:pt x="193" y="504"/>
                  <a:pt x="193" y="504"/>
                </a:cubicBezTo>
                <a:cubicBezTo>
                  <a:pt x="191" y="501"/>
                  <a:pt x="191" y="499"/>
                  <a:pt x="190" y="496"/>
                </a:cubicBezTo>
                <a:cubicBezTo>
                  <a:pt x="191" y="497"/>
                  <a:pt x="192" y="499"/>
                  <a:pt x="194" y="501"/>
                </a:cubicBezTo>
                <a:cubicBezTo>
                  <a:pt x="195" y="501"/>
                  <a:pt x="196" y="501"/>
                  <a:pt x="197" y="501"/>
                </a:cubicBezTo>
                <a:cubicBezTo>
                  <a:pt x="197" y="502"/>
                  <a:pt x="198" y="503"/>
                  <a:pt x="198" y="504"/>
                </a:cubicBezTo>
                <a:cubicBezTo>
                  <a:pt x="199" y="505"/>
                  <a:pt x="200" y="505"/>
                  <a:pt x="201" y="506"/>
                </a:cubicBezTo>
                <a:cubicBezTo>
                  <a:pt x="203" y="506"/>
                  <a:pt x="203" y="506"/>
                  <a:pt x="203" y="506"/>
                </a:cubicBezTo>
                <a:cubicBezTo>
                  <a:pt x="205" y="507"/>
                  <a:pt x="206" y="508"/>
                  <a:pt x="206" y="509"/>
                </a:cubicBezTo>
                <a:cubicBezTo>
                  <a:pt x="209" y="510"/>
                  <a:pt x="214" y="512"/>
                  <a:pt x="218" y="513"/>
                </a:cubicBezTo>
                <a:cubicBezTo>
                  <a:pt x="221" y="514"/>
                  <a:pt x="224" y="514"/>
                  <a:pt x="226" y="515"/>
                </a:cubicBezTo>
                <a:cubicBezTo>
                  <a:pt x="229" y="516"/>
                  <a:pt x="231" y="516"/>
                  <a:pt x="233" y="517"/>
                </a:cubicBezTo>
                <a:cubicBezTo>
                  <a:pt x="238" y="518"/>
                  <a:pt x="242" y="520"/>
                  <a:pt x="243" y="522"/>
                </a:cubicBezTo>
                <a:cubicBezTo>
                  <a:pt x="247" y="519"/>
                  <a:pt x="243" y="518"/>
                  <a:pt x="238" y="518"/>
                </a:cubicBezTo>
                <a:cubicBezTo>
                  <a:pt x="234" y="517"/>
                  <a:pt x="229" y="516"/>
                  <a:pt x="234" y="514"/>
                </a:cubicBezTo>
                <a:cubicBezTo>
                  <a:pt x="236" y="515"/>
                  <a:pt x="237" y="517"/>
                  <a:pt x="243" y="518"/>
                </a:cubicBezTo>
                <a:cubicBezTo>
                  <a:pt x="242" y="514"/>
                  <a:pt x="242" y="514"/>
                  <a:pt x="242" y="514"/>
                </a:cubicBezTo>
                <a:cubicBezTo>
                  <a:pt x="256" y="517"/>
                  <a:pt x="266" y="519"/>
                  <a:pt x="276" y="520"/>
                </a:cubicBezTo>
                <a:cubicBezTo>
                  <a:pt x="281" y="520"/>
                  <a:pt x="285" y="521"/>
                  <a:pt x="291" y="521"/>
                </a:cubicBezTo>
                <a:cubicBezTo>
                  <a:pt x="296" y="521"/>
                  <a:pt x="302" y="520"/>
                  <a:pt x="308" y="519"/>
                </a:cubicBezTo>
                <a:cubicBezTo>
                  <a:pt x="307" y="520"/>
                  <a:pt x="307" y="520"/>
                  <a:pt x="307" y="520"/>
                </a:cubicBezTo>
                <a:cubicBezTo>
                  <a:pt x="317" y="520"/>
                  <a:pt x="322" y="519"/>
                  <a:pt x="325" y="515"/>
                </a:cubicBezTo>
                <a:cubicBezTo>
                  <a:pt x="327" y="516"/>
                  <a:pt x="321" y="518"/>
                  <a:pt x="325" y="519"/>
                </a:cubicBezTo>
                <a:cubicBezTo>
                  <a:pt x="332" y="513"/>
                  <a:pt x="340" y="513"/>
                  <a:pt x="348" y="512"/>
                </a:cubicBezTo>
                <a:cubicBezTo>
                  <a:pt x="352" y="512"/>
                  <a:pt x="355" y="512"/>
                  <a:pt x="359" y="512"/>
                </a:cubicBezTo>
                <a:cubicBezTo>
                  <a:pt x="362" y="511"/>
                  <a:pt x="365" y="510"/>
                  <a:pt x="366" y="507"/>
                </a:cubicBezTo>
                <a:cubicBezTo>
                  <a:pt x="367" y="511"/>
                  <a:pt x="373" y="513"/>
                  <a:pt x="379" y="514"/>
                </a:cubicBezTo>
                <a:cubicBezTo>
                  <a:pt x="384" y="516"/>
                  <a:pt x="389" y="518"/>
                  <a:pt x="385" y="522"/>
                </a:cubicBezTo>
                <a:cubicBezTo>
                  <a:pt x="387" y="521"/>
                  <a:pt x="390" y="520"/>
                  <a:pt x="392" y="518"/>
                </a:cubicBezTo>
                <a:cubicBezTo>
                  <a:pt x="392" y="521"/>
                  <a:pt x="386" y="524"/>
                  <a:pt x="381" y="526"/>
                </a:cubicBezTo>
                <a:cubicBezTo>
                  <a:pt x="375" y="529"/>
                  <a:pt x="369" y="531"/>
                  <a:pt x="368" y="534"/>
                </a:cubicBezTo>
                <a:cubicBezTo>
                  <a:pt x="360" y="535"/>
                  <a:pt x="352" y="536"/>
                  <a:pt x="344" y="536"/>
                </a:cubicBezTo>
                <a:cubicBezTo>
                  <a:pt x="345" y="537"/>
                  <a:pt x="342" y="541"/>
                  <a:pt x="346" y="541"/>
                </a:cubicBezTo>
                <a:cubicBezTo>
                  <a:pt x="340" y="542"/>
                  <a:pt x="335" y="544"/>
                  <a:pt x="344" y="545"/>
                </a:cubicBezTo>
                <a:cubicBezTo>
                  <a:pt x="329" y="545"/>
                  <a:pt x="315" y="546"/>
                  <a:pt x="300" y="546"/>
                </a:cubicBezTo>
                <a:cubicBezTo>
                  <a:pt x="286" y="546"/>
                  <a:pt x="272" y="547"/>
                  <a:pt x="258" y="546"/>
                </a:cubicBezTo>
                <a:cubicBezTo>
                  <a:pt x="244" y="545"/>
                  <a:pt x="230" y="544"/>
                  <a:pt x="216" y="540"/>
                </a:cubicBezTo>
                <a:cubicBezTo>
                  <a:pt x="202" y="537"/>
                  <a:pt x="189" y="533"/>
                  <a:pt x="177" y="526"/>
                </a:cubicBezTo>
                <a:cubicBezTo>
                  <a:pt x="173" y="525"/>
                  <a:pt x="174" y="527"/>
                  <a:pt x="175" y="529"/>
                </a:cubicBezTo>
                <a:cubicBezTo>
                  <a:pt x="171" y="525"/>
                  <a:pt x="169" y="524"/>
                  <a:pt x="167" y="525"/>
                </a:cubicBezTo>
                <a:cubicBezTo>
                  <a:pt x="165" y="525"/>
                  <a:pt x="163" y="527"/>
                  <a:pt x="160" y="526"/>
                </a:cubicBezTo>
                <a:cubicBezTo>
                  <a:pt x="156" y="522"/>
                  <a:pt x="153" y="517"/>
                  <a:pt x="149" y="513"/>
                </a:cubicBezTo>
                <a:cubicBezTo>
                  <a:pt x="143" y="512"/>
                  <a:pt x="146" y="516"/>
                  <a:pt x="145" y="517"/>
                </a:cubicBezTo>
                <a:cubicBezTo>
                  <a:pt x="132" y="511"/>
                  <a:pt x="121" y="502"/>
                  <a:pt x="111" y="493"/>
                </a:cubicBezTo>
                <a:cubicBezTo>
                  <a:pt x="101" y="484"/>
                  <a:pt x="92" y="475"/>
                  <a:pt x="83" y="468"/>
                </a:cubicBezTo>
                <a:cubicBezTo>
                  <a:pt x="79" y="461"/>
                  <a:pt x="88" y="466"/>
                  <a:pt x="82" y="458"/>
                </a:cubicBezTo>
                <a:cubicBezTo>
                  <a:pt x="84" y="465"/>
                  <a:pt x="78" y="461"/>
                  <a:pt x="73" y="456"/>
                </a:cubicBezTo>
                <a:cubicBezTo>
                  <a:pt x="70" y="453"/>
                  <a:pt x="67" y="450"/>
                  <a:pt x="65" y="449"/>
                </a:cubicBezTo>
                <a:cubicBezTo>
                  <a:pt x="63" y="447"/>
                  <a:pt x="62" y="447"/>
                  <a:pt x="62" y="449"/>
                </a:cubicBezTo>
                <a:cubicBezTo>
                  <a:pt x="63" y="443"/>
                  <a:pt x="58" y="436"/>
                  <a:pt x="54" y="430"/>
                </a:cubicBezTo>
                <a:cubicBezTo>
                  <a:pt x="51" y="424"/>
                  <a:pt x="49" y="418"/>
                  <a:pt x="55" y="417"/>
                </a:cubicBezTo>
                <a:cubicBezTo>
                  <a:pt x="50" y="408"/>
                  <a:pt x="46" y="412"/>
                  <a:pt x="47" y="415"/>
                </a:cubicBezTo>
                <a:cubicBezTo>
                  <a:pt x="44" y="409"/>
                  <a:pt x="41" y="404"/>
                  <a:pt x="38" y="399"/>
                </a:cubicBezTo>
                <a:cubicBezTo>
                  <a:pt x="35" y="394"/>
                  <a:pt x="32" y="390"/>
                  <a:pt x="28" y="386"/>
                </a:cubicBezTo>
                <a:cubicBezTo>
                  <a:pt x="28" y="382"/>
                  <a:pt x="21" y="368"/>
                  <a:pt x="17" y="353"/>
                </a:cubicBezTo>
                <a:cubicBezTo>
                  <a:pt x="12" y="338"/>
                  <a:pt x="10" y="321"/>
                  <a:pt x="13" y="315"/>
                </a:cubicBezTo>
                <a:cubicBezTo>
                  <a:pt x="9" y="324"/>
                  <a:pt x="10" y="315"/>
                  <a:pt x="7" y="307"/>
                </a:cubicBezTo>
                <a:cubicBezTo>
                  <a:pt x="6" y="310"/>
                  <a:pt x="4" y="312"/>
                  <a:pt x="3" y="315"/>
                </a:cubicBezTo>
                <a:cubicBezTo>
                  <a:pt x="2" y="309"/>
                  <a:pt x="2" y="303"/>
                  <a:pt x="2" y="297"/>
                </a:cubicBezTo>
                <a:cubicBezTo>
                  <a:pt x="1" y="294"/>
                  <a:pt x="1" y="293"/>
                  <a:pt x="2" y="293"/>
                </a:cubicBezTo>
                <a:cubicBezTo>
                  <a:pt x="2" y="290"/>
                  <a:pt x="4" y="293"/>
                  <a:pt x="5" y="285"/>
                </a:cubicBezTo>
                <a:cubicBezTo>
                  <a:pt x="5" y="274"/>
                  <a:pt x="2" y="273"/>
                  <a:pt x="0" y="266"/>
                </a:cubicBezTo>
                <a:cubicBezTo>
                  <a:pt x="0" y="268"/>
                  <a:pt x="0" y="268"/>
                  <a:pt x="0" y="268"/>
                </a:cubicBezTo>
                <a:cubicBezTo>
                  <a:pt x="0" y="260"/>
                  <a:pt x="0" y="260"/>
                  <a:pt x="0" y="260"/>
                </a:cubicBezTo>
                <a:cubicBezTo>
                  <a:pt x="0" y="257"/>
                  <a:pt x="1" y="262"/>
                  <a:pt x="2" y="266"/>
                </a:cubicBezTo>
                <a:cubicBezTo>
                  <a:pt x="3" y="270"/>
                  <a:pt x="5" y="271"/>
                  <a:pt x="6" y="262"/>
                </a:cubicBezTo>
                <a:cubicBezTo>
                  <a:pt x="6" y="262"/>
                  <a:pt x="4" y="259"/>
                  <a:pt x="3" y="255"/>
                </a:cubicBezTo>
                <a:cubicBezTo>
                  <a:pt x="2" y="251"/>
                  <a:pt x="2" y="247"/>
                  <a:pt x="4" y="244"/>
                </a:cubicBezTo>
                <a:cubicBezTo>
                  <a:pt x="3" y="254"/>
                  <a:pt x="6" y="253"/>
                  <a:pt x="8" y="250"/>
                </a:cubicBezTo>
                <a:cubicBezTo>
                  <a:pt x="8" y="245"/>
                  <a:pt x="9" y="241"/>
                  <a:pt x="9" y="236"/>
                </a:cubicBezTo>
                <a:cubicBezTo>
                  <a:pt x="3" y="240"/>
                  <a:pt x="3" y="240"/>
                  <a:pt x="3" y="240"/>
                </a:cubicBezTo>
                <a:cubicBezTo>
                  <a:pt x="6" y="220"/>
                  <a:pt x="12" y="200"/>
                  <a:pt x="20" y="181"/>
                </a:cubicBezTo>
                <a:cubicBezTo>
                  <a:pt x="28" y="161"/>
                  <a:pt x="38" y="143"/>
                  <a:pt x="50" y="125"/>
                </a:cubicBezTo>
                <a:cubicBezTo>
                  <a:pt x="52" y="126"/>
                  <a:pt x="56" y="120"/>
                  <a:pt x="60" y="115"/>
                </a:cubicBezTo>
                <a:cubicBezTo>
                  <a:pt x="65" y="109"/>
                  <a:pt x="69" y="105"/>
                  <a:pt x="71" y="108"/>
                </a:cubicBezTo>
                <a:cubicBezTo>
                  <a:pt x="70" y="109"/>
                  <a:pt x="70" y="109"/>
                  <a:pt x="70" y="109"/>
                </a:cubicBezTo>
                <a:cubicBezTo>
                  <a:pt x="67" y="113"/>
                  <a:pt x="68" y="114"/>
                  <a:pt x="71" y="112"/>
                </a:cubicBezTo>
                <a:cubicBezTo>
                  <a:pt x="73" y="111"/>
                  <a:pt x="74" y="110"/>
                  <a:pt x="76" y="109"/>
                </a:cubicBezTo>
                <a:cubicBezTo>
                  <a:pt x="77" y="108"/>
                  <a:pt x="78" y="107"/>
                  <a:pt x="79" y="106"/>
                </a:cubicBezTo>
                <a:cubicBezTo>
                  <a:pt x="76" y="105"/>
                  <a:pt x="72" y="104"/>
                  <a:pt x="70" y="105"/>
                </a:cubicBezTo>
                <a:cubicBezTo>
                  <a:pt x="68" y="103"/>
                  <a:pt x="74" y="101"/>
                  <a:pt x="78" y="99"/>
                </a:cubicBezTo>
                <a:cubicBezTo>
                  <a:pt x="78" y="96"/>
                  <a:pt x="77" y="95"/>
                  <a:pt x="70" y="102"/>
                </a:cubicBezTo>
                <a:cubicBezTo>
                  <a:pt x="73" y="98"/>
                  <a:pt x="76" y="92"/>
                  <a:pt x="79" y="88"/>
                </a:cubicBezTo>
                <a:cubicBezTo>
                  <a:pt x="77" y="79"/>
                  <a:pt x="85" y="71"/>
                  <a:pt x="96" y="63"/>
                </a:cubicBezTo>
                <a:cubicBezTo>
                  <a:pt x="102" y="60"/>
                  <a:pt x="108" y="56"/>
                  <a:pt x="114" y="52"/>
                </a:cubicBezTo>
                <a:cubicBezTo>
                  <a:pt x="121" y="49"/>
                  <a:pt x="126" y="45"/>
                  <a:pt x="131" y="40"/>
                </a:cubicBezTo>
                <a:cubicBezTo>
                  <a:pt x="130" y="42"/>
                  <a:pt x="130" y="43"/>
                  <a:pt x="130" y="43"/>
                </a:cubicBezTo>
                <a:cubicBezTo>
                  <a:pt x="132" y="41"/>
                  <a:pt x="135" y="39"/>
                  <a:pt x="137" y="38"/>
                </a:cubicBezTo>
                <a:cubicBezTo>
                  <a:pt x="139" y="36"/>
                  <a:pt x="142" y="34"/>
                  <a:pt x="145" y="33"/>
                </a:cubicBezTo>
                <a:cubicBezTo>
                  <a:pt x="150" y="30"/>
                  <a:pt x="155" y="28"/>
                  <a:pt x="160" y="26"/>
                </a:cubicBezTo>
                <a:cubicBezTo>
                  <a:pt x="171" y="23"/>
                  <a:pt x="179" y="22"/>
                  <a:pt x="181" y="20"/>
                </a:cubicBezTo>
                <a:cubicBezTo>
                  <a:pt x="182" y="21"/>
                  <a:pt x="182" y="21"/>
                  <a:pt x="182" y="21"/>
                </a:cubicBezTo>
                <a:cubicBezTo>
                  <a:pt x="183" y="21"/>
                  <a:pt x="183" y="21"/>
                  <a:pt x="184" y="20"/>
                </a:cubicBezTo>
                <a:cubicBezTo>
                  <a:pt x="185" y="21"/>
                  <a:pt x="185" y="21"/>
                  <a:pt x="186" y="22"/>
                </a:cubicBezTo>
                <a:cubicBezTo>
                  <a:pt x="200" y="11"/>
                  <a:pt x="203" y="9"/>
                  <a:pt x="226" y="7"/>
                </a:cubicBezTo>
                <a:cubicBezTo>
                  <a:pt x="226" y="8"/>
                  <a:pt x="223" y="9"/>
                  <a:pt x="227" y="9"/>
                </a:cubicBezTo>
                <a:cubicBezTo>
                  <a:pt x="229" y="7"/>
                  <a:pt x="232" y="5"/>
                  <a:pt x="236" y="4"/>
                </a:cubicBezTo>
                <a:cubicBezTo>
                  <a:pt x="240" y="2"/>
                  <a:pt x="245" y="1"/>
                  <a:pt x="253" y="1"/>
                </a:cubicBezTo>
                <a:cubicBezTo>
                  <a:pt x="252" y="2"/>
                  <a:pt x="252" y="2"/>
                  <a:pt x="252" y="2"/>
                </a:cubicBezTo>
                <a:cubicBezTo>
                  <a:pt x="261" y="1"/>
                  <a:pt x="269" y="0"/>
                  <a:pt x="277" y="0"/>
                </a:cubicBezTo>
                <a:cubicBezTo>
                  <a:pt x="277" y="6"/>
                  <a:pt x="287" y="4"/>
                  <a:pt x="299" y="4"/>
                </a:cubicBezTo>
                <a:cubicBezTo>
                  <a:pt x="302" y="3"/>
                  <a:pt x="305" y="3"/>
                  <a:pt x="308" y="3"/>
                </a:cubicBezTo>
                <a:cubicBezTo>
                  <a:pt x="311" y="3"/>
                  <a:pt x="313" y="4"/>
                  <a:pt x="316" y="4"/>
                </a:cubicBezTo>
                <a:cubicBezTo>
                  <a:pt x="321" y="5"/>
                  <a:pt x="325" y="7"/>
                  <a:pt x="326" y="10"/>
                </a:cubicBezTo>
                <a:cubicBezTo>
                  <a:pt x="331" y="8"/>
                  <a:pt x="349" y="11"/>
                  <a:pt x="357" y="12"/>
                </a:cubicBezTo>
                <a:cubicBezTo>
                  <a:pt x="357" y="12"/>
                  <a:pt x="357" y="13"/>
                  <a:pt x="359" y="14"/>
                </a:cubicBezTo>
                <a:cubicBezTo>
                  <a:pt x="361" y="13"/>
                  <a:pt x="364" y="13"/>
                  <a:pt x="367" y="14"/>
                </a:cubicBezTo>
                <a:cubicBezTo>
                  <a:pt x="370" y="15"/>
                  <a:pt x="374" y="16"/>
                  <a:pt x="377" y="18"/>
                </a:cubicBezTo>
                <a:cubicBezTo>
                  <a:pt x="383" y="22"/>
                  <a:pt x="388" y="27"/>
                  <a:pt x="393" y="29"/>
                </a:cubicBezTo>
                <a:cubicBezTo>
                  <a:pt x="400" y="30"/>
                  <a:pt x="398" y="27"/>
                  <a:pt x="397" y="24"/>
                </a:cubicBezTo>
                <a:cubicBezTo>
                  <a:pt x="402" y="29"/>
                  <a:pt x="411" y="32"/>
                  <a:pt x="419" y="35"/>
                </a:cubicBezTo>
                <a:cubicBezTo>
                  <a:pt x="427" y="38"/>
                  <a:pt x="435" y="40"/>
                  <a:pt x="436" y="42"/>
                </a:cubicBezTo>
                <a:cubicBezTo>
                  <a:pt x="444" y="49"/>
                  <a:pt x="436" y="48"/>
                  <a:pt x="437" y="52"/>
                </a:cubicBezTo>
                <a:cubicBezTo>
                  <a:pt x="444" y="56"/>
                  <a:pt x="445" y="53"/>
                  <a:pt x="446" y="52"/>
                </a:cubicBezTo>
                <a:cubicBezTo>
                  <a:pt x="447" y="50"/>
                  <a:pt x="448" y="50"/>
                  <a:pt x="455" y="58"/>
                </a:cubicBezTo>
                <a:cubicBezTo>
                  <a:pt x="453" y="57"/>
                  <a:pt x="449" y="54"/>
                  <a:pt x="450" y="56"/>
                </a:cubicBezTo>
                <a:cubicBezTo>
                  <a:pt x="451" y="57"/>
                  <a:pt x="452" y="60"/>
                  <a:pt x="453" y="62"/>
                </a:cubicBezTo>
                <a:cubicBezTo>
                  <a:pt x="454" y="65"/>
                  <a:pt x="455" y="68"/>
                  <a:pt x="456" y="71"/>
                </a:cubicBezTo>
                <a:cubicBezTo>
                  <a:pt x="458" y="75"/>
                  <a:pt x="459" y="79"/>
                  <a:pt x="461" y="82"/>
                </a:cubicBezTo>
                <a:cubicBezTo>
                  <a:pt x="461" y="82"/>
                  <a:pt x="461" y="82"/>
                  <a:pt x="461" y="82"/>
                </a:cubicBezTo>
                <a:cubicBezTo>
                  <a:pt x="462" y="83"/>
                  <a:pt x="462" y="83"/>
                  <a:pt x="462" y="83"/>
                </a:cubicBezTo>
                <a:cubicBezTo>
                  <a:pt x="463" y="84"/>
                  <a:pt x="463" y="84"/>
                  <a:pt x="463" y="84"/>
                </a:cubicBezTo>
                <a:cubicBezTo>
                  <a:pt x="461" y="79"/>
                  <a:pt x="461" y="79"/>
                  <a:pt x="461" y="79"/>
                </a:cubicBezTo>
                <a:cubicBezTo>
                  <a:pt x="464" y="81"/>
                  <a:pt x="467" y="84"/>
                  <a:pt x="469" y="87"/>
                </a:cubicBezTo>
                <a:cubicBezTo>
                  <a:pt x="471" y="90"/>
                  <a:pt x="473" y="93"/>
                  <a:pt x="474" y="96"/>
                </a:cubicBezTo>
                <a:cubicBezTo>
                  <a:pt x="475" y="98"/>
                  <a:pt x="476" y="99"/>
                  <a:pt x="476" y="100"/>
                </a:cubicBezTo>
                <a:cubicBezTo>
                  <a:pt x="477" y="100"/>
                  <a:pt x="477" y="100"/>
                  <a:pt x="477" y="100"/>
                </a:cubicBezTo>
                <a:cubicBezTo>
                  <a:pt x="476" y="100"/>
                  <a:pt x="476" y="100"/>
                  <a:pt x="476" y="100"/>
                </a:cubicBezTo>
                <a:cubicBezTo>
                  <a:pt x="479" y="104"/>
                  <a:pt x="481" y="107"/>
                  <a:pt x="484" y="105"/>
                </a:cubicBezTo>
                <a:cubicBezTo>
                  <a:pt x="486" y="102"/>
                  <a:pt x="486" y="102"/>
                  <a:pt x="486" y="102"/>
                </a:cubicBezTo>
                <a:cubicBezTo>
                  <a:pt x="491" y="113"/>
                  <a:pt x="493" y="114"/>
                  <a:pt x="495" y="116"/>
                </a:cubicBezTo>
                <a:cubicBezTo>
                  <a:pt x="496" y="118"/>
                  <a:pt x="499" y="120"/>
                  <a:pt x="503" y="131"/>
                </a:cubicBezTo>
                <a:cubicBezTo>
                  <a:pt x="502" y="131"/>
                  <a:pt x="502" y="131"/>
                  <a:pt x="502" y="131"/>
                </a:cubicBezTo>
                <a:cubicBezTo>
                  <a:pt x="509" y="139"/>
                  <a:pt x="507" y="146"/>
                  <a:pt x="515" y="148"/>
                </a:cubicBezTo>
                <a:cubicBezTo>
                  <a:pt x="514" y="144"/>
                  <a:pt x="514" y="144"/>
                  <a:pt x="514" y="144"/>
                </a:cubicBezTo>
                <a:cubicBezTo>
                  <a:pt x="515" y="146"/>
                  <a:pt x="515" y="147"/>
                  <a:pt x="516" y="148"/>
                </a:cubicBezTo>
                <a:cubicBezTo>
                  <a:pt x="516" y="149"/>
                  <a:pt x="517" y="149"/>
                  <a:pt x="517" y="150"/>
                </a:cubicBezTo>
                <a:cubicBezTo>
                  <a:pt x="518" y="151"/>
                  <a:pt x="518" y="153"/>
                  <a:pt x="519" y="155"/>
                </a:cubicBezTo>
                <a:cubicBezTo>
                  <a:pt x="519" y="158"/>
                  <a:pt x="519" y="161"/>
                  <a:pt x="518" y="163"/>
                </a:cubicBezTo>
                <a:close/>
                <a:moveTo>
                  <a:pt x="159" y="485"/>
                </a:moveTo>
                <a:cubicBezTo>
                  <a:pt x="162" y="487"/>
                  <a:pt x="165" y="488"/>
                  <a:pt x="168" y="489"/>
                </a:cubicBezTo>
                <a:cubicBezTo>
                  <a:pt x="165" y="488"/>
                  <a:pt x="163" y="486"/>
                  <a:pt x="161" y="484"/>
                </a:cubicBezTo>
                <a:cubicBezTo>
                  <a:pt x="161" y="485"/>
                  <a:pt x="160" y="485"/>
                  <a:pt x="159" y="485"/>
                </a:cubicBezTo>
                <a:close/>
                <a:moveTo>
                  <a:pt x="503" y="157"/>
                </a:moveTo>
                <a:cubicBezTo>
                  <a:pt x="503" y="157"/>
                  <a:pt x="504" y="157"/>
                  <a:pt x="504" y="157"/>
                </a:cubicBezTo>
                <a:cubicBezTo>
                  <a:pt x="504" y="157"/>
                  <a:pt x="503" y="157"/>
                  <a:pt x="503" y="157"/>
                </a:cubicBezTo>
                <a:cubicBezTo>
                  <a:pt x="503" y="157"/>
                  <a:pt x="503" y="157"/>
                  <a:pt x="503" y="157"/>
                </a:cubicBezTo>
                <a:close/>
                <a:moveTo>
                  <a:pt x="504" y="157"/>
                </a:moveTo>
                <a:cubicBezTo>
                  <a:pt x="504" y="156"/>
                  <a:pt x="504" y="156"/>
                  <a:pt x="505" y="156"/>
                </a:cubicBezTo>
                <a:cubicBezTo>
                  <a:pt x="504" y="156"/>
                  <a:pt x="504" y="156"/>
                  <a:pt x="504" y="157"/>
                </a:cubicBezTo>
                <a:close/>
                <a:moveTo>
                  <a:pt x="78" y="133"/>
                </a:moveTo>
                <a:cubicBezTo>
                  <a:pt x="79" y="132"/>
                  <a:pt x="80" y="131"/>
                  <a:pt x="82" y="130"/>
                </a:cubicBezTo>
                <a:cubicBezTo>
                  <a:pt x="82" y="129"/>
                  <a:pt x="82" y="128"/>
                  <a:pt x="82" y="127"/>
                </a:cubicBezTo>
                <a:cubicBezTo>
                  <a:pt x="79" y="125"/>
                  <a:pt x="79" y="125"/>
                  <a:pt x="79" y="125"/>
                </a:cubicBezTo>
                <a:cubicBezTo>
                  <a:pt x="76" y="129"/>
                  <a:pt x="77" y="131"/>
                  <a:pt x="78" y="133"/>
                </a:cubicBezTo>
                <a:cubicBezTo>
                  <a:pt x="78" y="133"/>
                  <a:pt x="78" y="133"/>
                  <a:pt x="78" y="133"/>
                </a:cubicBezTo>
                <a:close/>
                <a:moveTo>
                  <a:pt x="82" y="122"/>
                </a:moveTo>
                <a:cubicBezTo>
                  <a:pt x="82" y="123"/>
                  <a:pt x="81" y="123"/>
                  <a:pt x="80" y="124"/>
                </a:cubicBezTo>
                <a:cubicBezTo>
                  <a:pt x="82" y="126"/>
                  <a:pt x="82" y="126"/>
                  <a:pt x="82" y="126"/>
                </a:cubicBezTo>
                <a:cubicBezTo>
                  <a:pt x="82" y="125"/>
                  <a:pt x="82" y="123"/>
                  <a:pt x="82" y="122"/>
                </a:cubicBezTo>
                <a:close/>
                <a:moveTo>
                  <a:pt x="41" y="300"/>
                </a:moveTo>
                <a:cubicBezTo>
                  <a:pt x="40" y="297"/>
                  <a:pt x="38" y="295"/>
                  <a:pt x="37" y="291"/>
                </a:cubicBezTo>
                <a:cubicBezTo>
                  <a:pt x="35" y="288"/>
                  <a:pt x="34" y="283"/>
                  <a:pt x="35" y="276"/>
                </a:cubicBezTo>
                <a:cubicBezTo>
                  <a:pt x="34" y="274"/>
                  <a:pt x="40" y="282"/>
                  <a:pt x="38" y="268"/>
                </a:cubicBezTo>
                <a:cubicBezTo>
                  <a:pt x="38" y="263"/>
                  <a:pt x="37" y="258"/>
                  <a:pt x="36" y="254"/>
                </a:cubicBezTo>
                <a:cubicBezTo>
                  <a:pt x="35" y="255"/>
                  <a:pt x="35" y="256"/>
                  <a:pt x="35" y="258"/>
                </a:cubicBezTo>
                <a:cubicBezTo>
                  <a:pt x="36" y="261"/>
                  <a:pt x="37" y="266"/>
                  <a:pt x="35" y="269"/>
                </a:cubicBezTo>
                <a:cubicBezTo>
                  <a:pt x="34" y="266"/>
                  <a:pt x="34" y="263"/>
                  <a:pt x="34" y="260"/>
                </a:cubicBezTo>
                <a:cubicBezTo>
                  <a:pt x="34" y="257"/>
                  <a:pt x="34" y="253"/>
                  <a:pt x="34" y="250"/>
                </a:cubicBezTo>
                <a:cubicBezTo>
                  <a:pt x="34" y="250"/>
                  <a:pt x="34" y="249"/>
                  <a:pt x="34" y="249"/>
                </a:cubicBezTo>
                <a:cubicBezTo>
                  <a:pt x="33" y="246"/>
                  <a:pt x="32" y="243"/>
                  <a:pt x="31" y="241"/>
                </a:cubicBezTo>
                <a:cubicBezTo>
                  <a:pt x="30" y="245"/>
                  <a:pt x="31" y="248"/>
                  <a:pt x="30" y="251"/>
                </a:cubicBezTo>
                <a:cubicBezTo>
                  <a:pt x="29" y="248"/>
                  <a:pt x="28" y="243"/>
                  <a:pt x="27" y="242"/>
                </a:cubicBezTo>
                <a:cubicBezTo>
                  <a:pt x="26" y="244"/>
                  <a:pt x="26" y="245"/>
                  <a:pt x="25" y="247"/>
                </a:cubicBezTo>
                <a:cubicBezTo>
                  <a:pt x="26" y="251"/>
                  <a:pt x="26" y="255"/>
                  <a:pt x="25" y="258"/>
                </a:cubicBezTo>
                <a:cubicBezTo>
                  <a:pt x="26" y="265"/>
                  <a:pt x="29" y="271"/>
                  <a:pt x="30" y="276"/>
                </a:cubicBezTo>
                <a:cubicBezTo>
                  <a:pt x="29" y="271"/>
                  <a:pt x="29" y="265"/>
                  <a:pt x="29" y="260"/>
                </a:cubicBezTo>
                <a:cubicBezTo>
                  <a:pt x="29" y="260"/>
                  <a:pt x="29" y="260"/>
                  <a:pt x="30" y="260"/>
                </a:cubicBezTo>
                <a:cubicBezTo>
                  <a:pt x="30" y="258"/>
                  <a:pt x="30" y="258"/>
                  <a:pt x="31" y="259"/>
                </a:cubicBezTo>
                <a:cubicBezTo>
                  <a:pt x="31" y="261"/>
                  <a:pt x="31" y="261"/>
                  <a:pt x="31" y="261"/>
                </a:cubicBezTo>
                <a:cubicBezTo>
                  <a:pt x="34" y="263"/>
                  <a:pt x="31" y="268"/>
                  <a:pt x="35" y="272"/>
                </a:cubicBezTo>
                <a:cubicBezTo>
                  <a:pt x="33" y="276"/>
                  <a:pt x="33" y="280"/>
                  <a:pt x="34" y="283"/>
                </a:cubicBezTo>
                <a:cubicBezTo>
                  <a:pt x="35" y="287"/>
                  <a:pt x="36" y="290"/>
                  <a:pt x="35" y="293"/>
                </a:cubicBezTo>
                <a:cubicBezTo>
                  <a:pt x="35" y="292"/>
                  <a:pt x="34" y="291"/>
                  <a:pt x="34" y="290"/>
                </a:cubicBezTo>
                <a:cubicBezTo>
                  <a:pt x="34" y="293"/>
                  <a:pt x="34" y="296"/>
                  <a:pt x="34" y="299"/>
                </a:cubicBezTo>
                <a:cubicBezTo>
                  <a:pt x="34" y="306"/>
                  <a:pt x="32" y="312"/>
                  <a:pt x="35" y="322"/>
                </a:cubicBezTo>
                <a:cubicBezTo>
                  <a:pt x="35" y="320"/>
                  <a:pt x="36" y="318"/>
                  <a:pt x="39" y="321"/>
                </a:cubicBezTo>
                <a:cubicBezTo>
                  <a:pt x="39" y="322"/>
                  <a:pt x="38" y="323"/>
                  <a:pt x="38" y="324"/>
                </a:cubicBezTo>
                <a:cubicBezTo>
                  <a:pt x="41" y="324"/>
                  <a:pt x="44" y="326"/>
                  <a:pt x="46" y="319"/>
                </a:cubicBezTo>
                <a:cubicBezTo>
                  <a:pt x="46" y="308"/>
                  <a:pt x="44" y="304"/>
                  <a:pt x="41" y="300"/>
                </a:cubicBezTo>
                <a:close/>
                <a:moveTo>
                  <a:pt x="33" y="301"/>
                </a:moveTo>
                <a:cubicBezTo>
                  <a:pt x="33" y="303"/>
                  <a:pt x="33" y="305"/>
                  <a:pt x="32" y="306"/>
                </a:cubicBezTo>
                <a:cubicBezTo>
                  <a:pt x="32" y="307"/>
                  <a:pt x="33" y="307"/>
                  <a:pt x="33" y="308"/>
                </a:cubicBezTo>
                <a:cubicBezTo>
                  <a:pt x="33" y="306"/>
                  <a:pt x="33" y="303"/>
                  <a:pt x="33" y="301"/>
                </a:cubicBezTo>
                <a:close/>
                <a:moveTo>
                  <a:pt x="35" y="337"/>
                </a:moveTo>
                <a:cubicBezTo>
                  <a:pt x="33" y="332"/>
                  <a:pt x="32" y="326"/>
                  <a:pt x="31" y="321"/>
                </a:cubicBezTo>
                <a:cubicBezTo>
                  <a:pt x="31" y="318"/>
                  <a:pt x="30" y="315"/>
                  <a:pt x="30" y="312"/>
                </a:cubicBezTo>
                <a:cubicBezTo>
                  <a:pt x="28" y="315"/>
                  <a:pt x="27" y="318"/>
                  <a:pt x="27" y="321"/>
                </a:cubicBezTo>
                <a:cubicBezTo>
                  <a:pt x="28" y="325"/>
                  <a:pt x="29" y="330"/>
                  <a:pt x="31" y="334"/>
                </a:cubicBezTo>
                <a:cubicBezTo>
                  <a:pt x="33" y="335"/>
                  <a:pt x="34" y="337"/>
                  <a:pt x="35" y="337"/>
                </a:cubicBezTo>
                <a:close/>
                <a:moveTo>
                  <a:pt x="48" y="359"/>
                </a:moveTo>
                <a:cubicBezTo>
                  <a:pt x="48" y="360"/>
                  <a:pt x="48" y="362"/>
                  <a:pt x="49" y="364"/>
                </a:cubicBezTo>
                <a:cubicBezTo>
                  <a:pt x="47" y="361"/>
                  <a:pt x="46" y="361"/>
                  <a:pt x="45" y="361"/>
                </a:cubicBezTo>
                <a:cubicBezTo>
                  <a:pt x="46" y="364"/>
                  <a:pt x="46" y="364"/>
                  <a:pt x="46" y="364"/>
                </a:cubicBezTo>
                <a:cubicBezTo>
                  <a:pt x="46" y="366"/>
                  <a:pt x="45" y="365"/>
                  <a:pt x="44" y="364"/>
                </a:cubicBezTo>
                <a:cubicBezTo>
                  <a:pt x="43" y="366"/>
                  <a:pt x="43" y="367"/>
                  <a:pt x="40" y="364"/>
                </a:cubicBezTo>
                <a:cubicBezTo>
                  <a:pt x="42" y="369"/>
                  <a:pt x="44" y="371"/>
                  <a:pt x="46" y="373"/>
                </a:cubicBezTo>
                <a:cubicBezTo>
                  <a:pt x="47" y="374"/>
                  <a:pt x="49" y="375"/>
                  <a:pt x="51" y="377"/>
                </a:cubicBezTo>
                <a:cubicBezTo>
                  <a:pt x="50" y="378"/>
                  <a:pt x="50" y="380"/>
                  <a:pt x="49" y="381"/>
                </a:cubicBezTo>
                <a:cubicBezTo>
                  <a:pt x="56" y="386"/>
                  <a:pt x="57" y="386"/>
                  <a:pt x="59" y="387"/>
                </a:cubicBezTo>
                <a:cubicBezTo>
                  <a:pt x="60" y="388"/>
                  <a:pt x="62" y="389"/>
                  <a:pt x="65" y="393"/>
                </a:cubicBezTo>
                <a:cubicBezTo>
                  <a:pt x="65" y="392"/>
                  <a:pt x="64" y="391"/>
                  <a:pt x="64" y="390"/>
                </a:cubicBezTo>
                <a:cubicBezTo>
                  <a:pt x="63" y="386"/>
                  <a:pt x="62" y="382"/>
                  <a:pt x="61" y="380"/>
                </a:cubicBezTo>
                <a:cubicBezTo>
                  <a:pt x="63" y="383"/>
                  <a:pt x="65" y="389"/>
                  <a:pt x="64" y="390"/>
                </a:cubicBezTo>
                <a:cubicBezTo>
                  <a:pt x="67" y="385"/>
                  <a:pt x="67" y="385"/>
                  <a:pt x="67" y="385"/>
                </a:cubicBezTo>
                <a:cubicBezTo>
                  <a:pt x="64" y="374"/>
                  <a:pt x="56" y="367"/>
                  <a:pt x="51" y="359"/>
                </a:cubicBezTo>
                <a:cubicBezTo>
                  <a:pt x="52" y="364"/>
                  <a:pt x="50" y="361"/>
                  <a:pt x="48" y="359"/>
                </a:cubicBezTo>
                <a:close/>
                <a:moveTo>
                  <a:pt x="64" y="172"/>
                </a:moveTo>
                <a:cubicBezTo>
                  <a:pt x="64" y="173"/>
                  <a:pt x="63" y="173"/>
                  <a:pt x="63" y="173"/>
                </a:cubicBezTo>
                <a:cubicBezTo>
                  <a:pt x="63" y="173"/>
                  <a:pt x="64" y="173"/>
                  <a:pt x="64" y="172"/>
                </a:cubicBezTo>
                <a:close/>
                <a:moveTo>
                  <a:pt x="85" y="128"/>
                </a:moveTo>
                <a:cubicBezTo>
                  <a:pt x="86" y="127"/>
                  <a:pt x="87" y="126"/>
                  <a:pt x="88" y="126"/>
                </a:cubicBezTo>
                <a:cubicBezTo>
                  <a:pt x="87" y="123"/>
                  <a:pt x="87" y="123"/>
                  <a:pt x="87" y="123"/>
                </a:cubicBezTo>
                <a:cubicBezTo>
                  <a:pt x="86" y="125"/>
                  <a:pt x="85" y="127"/>
                  <a:pt x="84" y="129"/>
                </a:cubicBezTo>
                <a:cubicBezTo>
                  <a:pt x="84" y="128"/>
                  <a:pt x="85" y="128"/>
                  <a:pt x="85" y="128"/>
                </a:cubicBezTo>
                <a:close/>
                <a:moveTo>
                  <a:pt x="95" y="121"/>
                </a:moveTo>
                <a:cubicBezTo>
                  <a:pt x="95" y="120"/>
                  <a:pt x="94" y="119"/>
                  <a:pt x="94" y="118"/>
                </a:cubicBezTo>
                <a:cubicBezTo>
                  <a:pt x="92" y="120"/>
                  <a:pt x="91" y="121"/>
                  <a:pt x="90" y="124"/>
                </a:cubicBezTo>
                <a:cubicBezTo>
                  <a:pt x="93" y="122"/>
                  <a:pt x="94" y="121"/>
                  <a:pt x="95" y="121"/>
                </a:cubicBezTo>
                <a:close/>
                <a:moveTo>
                  <a:pt x="140" y="78"/>
                </a:moveTo>
                <a:cubicBezTo>
                  <a:pt x="140" y="77"/>
                  <a:pt x="140" y="75"/>
                  <a:pt x="139" y="74"/>
                </a:cubicBezTo>
                <a:cubicBezTo>
                  <a:pt x="138" y="75"/>
                  <a:pt x="137" y="77"/>
                  <a:pt x="136" y="78"/>
                </a:cubicBezTo>
                <a:cubicBezTo>
                  <a:pt x="135" y="81"/>
                  <a:pt x="134" y="83"/>
                  <a:pt x="134" y="85"/>
                </a:cubicBezTo>
                <a:cubicBezTo>
                  <a:pt x="136" y="83"/>
                  <a:pt x="138" y="80"/>
                  <a:pt x="140" y="78"/>
                </a:cubicBezTo>
                <a:close/>
                <a:moveTo>
                  <a:pt x="247" y="36"/>
                </a:moveTo>
                <a:cubicBezTo>
                  <a:pt x="247" y="36"/>
                  <a:pt x="247" y="37"/>
                  <a:pt x="246" y="37"/>
                </a:cubicBezTo>
                <a:cubicBezTo>
                  <a:pt x="249" y="37"/>
                  <a:pt x="247" y="37"/>
                  <a:pt x="247" y="36"/>
                </a:cubicBezTo>
                <a:close/>
                <a:moveTo>
                  <a:pt x="279" y="35"/>
                </a:moveTo>
                <a:cubicBezTo>
                  <a:pt x="278" y="35"/>
                  <a:pt x="277" y="34"/>
                  <a:pt x="276" y="33"/>
                </a:cubicBezTo>
                <a:cubicBezTo>
                  <a:pt x="274" y="34"/>
                  <a:pt x="273" y="35"/>
                  <a:pt x="272" y="35"/>
                </a:cubicBezTo>
                <a:cubicBezTo>
                  <a:pt x="275" y="35"/>
                  <a:pt x="277" y="35"/>
                  <a:pt x="279" y="35"/>
                </a:cubicBezTo>
                <a:close/>
                <a:moveTo>
                  <a:pt x="350" y="45"/>
                </a:moveTo>
                <a:cubicBezTo>
                  <a:pt x="351" y="45"/>
                  <a:pt x="351" y="45"/>
                  <a:pt x="352" y="45"/>
                </a:cubicBezTo>
                <a:lnTo>
                  <a:pt x="350" y="45"/>
                </a:lnTo>
                <a:close/>
                <a:moveTo>
                  <a:pt x="503" y="158"/>
                </a:moveTo>
                <a:cubicBezTo>
                  <a:pt x="503" y="158"/>
                  <a:pt x="503" y="158"/>
                  <a:pt x="503" y="158"/>
                </a:cubicBezTo>
                <a:cubicBezTo>
                  <a:pt x="503" y="158"/>
                  <a:pt x="503" y="158"/>
                  <a:pt x="503" y="158"/>
                </a:cubicBezTo>
                <a:cubicBezTo>
                  <a:pt x="503" y="158"/>
                  <a:pt x="503" y="158"/>
                  <a:pt x="503" y="158"/>
                </a:cubicBezTo>
                <a:cubicBezTo>
                  <a:pt x="503" y="158"/>
                  <a:pt x="503" y="158"/>
                  <a:pt x="503" y="158"/>
                </a:cubicBezTo>
                <a:close/>
                <a:moveTo>
                  <a:pt x="504" y="156"/>
                </a:moveTo>
                <a:cubicBezTo>
                  <a:pt x="504" y="156"/>
                  <a:pt x="504" y="156"/>
                  <a:pt x="504" y="157"/>
                </a:cubicBezTo>
                <a:cubicBezTo>
                  <a:pt x="504" y="156"/>
                  <a:pt x="504" y="156"/>
                  <a:pt x="504" y="156"/>
                </a:cubicBezTo>
                <a:cubicBezTo>
                  <a:pt x="504" y="156"/>
                  <a:pt x="504" y="156"/>
                  <a:pt x="504" y="156"/>
                </a:cubicBezTo>
                <a:close/>
                <a:moveTo>
                  <a:pt x="81" y="390"/>
                </a:moveTo>
                <a:cubicBezTo>
                  <a:pt x="82" y="390"/>
                  <a:pt x="82" y="388"/>
                  <a:pt x="83" y="389"/>
                </a:cubicBezTo>
                <a:cubicBezTo>
                  <a:pt x="79" y="383"/>
                  <a:pt x="79" y="383"/>
                  <a:pt x="79" y="383"/>
                </a:cubicBezTo>
                <a:cubicBezTo>
                  <a:pt x="81" y="387"/>
                  <a:pt x="80" y="388"/>
                  <a:pt x="81" y="390"/>
                </a:cubicBezTo>
                <a:close/>
                <a:moveTo>
                  <a:pt x="83" y="390"/>
                </a:moveTo>
                <a:cubicBezTo>
                  <a:pt x="83" y="389"/>
                  <a:pt x="83" y="389"/>
                  <a:pt x="83" y="389"/>
                </a:cubicBezTo>
                <a:lnTo>
                  <a:pt x="83" y="390"/>
                </a:lnTo>
                <a:close/>
                <a:moveTo>
                  <a:pt x="76" y="403"/>
                </a:moveTo>
                <a:cubicBezTo>
                  <a:pt x="75" y="404"/>
                  <a:pt x="75" y="405"/>
                  <a:pt x="76" y="407"/>
                </a:cubicBezTo>
                <a:cubicBezTo>
                  <a:pt x="78" y="409"/>
                  <a:pt x="80" y="411"/>
                  <a:pt x="81" y="413"/>
                </a:cubicBezTo>
                <a:cubicBezTo>
                  <a:pt x="81" y="413"/>
                  <a:pt x="81" y="413"/>
                  <a:pt x="81" y="412"/>
                </a:cubicBezTo>
                <a:cubicBezTo>
                  <a:pt x="86" y="411"/>
                  <a:pt x="81" y="407"/>
                  <a:pt x="76" y="403"/>
                </a:cubicBezTo>
                <a:close/>
                <a:moveTo>
                  <a:pt x="82" y="414"/>
                </a:moveTo>
                <a:cubicBezTo>
                  <a:pt x="83" y="416"/>
                  <a:pt x="85" y="417"/>
                  <a:pt x="86" y="419"/>
                </a:cubicBezTo>
                <a:cubicBezTo>
                  <a:pt x="87" y="418"/>
                  <a:pt x="84" y="417"/>
                  <a:pt x="82" y="414"/>
                </a:cubicBezTo>
                <a:close/>
                <a:moveTo>
                  <a:pt x="59" y="346"/>
                </a:moveTo>
                <a:cubicBezTo>
                  <a:pt x="59" y="349"/>
                  <a:pt x="63" y="346"/>
                  <a:pt x="62" y="348"/>
                </a:cubicBezTo>
                <a:cubicBezTo>
                  <a:pt x="67" y="350"/>
                  <a:pt x="52" y="333"/>
                  <a:pt x="59" y="346"/>
                </a:cubicBezTo>
                <a:close/>
                <a:moveTo>
                  <a:pt x="55" y="380"/>
                </a:moveTo>
                <a:cubicBezTo>
                  <a:pt x="53" y="375"/>
                  <a:pt x="51" y="369"/>
                  <a:pt x="50" y="369"/>
                </a:cubicBezTo>
                <a:cubicBezTo>
                  <a:pt x="53" y="378"/>
                  <a:pt x="53" y="378"/>
                  <a:pt x="53" y="378"/>
                </a:cubicBezTo>
                <a:cubicBezTo>
                  <a:pt x="53" y="378"/>
                  <a:pt x="54" y="379"/>
                  <a:pt x="55" y="380"/>
                </a:cubicBezTo>
                <a:close/>
                <a:moveTo>
                  <a:pt x="55" y="380"/>
                </a:moveTo>
                <a:cubicBezTo>
                  <a:pt x="57" y="383"/>
                  <a:pt x="58" y="386"/>
                  <a:pt x="59" y="387"/>
                </a:cubicBezTo>
                <a:cubicBezTo>
                  <a:pt x="59" y="385"/>
                  <a:pt x="57" y="382"/>
                  <a:pt x="55" y="380"/>
                </a:cubicBezTo>
                <a:close/>
                <a:moveTo>
                  <a:pt x="385" y="532"/>
                </a:moveTo>
                <a:cubicBezTo>
                  <a:pt x="393" y="530"/>
                  <a:pt x="393" y="530"/>
                  <a:pt x="393" y="530"/>
                </a:cubicBezTo>
                <a:cubicBezTo>
                  <a:pt x="387" y="530"/>
                  <a:pt x="387" y="530"/>
                  <a:pt x="387" y="530"/>
                </a:cubicBezTo>
                <a:lnTo>
                  <a:pt x="385" y="532"/>
                </a:lnTo>
                <a:close/>
                <a:moveTo>
                  <a:pt x="397" y="520"/>
                </a:moveTo>
                <a:cubicBezTo>
                  <a:pt x="401" y="524"/>
                  <a:pt x="401" y="524"/>
                  <a:pt x="401" y="524"/>
                </a:cubicBezTo>
                <a:cubicBezTo>
                  <a:pt x="404" y="517"/>
                  <a:pt x="404" y="517"/>
                  <a:pt x="404" y="517"/>
                </a:cubicBezTo>
                <a:cubicBezTo>
                  <a:pt x="402" y="518"/>
                  <a:pt x="399" y="520"/>
                  <a:pt x="397" y="520"/>
                </a:cubicBezTo>
                <a:close/>
                <a:moveTo>
                  <a:pt x="247" y="47"/>
                </a:moveTo>
                <a:cubicBezTo>
                  <a:pt x="250" y="47"/>
                  <a:pt x="253" y="46"/>
                  <a:pt x="256" y="46"/>
                </a:cubicBezTo>
                <a:cubicBezTo>
                  <a:pt x="250" y="46"/>
                  <a:pt x="246" y="42"/>
                  <a:pt x="247" y="47"/>
                </a:cubicBezTo>
                <a:close/>
                <a:moveTo>
                  <a:pt x="256" y="46"/>
                </a:moveTo>
                <a:cubicBezTo>
                  <a:pt x="256" y="46"/>
                  <a:pt x="257" y="46"/>
                  <a:pt x="258" y="45"/>
                </a:cubicBezTo>
                <a:cubicBezTo>
                  <a:pt x="257" y="45"/>
                  <a:pt x="256" y="46"/>
                  <a:pt x="256" y="46"/>
                </a:cubicBezTo>
                <a:close/>
              </a:path>
            </a:pathLst>
          </a:custGeom>
          <a:solidFill>
            <a:schemeClr val="bg1"/>
          </a:solidFill>
          <a:ln>
            <a:noFill/>
          </a:ln>
        </p:spPr>
        <p:txBody>
          <a:bodyPr vert="horz" wrap="square" lIns="91440" tIns="45720" rIns="91440" bIns="45720" numCol="1" anchor="ctr" anchorCtr="0" compatLnSpc="1">
            <a:prstTxWarp prst="textNoShape">
              <a:avLst/>
            </a:prstTxWarp>
          </a:bodyPr>
          <a:lstStyle/>
          <a:p>
            <a:pPr algn="ctr"/>
            <a:r>
              <a:rPr lang="es-MX" sz="1400" b="1" dirty="0">
                <a:solidFill>
                  <a:schemeClr val="bg1"/>
                </a:solidFill>
              </a:rPr>
              <a:t>4</a:t>
            </a:r>
            <a:endParaRPr sz="1400" b="1" dirty="0">
              <a:solidFill>
                <a:schemeClr val="bg1"/>
              </a:solidFill>
            </a:endParaRPr>
          </a:p>
        </p:txBody>
      </p:sp>
      <p:sp>
        <p:nvSpPr>
          <p:cNvPr id="12" name="Page Number">
            <a:extLst>
              <a:ext uri="{FF2B5EF4-FFF2-40B4-BE49-F238E27FC236}">
                <a16:creationId xmlns:a16="http://schemas.microsoft.com/office/drawing/2014/main" id="{1CB88673-B70B-4753-823A-F1397FA402E6}"/>
              </a:ext>
            </a:extLst>
          </p:cNvPr>
          <p:cNvSpPr txBox="1">
            <a:spLocks noChangeArrowheads="1"/>
          </p:cNvSpPr>
          <p:nvPr>
            <p:custDataLst>
              <p:tags r:id="rId3"/>
            </p:custDataLst>
          </p:nvPr>
        </p:nvSpPr>
        <p:spPr bwMode="auto">
          <a:xfrm>
            <a:off x="356616" y="7315200"/>
            <a:ext cx="254000" cy="244475"/>
          </a:xfrm>
          <a:prstGeom prst="rect">
            <a:avLst/>
          </a:prstGeom>
          <a:noFill/>
          <a:ln w="12700">
            <a:noFill/>
            <a:miter lim="800000"/>
            <a:headEnd/>
            <a:tailEnd/>
          </a:ln>
          <a:effectLst/>
        </p:spPr>
        <p:txBody>
          <a:bodyPr wrap="none" lIns="0" tIns="0" rIns="0" bIns="0" anchor="t" anchorCtr="0"/>
          <a:lstStyle/>
          <a:p>
            <a:pPr eaLnBrk="1" hangingPunct="1"/>
            <a:r>
              <a:rPr lang="en-US" altLang="en-US" sz="1000" dirty="0">
                <a:solidFill>
                  <a:srgbClr val="000000"/>
                </a:solidFill>
                <a:latin typeface="Calibri" pitchFamily="34" charset="0"/>
                <a:cs typeface="Calibri" pitchFamily="34" charset="0"/>
              </a:rPr>
              <a:t>15</a:t>
            </a:r>
          </a:p>
        </p:txBody>
      </p:sp>
      <p:sp>
        <p:nvSpPr>
          <p:cNvPr id="31" name="Page Number">
            <a:extLst>
              <a:ext uri="{FF2B5EF4-FFF2-40B4-BE49-F238E27FC236}">
                <a16:creationId xmlns:a16="http://schemas.microsoft.com/office/drawing/2014/main" id="{10EF32CA-BD52-47EA-9016-6CD5D1232481}"/>
              </a:ext>
            </a:extLst>
          </p:cNvPr>
          <p:cNvSpPr txBox="1">
            <a:spLocks noChangeArrowheads="1"/>
          </p:cNvSpPr>
          <p:nvPr>
            <p:custDataLst>
              <p:tags r:id="rId4"/>
            </p:custDataLst>
          </p:nvPr>
        </p:nvSpPr>
        <p:spPr bwMode="auto">
          <a:xfrm>
            <a:off x="356616" y="7315200"/>
            <a:ext cx="254000" cy="244475"/>
          </a:xfrm>
          <a:prstGeom prst="rect">
            <a:avLst/>
          </a:prstGeom>
          <a:noFill/>
          <a:ln w="12700">
            <a:noFill/>
            <a:miter lim="800000"/>
            <a:headEnd/>
            <a:tailEnd/>
          </a:ln>
          <a:effectLst/>
        </p:spPr>
        <p:txBody>
          <a:bodyPr wrap="none" lIns="0" tIns="0" rIns="0" bIns="0" anchor="t" anchorCtr="0"/>
          <a:lstStyle/>
          <a:p>
            <a:pPr eaLnBrk="1" hangingPunct="1"/>
            <a:r>
              <a:rPr lang="en-US" altLang="en-US" sz="1000" dirty="0">
                <a:solidFill>
                  <a:srgbClr val="000000"/>
                </a:solidFill>
                <a:latin typeface="Calibri" pitchFamily="34" charset="0"/>
                <a:cs typeface="Calibri" pitchFamily="34" charset="0"/>
              </a:rPr>
              <a:t>15</a:t>
            </a:r>
          </a:p>
        </p:txBody>
      </p:sp>
      <p:pic>
        <p:nvPicPr>
          <p:cNvPr id="36" name="Imagen 35" descr="Dibujo en blanco y negro&#10;&#10;Descripción generada automáticamente con confianza media">
            <a:extLst>
              <a:ext uri="{FF2B5EF4-FFF2-40B4-BE49-F238E27FC236}">
                <a16:creationId xmlns:a16="http://schemas.microsoft.com/office/drawing/2014/main" id="{35C9AE32-5202-44AF-8CEA-BDC155B1A47B}"/>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l="4959" t="58058" r="48956" b="31149"/>
          <a:stretch/>
        </p:blipFill>
        <p:spPr>
          <a:xfrm>
            <a:off x="1504252" y="4561649"/>
            <a:ext cx="2882483" cy="1591863"/>
          </a:xfrm>
          <a:prstGeom prst="rect">
            <a:avLst/>
          </a:prstGeom>
        </p:spPr>
      </p:pic>
      <p:sp>
        <p:nvSpPr>
          <p:cNvPr id="37" name="Rectángulo 36">
            <a:extLst>
              <a:ext uri="{FF2B5EF4-FFF2-40B4-BE49-F238E27FC236}">
                <a16:creationId xmlns:a16="http://schemas.microsoft.com/office/drawing/2014/main" id="{63F98495-D370-4AE9-86F2-E2BE44D5CFD6}"/>
              </a:ext>
            </a:extLst>
          </p:cNvPr>
          <p:cNvSpPr/>
          <p:nvPr/>
        </p:nvSpPr>
        <p:spPr>
          <a:xfrm>
            <a:off x="1511253" y="5181524"/>
            <a:ext cx="2626638" cy="861774"/>
          </a:xfrm>
          <a:prstGeom prst="rect">
            <a:avLst/>
          </a:prstGeom>
        </p:spPr>
        <p:txBody>
          <a:bodyPr wrap="square">
            <a:spAutoFit/>
          </a:bodyPr>
          <a:lstStyle/>
          <a:p>
            <a:pPr lvl="0" algn="ctr">
              <a:spcBef>
                <a:spcPct val="0"/>
              </a:spcBef>
              <a:defRPr/>
            </a:pPr>
            <a:r>
              <a:rPr lang="en-US" sz="1600" b="1" dirty="0" err="1">
                <a:solidFill>
                  <a:schemeClr val="accent2"/>
                </a:solidFill>
                <a:latin typeface="Tahoma" panose="020B0604030504040204" pitchFamily="34" charset="0"/>
                <a:ea typeface="Tahoma" panose="020B0604030504040204" pitchFamily="34" charset="0"/>
                <a:cs typeface="Tahoma" panose="020B0604030504040204" pitchFamily="34" charset="0"/>
              </a:rPr>
              <a:t>Atractivos</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dividendos</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por</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acción</a:t>
            </a:r>
            <a:endParaRPr lang="en-US" sz="1600" b="1" dirty="0">
              <a:latin typeface="Tahoma" panose="020B0604030504040204" pitchFamily="34" charset="0"/>
              <a:ea typeface="Tahoma" panose="020B0604030504040204" pitchFamily="34" charset="0"/>
              <a:cs typeface="Tahoma" panose="020B0604030504040204" pitchFamily="34" charset="0"/>
            </a:endParaRPr>
          </a:p>
          <a:p>
            <a:pPr lvl="0" algn="ctr">
              <a:spcBef>
                <a:spcPct val="0"/>
              </a:spcBef>
              <a:defRPr/>
            </a:pPr>
            <a:endParaRPr lang="es-ES_tradnl" b="1" dirty="0">
              <a:latin typeface="72 Black" panose="020B0A04030603020204" pitchFamily="34" charset="0"/>
              <a:cs typeface="72 Black" panose="020B0A04030603020204" pitchFamily="34" charset="0"/>
            </a:endParaRPr>
          </a:p>
        </p:txBody>
      </p:sp>
      <p:grpSp>
        <p:nvGrpSpPr>
          <p:cNvPr id="2" name="Grupo 1">
            <a:extLst>
              <a:ext uri="{FF2B5EF4-FFF2-40B4-BE49-F238E27FC236}">
                <a16:creationId xmlns:a16="http://schemas.microsoft.com/office/drawing/2014/main" id="{FCEB6C8B-C5C6-4CFD-8EEB-AE7F859E4512}"/>
              </a:ext>
            </a:extLst>
          </p:cNvPr>
          <p:cNvGrpSpPr/>
          <p:nvPr/>
        </p:nvGrpSpPr>
        <p:grpSpPr>
          <a:xfrm>
            <a:off x="5172420" y="1300426"/>
            <a:ext cx="927387" cy="861158"/>
            <a:chOff x="8356379" y="4815031"/>
            <a:chExt cx="1762602" cy="1702238"/>
          </a:xfrm>
        </p:grpSpPr>
        <p:pic>
          <p:nvPicPr>
            <p:cNvPr id="39" name="Imagen 38" descr="Un conjunto de letras negras en un fondo negro&#10;&#10;Descripción generada automáticamente con confianza media">
              <a:extLst>
                <a:ext uri="{FF2B5EF4-FFF2-40B4-BE49-F238E27FC236}">
                  <a16:creationId xmlns:a16="http://schemas.microsoft.com/office/drawing/2014/main" id="{72ADAEF3-172A-4AA6-9179-AB5900E9DC8D}"/>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8356379" y="4815031"/>
              <a:ext cx="1762602" cy="1702238"/>
            </a:xfrm>
            <a:prstGeom prst="rect">
              <a:avLst/>
            </a:prstGeom>
          </p:spPr>
        </p:pic>
        <p:sp>
          <p:nvSpPr>
            <p:cNvPr id="40" name="CuadroTexto 39">
              <a:extLst>
                <a:ext uri="{FF2B5EF4-FFF2-40B4-BE49-F238E27FC236}">
                  <a16:creationId xmlns:a16="http://schemas.microsoft.com/office/drawing/2014/main" id="{0AF9FD02-69F5-4B34-B8C1-22EE137F5038}"/>
                </a:ext>
              </a:extLst>
            </p:cNvPr>
            <p:cNvSpPr txBox="1"/>
            <p:nvPr/>
          </p:nvSpPr>
          <p:spPr>
            <a:xfrm>
              <a:off x="8475420" y="5299536"/>
              <a:ext cx="1469083" cy="851728"/>
            </a:xfrm>
            <a:prstGeom prst="rect">
              <a:avLst/>
            </a:prstGeom>
            <a:noFill/>
            <a:effectLst/>
          </p:spPr>
          <p:txBody>
            <a:bodyPr wrap="square" rtlCol="0">
              <a:spAutoFit/>
            </a:bodyPr>
            <a:lstStyle/>
            <a:p>
              <a:pPr algn="ctr"/>
              <a:r>
                <a:rPr lang="es-CO" sz="1100" b="1" dirty="0" err="1">
                  <a:solidFill>
                    <a:schemeClr val="bg1"/>
                  </a:solidFill>
                  <a:latin typeface="Tahoma" panose="020B0604030504040204" pitchFamily="34" charset="0"/>
                  <a:ea typeface="Tahoma" panose="020B0604030504040204" pitchFamily="34" charset="0"/>
                  <a:cs typeface="Tahoma" panose="020B0604030504040204" pitchFamily="34" charset="0"/>
                </a:rPr>
                <a:t>CAGR</a:t>
              </a:r>
              <a:r>
                <a:rPr lang="es-CO" sz="1100" baseline="30000" dirty="0">
                  <a:solidFill>
                    <a:schemeClr val="bg1"/>
                  </a:solidFill>
                  <a:latin typeface="Tahoma" panose="020B0604030504040204" pitchFamily="34" charset="0"/>
                  <a:ea typeface="Tahoma" panose="020B0604030504040204" pitchFamily="34" charset="0"/>
                  <a:cs typeface="Tahoma" panose="020B0604030504040204" pitchFamily="34" charset="0"/>
                </a:rPr>
                <a:t> (1)</a:t>
              </a:r>
              <a:r>
                <a:rPr lang="es-CO" sz="11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ctr"/>
              <a:r>
                <a:rPr lang="es-CO" sz="1100" b="1" dirty="0">
                  <a:solidFill>
                    <a:schemeClr val="bg1"/>
                  </a:solidFill>
                  <a:latin typeface="Tahoma" panose="020B0604030504040204" pitchFamily="34" charset="0"/>
                  <a:ea typeface="Tahoma" panose="020B0604030504040204" pitchFamily="34" charset="0"/>
                  <a:cs typeface="Tahoma" panose="020B0604030504040204" pitchFamily="34" charset="0"/>
                </a:rPr>
                <a:t>33</a:t>
              </a:r>
              <a:r>
                <a:rPr lang="es-CO" sz="1100"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s-CO"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42" name="Título 3">
            <a:extLst>
              <a:ext uri="{FF2B5EF4-FFF2-40B4-BE49-F238E27FC236}">
                <a16:creationId xmlns:a16="http://schemas.microsoft.com/office/drawing/2014/main" id="{7CCCC8A9-5191-4D09-A812-C144556B9ACA}"/>
              </a:ext>
            </a:extLst>
          </p:cNvPr>
          <p:cNvSpPr txBox="1">
            <a:spLocks/>
          </p:cNvSpPr>
          <p:nvPr/>
        </p:nvSpPr>
        <p:spPr>
          <a:xfrm>
            <a:off x="7090785" y="4854645"/>
            <a:ext cx="2476511" cy="2946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1600" b="1" dirty="0">
                <a:solidFill>
                  <a:srgbClr val="003186"/>
                </a:solidFill>
                <a:latin typeface="72 Black" panose="020B0A04030603020204" pitchFamily="34" charset="0"/>
                <a:ea typeface="+mn-ea"/>
                <a:cs typeface="72 Black" panose="020B0A04030603020204" pitchFamily="34" charset="0"/>
              </a:rPr>
              <a:t>Política de dividendos</a:t>
            </a:r>
          </a:p>
        </p:txBody>
      </p:sp>
      <p:sp>
        <p:nvSpPr>
          <p:cNvPr id="44" name="Rectángulo 43">
            <a:extLst>
              <a:ext uri="{FF2B5EF4-FFF2-40B4-BE49-F238E27FC236}">
                <a16:creationId xmlns:a16="http://schemas.microsoft.com/office/drawing/2014/main" id="{49DA461D-C3C9-4B46-B0EF-163584501C4F}"/>
              </a:ext>
            </a:extLst>
          </p:cNvPr>
          <p:cNvSpPr/>
          <p:nvPr/>
        </p:nvSpPr>
        <p:spPr>
          <a:xfrm>
            <a:off x="7522901" y="5261778"/>
            <a:ext cx="1490709" cy="523220"/>
          </a:xfrm>
          <a:prstGeom prst="rect">
            <a:avLst/>
          </a:prstGeom>
        </p:spPr>
        <p:txBody>
          <a:bodyPr wrap="square">
            <a:spAutoFit/>
          </a:bodyPr>
          <a:lstStyle/>
          <a:p>
            <a:pPr algn="ctr"/>
            <a:r>
              <a:rPr lang="es-CO" sz="1400" b="1" dirty="0">
                <a:solidFill>
                  <a:srgbClr val="033085"/>
                </a:solidFill>
                <a:latin typeface="Tahoma" panose="020B0604030504040204" pitchFamily="34" charset="0"/>
                <a:ea typeface="Tahoma" panose="020B0604030504040204" pitchFamily="34" charset="0"/>
                <a:cs typeface="Tahoma" panose="020B0604030504040204" pitchFamily="34" charset="0"/>
              </a:rPr>
              <a:t>40%-50%</a:t>
            </a:r>
          </a:p>
          <a:p>
            <a:pPr algn="ctr"/>
            <a:r>
              <a:rPr lang="es-CO" sz="1400" b="1" dirty="0">
                <a:solidFill>
                  <a:srgbClr val="033085"/>
                </a:solidFill>
                <a:latin typeface="Tahoma" panose="020B0604030504040204" pitchFamily="34" charset="0"/>
                <a:ea typeface="Tahoma" panose="020B0604030504040204" pitchFamily="34" charset="0"/>
                <a:cs typeface="Tahoma" panose="020B0604030504040204" pitchFamily="34" charset="0"/>
              </a:rPr>
              <a:t>Utilidad neta</a:t>
            </a:r>
          </a:p>
        </p:txBody>
      </p:sp>
      <p:sp>
        <p:nvSpPr>
          <p:cNvPr id="15" name="CuadroTexto 14">
            <a:extLst>
              <a:ext uri="{FF2B5EF4-FFF2-40B4-BE49-F238E27FC236}">
                <a16:creationId xmlns:a16="http://schemas.microsoft.com/office/drawing/2014/main" id="{5D53F18E-B320-DF91-49BB-7859EF4A2983}"/>
              </a:ext>
            </a:extLst>
          </p:cNvPr>
          <p:cNvSpPr txBox="1"/>
          <p:nvPr/>
        </p:nvSpPr>
        <p:spPr>
          <a:xfrm>
            <a:off x="9761276" y="2471748"/>
            <a:ext cx="1642535" cy="1025922"/>
          </a:xfrm>
          <a:prstGeom prst="rect">
            <a:avLst/>
          </a:prstGeom>
          <a:noFill/>
          <a:effectLst/>
        </p:spPr>
        <p:txBody>
          <a:bodyPr wrap="square" rtlCol="0">
            <a:spAutoFit/>
          </a:bodyPr>
          <a:lstStyle/>
          <a:p>
            <a:pPr algn="ctr"/>
            <a:r>
              <a:rPr lang="es-CO" sz="1600" b="1" dirty="0" err="1">
                <a:solidFill>
                  <a:srgbClr val="033085"/>
                </a:solidFill>
                <a:latin typeface="Tahoma" panose="020B0604030504040204" pitchFamily="34" charset="0"/>
                <a:ea typeface="Tahoma" panose="020B0604030504040204" pitchFamily="34" charset="0"/>
                <a:cs typeface="Tahoma" panose="020B0604030504040204" pitchFamily="34" charset="0"/>
              </a:rPr>
              <a:t>Payout</a:t>
            </a:r>
            <a:r>
              <a:rPr lang="es-CO" sz="1600" b="1" dirty="0">
                <a:solidFill>
                  <a:srgbClr val="033085"/>
                </a:solidFill>
                <a:latin typeface="Tahoma" panose="020B0604030504040204" pitchFamily="34" charset="0"/>
                <a:ea typeface="Tahoma" panose="020B0604030504040204" pitchFamily="34" charset="0"/>
                <a:cs typeface="Tahoma" panose="020B0604030504040204" pitchFamily="34" charset="0"/>
              </a:rPr>
              <a:t> </a:t>
            </a:r>
          </a:p>
          <a:p>
            <a:pPr algn="ctr"/>
            <a:r>
              <a:rPr lang="es-CO" sz="1600" b="1" dirty="0">
                <a:solidFill>
                  <a:srgbClr val="033085"/>
                </a:solidFill>
                <a:latin typeface="Tahoma" panose="020B0604030504040204" pitchFamily="34" charset="0"/>
                <a:ea typeface="Tahoma" panose="020B0604030504040204" pitchFamily="34" charset="0"/>
                <a:cs typeface="Tahoma" panose="020B0604030504040204" pitchFamily="34" charset="0"/>
              </a:rPr>
              <a:t>ratio</a:t>
            </a:r>
            <a:r>
              <a:rPr lang="es-CO" sz="1600" baseline="30000" dirty="0">
                <a:solidFill>
                  <a:srgbClr val="033085"/>
                </a:solidFill>
                <a:latin typeface="Tahoma" panose="020B0604030504040204" pitchFamily="34" charset="0"/>
                <a:ea typeface="Tahoma" panose="020B0604030504040204" pitchFamily="34" charset="0"/>
                <a:cs typeface="Tahoma" panose="020B0604030504040204" pitchFamily="34" charset="0"/>
              </a:rPr>
              <a:t>(2)</a:t>
            </a:r>
            <a:r>
              <a:rPr lang="es-CO" sz="1600" b="1" dirty="0">
                <a:solidFill>
                  <a:srgbClr val="033085"/>
                </a:solidFill>
                <a:latin typeface="Tahoma" panose="020B0604030504040204" pitchFamily="34" charset="0"/>
                <a:ea typeface="Tahoma" panose="020B0604030504040204" pitchFamily="34" charset="0"/>
                <a:cs typeface="Tahoma" panose="020B0604030504040204" pitchFamily="34" charset="0"/>
              </a:rPr>
              <a:t> </a:t>
            </a:r>
          </a:p>
          <a:p>
            <a:pPr algn="ctr"/>
            <a:endParaRPr lang="es-CO" sz="1600" baseline="30000" dirty="0">
              <a:solidFill>
                <a:srgbClr val="033085"/>
              </a:solidFill>
              <a:latin typeface="Tahoma" panose="020B0604030504040204" pitchFamily="34" charset="0"/>
              <a:ea typeface="Tahoma" panose="020B0604030504040204" pitchFamily="34" charset="0"/>
              <a:cs typeface="Tahoma" panose="020B0604030504040204" pitchFamily="34" charset="0"/>
            </a:endParaRPr>
          </a:p>
          <a:p>
            <a:pPr algn="ctr"/>
            <a:r>
              <a:rPr lang="es-CO" b="1" dirty="0">
                <a:solidFill>
                  <a:schemeClr val="accent2"/>
                </a:solidFill>
                <a:latin typeface="72 Black" panose="020B0A04030603020204" pitchFamily="34" charset="0"/>
                <a:cs typeface="72 Black" panose="020B0A04030603020204" pitchFamily="34" charset="0"/>
              </a:rPr>
              <a:t>88%</a:t>
            </a:r>
          </a:p>
        </p:txBody>
      </p:sp>
      <p:sp>
        <p:nvSpPr>
          <p:cNvPr id="16" name="Abrir llave 15">
            <a:extLst>
              <a:ext uri="{FF2B5EF4-FFF2-40B4-BE49-F238E27FC236}">
                <a16:creationId xmlns:a16="http://schemas.microsoft.com/office/drawing/2014/main" id="{2D0F9CDB-2F2E-C36E-D7E5-48C1EC6A0FDC}"/>
              </a:ext>
            </a:extLst>
          </p:cNvPr>
          <p:cNvSpPr/>
          <p:nvPr/>
        </p:nvSpPr>
        <p:spPr>
          <a:xfrm rot="10800000">
            <a:off x="9749759" y="2062768"/>
            <a:ext cx="407271" cy="1775478"/>
          </a:xfrm>
          <a:prstGeom prst="leftBrace">
            <a:avLst/>
          </a:pr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A39E3856-02D5-B5EB-E07F-2BF5C766DDD0}"/>
              </a:ext>
            </a:extLst>
          </p:cNvPr>
          <p:cNvSpPr txBox="1"/>
          <p:nvPr/>
        </p:nvSpPr>
        <p:spPr>
          <a:xfrm>
            <a:off x="7798324" y="1193277"/>
            <a:ext cx="2277639" cy="810478"/>
          </a:xfrm>
          <a:prstGeom prst="rect">
            <a:avLst/>
          </a:prstGeom>
          <a:noFill/>
          <a:effectLst/>
        </p:spPr>
        <p:txBody>
          <a:bodyPr wrap="square" rtlCol="0">
            <a:spAutoFit/>
          </a:bodyPr>
          <a:lstStyle/>
          <a:p>
            <a:pPr algn="ctr"/>
            <a:r>
              <a:rPr lang="es-CO" sz="2800" b="1" baseline="30000" dirty="0">
                <a:solidFill>
                  <a:srgbClr val="033085"/>
                </a:solidFill>
                <a:latin typeface="Tahoma" panose="020B0604030504040204" pitchFamily="34" charset="0"/>
                <a:ea typeface="Tahoma" panose="020B0604030504040204" pitchFamily="34" charset="0"/>
                <a:cs typeface="Tahoma" panose="020B0604030504040204" pitchFamily="34" charset="0"/>
              </a:rPr>
              <a:t>Dividendo Ordinario</a:t>
            </a:r>
            <a:endParaRPr lang="es-CO" sz="2800" b="1" dirty="0">
              <a:solidFill>
                <a:srgbClr val="033085"/>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ángulo 17">
            <a:extLst>
              <a:ext uri="{FF2B5EF4-FFF2-40B4-BE49-F238E27FC236}">
                <a16:creationId xmlns:a16="http://schemas.microsoft.com/office/drawing/2014/main" id="{71B5FCAE-7BBA-52B1-D7F6-58E2E14B7BBB}"/>
              </a:ext>
            </a:extLst>
          </p:cNvPr>
          <p:cNvSpPr/>
          <p:nvPr/>
        </p:nvSpPr>
        <p:spPr>
          <a:xfrm>
            <a:off x="8693025" y="2062768"/>
            <a:ext cx="627095" cy="307777"/>
          </a:xfrm>
          <a:prstGeom prst="rect">
            <a:avLst/>
          </a:prstGeom>
        </p:spPr>
        <p:txBody>
          <a:bodyPr wrap="none">
            <a:spAutoFit/>
          </a:bodyPr>
          <a:lstStyle/>
          <a:p>
            <a:pPr algn="ctr"/>
            <a:r>
              <a:rPr lang="es-CO" sz="1400" b="1" dirty="0">
                <a:latin typeface="Tahoma" panose="020B0604030504040204" pitchFamily="34" charset="0"/>
                <a:ea typeface="Tahoma" panose="020B0604030504040204" pitchFamily="34" charset="0"/>
                <a:cs typeface="Tahoma" panose="020B0604030504040204" pitchFamily="34" charset="0"/>
              </a:rPr>
              <a:t>45%</a:t>
            </a:r>
          </a:p>
        </p:txBody>
      </p:sp>
      <p:sp>
        <p:nvSpPr>
          <p:cNvPr id="19" name="CuadroTexto 18">
            <a:extLst>
              <a:ext uri="{FF2B5EF4-FFF2-40B4-BE49-F238E27FC236}">
                <a16:creationId xmlns:a16="http://schemas.microsoft.com/office/drawing/2014/main" id="{492E99DA-499C-B61F-BCD8-DA7B2260C3C2}"/>
              </a:ext>
            </a:extLst>
          </p:cNvPr>
          <p:cNvSpPr txBox="1"/>
          <p:nvPr/>
        </p:nvSpPr>
        <p:spPr>
          <a:xfrm>
            <a:off x="7470203" y="2729235"/>
            <a:ext cx="2818633" cy="810478"/>
          </a:xfrm>
          <a:prstGeom prst="rect">
            <a:avLst/>
          </a:prstGeom>
          <a:noFill/>
          <a:effectLst/>
        </p:spPr>
        <p:txBody>
          <a:bodyPr wrap="square" rtlCol="0">
            <a:spAutoFit/>
          </a:bodyPr>
          <a:lstStyle/>
          <a:p>
            <a:pPr algn="ctr"/>
            <a:r>
              <a:rPr lang="es-CO" sz="2800" b="1" baseline="30000" dirty="0">
                <a:solidFill>
                  <a:srgbClr val="033085"/>
                </a:solidFill>
                <a:latin typeface="Tahoma" panose="020B0604030504040204" pitchFamily="34" charset="0"/>
                <a:ea typeface="Tahoma" panose="020B0604030504040204" pitchFamily="34" charset="0"/>
                <a:cs typeface="Tahoma" panose="020B0604030504040204" pitchFamily="34" charset="0"/>
              </a:rPr>
              <a:t>Dividendo Extraordinario</a:t>
            </a:r>
            <a:endParaRPr lang="es-CO" sz="2800" b="1" dirty="0">
              <a:solidFill>
                <a:srgbClr val="033085"/>
              </a:solidFill>
              <a:latin typeface="Tahoma" panose="020B0604030504040204" pitchFamily="34" charset="0"/>
              <a:ea typeface="Tahoma" panose="020B0604030504040204" pitchFamily="34" charset="0"/>
              <a:cs typeface="Tahoma" panose="020B0604030504040204" pitchFamily="34" charset="0"/>
            </a:endParaRPr>
          </a:p>
        </p:txBody>
      </p:sp>
      <p:sp>
        <p:nvSpPr>
          <p:cNvPr id="21" name="Rectángulo 20">
            <a:extLst>
              <a:ext uri="{FF2B5EF4-FFF2-40B4-BE49-F238E27FC236}">
                <a16:creationId xmlns:a16="http://schemas.microsoft.com/office/drawing/2014/main" id="{ADAD41BE-41C9-74D1-A719-F2EDF92B410C}"/>
              </a:ext>
            </a:extLst>
          </p:cNvPr>
          <p:cNvSpPr/>
          <p:nvPr/>
        </p:nvSpPr>
        <p:spPr>
          <a:xfrm>
            <a:off x="8664132" y="3703009"/>
            <a:ext cx="627095" cy="307777"/>
          </a:xfrm>
          <a:prstGeom prst="rect">
            <a:avLst/>
          </a:prstGeom>
        </p:spPr>
        <p:txBody>
          <a:bodyPr wrap="none">
            <a:spAutoFit/>
          </a:bodyPr>
          <a:lstStyle/>
          <a:p>
            <a:pPr algn="ctr"/>
            <a:r>
              <a:rPr lang="es-CO" sz="1400" b="1" dirty="0">
                <a:latin typeface="Tahoma" panose="020B0604030504040204" pitchFamily="34" charset="0"/>
                <a:ea typeface="Tahoma" panose="020B0604030504040204" pitchFamily="34" charset="0"/>
                <a:cs typeface="Tahoma" panose="020B0604030504040204" pitchFamily="34" charset="0"/>
              </a:rPr>
              <a:t>43%</a:t>
            </a:r>
          </a:p>
        </p:txBody>
      </p:sp>
      <p:pic>
        <p:nvPicPr>
          <p:cNvPr id="6" name="Imagen 5" descr="Icono&#10;&#10;Descripción generada automáticamente">
            <a:extLst>
              <a:ext uri="{FF2B5EF4-FFF2-40B4-BE49-F238E27FC236}">
                <a16:creationId xmlns:a16="http://schemas.microsoft.com/office/drawing/2014/main" id="{936A8577-CEE8-6D14-23E5-DFA5C845B8AC}"/>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rot="20068921">
            <a:off x="10122867" y="3027270"/>
            <a:ext cx="877657" cy="710443"/>
          </a:xfrm>
          <a:prstGeom prst="rect">
            <a:avLst/>
          </a:prstGeom>
        </p:spPr>
      </p:pic>
      <p:sp>
        <p:nvSpPr>
          <p:cNvPr id="8" name="CuadroTexto 16">
            <a:extLst>
              <a:ext uri="{FF2B5EF4-FFF2-40B4-BE49-F238E27FC236}">
                <a16:creationId xmlns:a16="http://schemas.microsoft.com/office/drawing/2014/main" id="{FA44E015-3BCC-7066-D331-1B1F901527DC}"/>
              </a:ext>
            </a:extLst>
          </p:cNvPr>
          <p:cNvSpPr txBox="1"/>
          <p:nvPr/>
        </p:nvSpPr>
        <p:spPr>
          <a:xfrm>
            <a:off x="9463440" y="4826358"/>
            <a:ext cx="2374545" cy="338554"/>
          </a:xfrm>
          <a:prstGeom prst="rect">
            <a:avLst/>
          </a:prstGeom>
          <a:noFill/>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CO" sz="1600" b="1" dirty="0" err="1">
                <a:solidFill>
                  <a:srgbClr val="003186"/>
                </a:solidFill>
                <a:latin typeface="72 Black" panose="020B0A04030603020204" pitchFamily="34" charset="0"/>
                <a:cs typeface="72 Black" panose="020B0A04030603020204" pitchFamily="34" charset="0"/>
              </a:rPr>
              <a:t>Dividend</a:t>
            </a:r>
            <a:r>
              <a:rPr lang="es-CO" sz="1600" b="1" dirty="0">
                <a:solidFill>
                  <a:srgbClr val="003186"/>
                </a:solidFill>
                <a:latin typeface="72 Black" panose="020B0A04030603020204" pitchFamily="34" charset="0"/>
                <a:cs typeface="72 Black" panose="020B0A04030603020204" pitchFamily="34" charset="0"/>
              </a:rPr>
              <a:t> </a:t>
            </a:r>
            <a:r>
              <a:rPr lang="es-CO" sz="1600" b="1" dirty="0" err="1">
                <a:solidFill>
                  <a:srgbClr val="003186"/>
                </a:solidFill>
                <a:latin typeface="72 Black" panose="020B0A04030603020204" pitchFamily="34" charset="0"/>
                <a:cs typeface="72 Black" panose="020B0A04030603020204" pitchFamily="34" charset="0"/>
              </a:rPr>
              <a:t>Yield</a:t>
            </a:r>
            <a:r>
              <a:rPr lang="es-CO" sz="1600" b="1" dirty="0">
                <a:solidFill>
                  <a:srgbClr val="003186"/>
                </a:solidFill>
                <a:latin typeface="72 Black" panose="020B0A04030603020204" pitchFamily="34" charset="0"/>
                <a:cs typeface="72 Black" panose="020B0A04030603020204" pitchFamily="34" charset="0"/>
              </a:rPr>
              <a:t> </a:t>
            </a:r>
            <a:r>
              <a:rPr lang="es-CO" b="1" baseline="30000" dirty="0">
                <a:solidFill>
                  <a:srgbClr val="033085"/>
                </a:solidFill>
                <a:latin typeface="Tahoma" panose="020B0604030504040204" pitchFamily="34" charset="0"/>
                <a:ea typeface="Tahoma" panose="020B0604030504040204" pitchFamily="34" charset="0"/>
                <a:cs typeface="Tahoma" panose="020B0604030504040204" pitchFamily="34" charset="0"/>
              </a:rPr>
              <a:t>(3)</a:t>
            </a:r>
            <a:endParaRPr lang="es-CO" sz="1000" b="1" dirty="0">
              <a:solidFill>
                <a:srgbClr val="033085"/>
              </a:solidFill>
              <a:latin typeface="Tahoma" panose="020B0604030504040204" pitchFamily="34" charset="0"/>
              <a:ea typeface="Tahoma" panose="020B0604030504040204" pitchFamily="34" charset="0"/>
              <a:cs typeface="Tahoma" panose="020B0604030504040204" pitchFamily="34" charset="0"/>
            </a:endParaRPr>
          </a:p>
        </p:txBody>
      </p:sp>
      <p:sp>
        <p:nvSpPr>
          <p:cNvPr id="14" name="4 Marcador de contenido">
            <a:extLst>
              <a:ext uri="{FF2B5EF4-FFF2-40B4-BE49-F238E27FC236}">
                <a16:creationId xmlns:a16="http://schemas.microsoft.com/office/drawing/2014/main" id="{F271E015-005B-7615-B0DB-4E85A69D2693}"/>
              </a:ext>
            </a:extLst>
          </p:cNvPr>
          <p:cNvSpPr txBox="1">
            <a:spLocks/>
          </p:cNvSpPr>
          <p:nvPr/>
        </p:nvSpPr>
        <p:spPr bwMode="auto">
          <a:xfrm>
            <a:off x="10012647" y="5261778"/>
            <a:ext cx="927263" cy="307777"/>
          </a:xfrm>
          <a:prstGeom prst="rect">
            <a:avLst/>
          </a:prstGeom>
          <a:noFill/>
          <a:ln>
            <a:noFill/>
          </a:ln>
        </p:spPr>
        <p:txBody>
          <a:bodyPr vert="horz" wrap="square" lIns="91440" tIns="45720" rIns="91440" bIns="45720" numCol="1" rtlCol="0" anchor="t" anchorCtr="0" compatLnSpc="1">
            <a:prstTxWarp prst="textNoShape">
              <a:avLst/>
            </a:prstTxWarp>
            <a:spAutoFit/>
          </a:bodyPr>
          <a:lstStyle>
            <a:lvl1pPr marL="381000" indent="-381000" algn="l" rtl="0" eaLnBrk="0" fontAlgn="base" hangingPunct="0">
              <a:spcBef>
                <a:spcPct val="20000"/>
              </a:spcBef>
              <a:spcAft>
                <a:spcPct val="0"/>
              </a:spcAft>
              <a:buClr>
                <a:srgbClr val="40BDE8"/>
              </a:buClr>
              <a:buFont typeface="Wingdings" pitchFamily="2" charset="2"/>
              <a:buChar char="§"/>
              <a:defRPr sz="3200">
                <a:solidFill>
                  <a:srgbClr val="333333"/>
                </a:solidFill>
                <a:latin typeface="+mn-lt"/>
                <a:ea typeface="+mn-ea"/>
                <a:cs typeface="+mn-cs"/>
              </a:defRPr>
            </a:lvl1pPr>
            <a:lvl2pPr marL="800100" indent="-342900" algn="l" rtl="0" eaLnBrk="0" fontAlgn="base" hangingPunct="0">
              <a:spcBef>
                <a:spcPct val="20000"/>
              </a:spcBef>
              <a:spcAft>
                <a:spcPct val="0"/>
              </a:spcAft>
              <a:buClr>
                <a:srgbClr val="00B0F0"/>
              </a:buClr>
              <a:buFont typeface="Wingdings" pitchFamily="2" charset="2"/>
              <a:buChar char="§"/>
              <a:defRPr sz="2800">
                <a:solidFill>
                  <a:srgbClr val="333333"/>
                </a:solidFill>
                <a:latin typeface="+mn-lt"/>
              </a:defRPr>
            </a:lvl2pPr>
            <a:lvl3pPr marL="1219200" indent="-304800" algn="l" rtl="0" eaLnBrk="0" fontAlgn="base" hangingPunct="0">
              <a:spcBef>
                <a:spcPct val="20000"/>
              </a:spcBef>
              <a:spcAft>
                <a:spcPct val="0"/>
              </a:spcAft>
              <a:buClr>
                <a:srgbClr val="00B0F0"/>
              </a:buClr>
              <a:buFont typeface="Wingdings" pitchFamily="2" charset="2"/>
              <a:buChar char="§"/>
              <a:defRPr sz="2400">
                <a:solidFill>
                  <a:srgbClr val="333333"/>
                </a:solidFill>
                <a:latin typeface="+mn-lt"/>
              </a:defRPr>
            </a:lvl3pPr>
            <a:lvl4pPr marL="1676400" indent="-304800" algn="l" rtl="0" eaLnBrk="0" fontAlgn="base" hangingPunct="0">
              <a:spcBef>
                <a:spcPct val="20000"/>
              </a:spcBef>
              <a:spcAft>
                <a:spcPct val="0"/>
              </a:spcAft>
              <a:buClr>
                <a:srgbClr val="00B0F0"/>
              </a:buClr>
              <a:buFont typeface="Wingdings" pitchFamily="2" charset="2"/>
              <a:buChar char="§"/>
              <a:defRPr sz="2000">
                <a:solidFill>
                  <a:srgbClr val="333333"/>
                </a:solidFill>
                <a:latin typeface="+mn-lt"/>
              </a:defRPr>
            </a:lvl4pPr>
            <a:lvl5pPr marL="2095500" indent="-266700" algn="l" rtl="0" eaLnBrk="0" fontAlgn="base" hangingPunct="0">
              <a:spcBef>
                <a:spcPct val="20000"/>
              </a:spcBef>
              <a:spcAft>
                <a:spcPct val="0"/>
              </a:spcAft>
              <a:buClr>
                <a:srgbClr val="00B0F0"/>
              </a:buClr>
              <a:buFont typeface="Wingdings" pitchFamily="2" charset="2"/>
              <a:buChar char="§"/>
              <a:defRPr sz="2000">
                <a:solidFill>
                  <a:srgbClr val="333333"/>
                </a:solidFill>
                <a:latin typeface="+mn-lt"/>
              </a:defRPr>
            </a:lvl5pPr>
            <a:lvl6pPr marL="2552700" indent="-266700" algn="l" rtl="0" fontAlgn="base">
              <a:spcBef>
                <a:spcPct val="20000"/>
              </a:spcBef>
              <a:spcAft>
                <a:spcPct val="0"/>
              </a:spcAft>
              <a:buClr>
                <a:srgbClr val="00B0F0"/>
              </a:buClr>
              <a:buFont typeface="Wingdings" pitchFamily="2" charset="2"/>
              <a:buChar char="§"/>
              <a:defRPr sz="2000">
                <a:solidFill>
                  <a:srgbClr val="333333"/>
                </a:solidFill>
                <a:latin typeface="+mn-lt"/>
              </a:defRPr>
            </a:lvl6pPr>
            <a:lvl7pPr marL="3009900" indent="-266700" algn="l" rtl="0" fontAlgn="base">
              <a:spcBef>
                <a:spcPct val="20000"/>
              </a:spcBef>
              <a:spcAft>
                <a:spcPct val="0"/>
              </a:spcAft>
              <a:buClr>
                <a:srgbClr val="00B0F0"/>
              </a:buClr>
              <a:buFont typeface="Wingdings" pitchFamily="2" charset="2"/>
              <a:buChar char="§"/>
              <a:defRPr sz="2000">
                <a:solidFill>
                  <a:srgbClr val="333333"/>
                </a:solidFill>
                <a:latin typeface="+mn-lt"/>
              </a:defRPr>
            </a:lvl7pPr>
            <a:lvl8pPr marL="3467100" indent="-266700" algn="l" rtl="0" fontAlgn="base">
              <a:spcBef>
                <a:spcPct val="20000"/>
              </a:spcBef>
              <a:spcAft>
                <a:spcPct val="0"/>
              </a:spcAft>
              <a:buClr>
                <a:srgbClr val="00B0F0"/>
              </a:buClr>
              <a:buFont typeface="Wingdings" pitchFamily="2" charset="2"/>
              <a:buChar char="§"/>
              <a:defRPr sz="2000">
                <a:solidFill>
                  <a:srgbClr val="333333"/>
                </a:solidFill>
                <a:latin typeface="+mn-lt"/>
              </a:defRPr>
            </a:lvl8pPr>
            <a:lvl9pPr marL="3924300" indent="-266700" algn="l" rtl="0" fontAlgn="base">
              <a:spcBef>
                <a:spcPct val="20000"/>
              </a:spcBef>
              <a:spcAft>
                <a:spcPct val="0"/>
              </a:spcAft>
              <a:buClr>
                <a:srgbClr val="00B0F0"/>
              </a:buClr>
              <a:buFont typeface="Wingdings" pitchFamily="2" charset="2"/>
              <a:buChar char="§"/>
              <a:defRPr sz="2000">
                <a:solidFill>
                  <a:srgbClr val="333333"/>
                </a:solidFill>
                <a:latin typeface="+mn-lt"/>
              </a:defRPr>
            </a:lvl9pPr>
          </a:lstStyle>
          <a:p>
            <a:pPr marL="0" indent="0" algn="r">
              <a:buFont typeface="Wingdings" pitchFamily="2" charset="2"/>
              <a:buNone/>
            </a:pPr>
            <a:r>
              <a:rPr lang="es-CO" sz="1400" b="1" kern="0" dirty="0">
                <a:solidFill>
                  <a:srgbClr val="033085"/>
                </a:solidFill>
                <a:latin typeface="Tahoma" panose="020B0604030504040204" pitchFamily="34" charset="0"/>
                <a:ea typeface="Tahoma" panose="020B0604030504040204" pitchFamily="34" charset="0"/>
                <a:cs typeface="Tahoma" panose="020B0604030504040204" pitchFamily="34" charset="0"/>
              </a:rPr>
              <a:t> 8,3%</a:t>
            </a:r>
          </a:p>
        </p:txBody>
      </p:sp>
      <p:pic>
        <p:nvPicPr>
          <p:cNvPr id="26" name="Imagen 25" descr="Dibujo en blanco y negro&#10;&#10;Descripción generada automáticamente con confianza baja">
            <a:extLst>
              <a:ext uri="{FF2B5EF4-FFF2-40B4-BE49-F238E27FC236}">
                <a16:creationId xmlns:a16="http://schemas.microsoft.com/office/drawing/2014/main" id="{59C639C3-77D1-BC57-B1AE-E294468691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19357986">
            <a:off x="8614804" y="1880694"/>
            <a:ext cx="725748" cy="704052"/>
          </a:xfrm>
          <a:prstGeom prst="rect">
            <a:avLst/>
          </a:prstGeom>
        </p:spPr>
      </p:pic>
      <p:pic>
        <p:nvPicPr>
          <p:cNvPr id="27" name="Imagen 26">
            <a:extLst>
              <a:ext uri="{FF2B5EF4-FFF2-40B4-BE49-F238E27FC236}">
                <a16:creationId xmlns:a16="http://schemas.microsoft.com/office/drawing/2014/main" id="{8D18CDB8-32A6-C911-B9E7-2E4DB7D8CBE9}"/>
              </a:ext>
            </a:extLst>
          </p:cNvPr>
          <p:cNvPicPr>
            <a:picLocks noChangeAspect="1"/>
          </p:cNvPicPr>
          <p:nvPr/>
        </p:nvPicPr>
        <p:blipFill>
          <a:blip r:embed="rId14"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rot="10800000" flipH="1">
            <a:off x="9262455" y="5217845"/>
            <a:ext cx="401970" cy="816335"/>
          </a:xfrm>
          <a:prstGeom prst="rect">
            <a:avLst/>
          </a:prstGeom>
        </p:spPr>
      </p:pic>
      <p:pic>
        <p:nvPicPr>
          <p:cNvPr id="28" name="Imagen 27">
            <a:extLst>
              <a:ext uri="{FF2B5EF4-FFF2-40B4-BE49-F238E27FC236}">
                <a16:creationId xmlns:a16="http://schemas.microsoft.com/office/drawing/2014/main" id="{EB20B855-5540-F549-CC02-6BA74C3BBF41}"/>
              </a:ext>
            </a:extLst>
          </p:cNvPr>
          <p:cNvPicPr>
            <a:picLocks noChangeAspect="1"/>
          </p:cNvPicPr>
          <p:nvPr/>
        </p:nvPicPr>
        <p:blipFill>
          <a:blip r:embed="rId15"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rot="10800000" flipV="1">
            <a:off x="6736837" y="5172125"/>
            <a:ext cx="5210876" cy="45719"/>
          </a:xfrm>
          <a:prstGeom prst="rect">
            <a:avLst/>
          </a:prstGeom>
        </p:spPr>
      </p:pic>
      <p:sp>
        <p:nvSpPr>
          <p:cNvPr id="34" name="CuadroTexto 33">
            <a:extLst>
              <a:ext uri="{FF2B5EF4-FFF2-40B4-BE49-F238E27FC236}">
                <a16:creationId xmlns:a16="http://schemas.microsoft.com/office/drawing/2014/main" id="{27D4CC85-BA79-AE2F-7DBC-80E5BA0F4900}"/>
              </a:ext>
            </a:extLst>
          </p:cNvPr>
          <p:cNvSpPr txBox="1"/>
          <p:nvPr/>
        </p:nvSpPr>
        <p:spPr>
          <a:xfrm>
            <a:off x="154145" y="6340000"/>
            <a:ext cx="3632289" cy="261610"/>
          </a:xfrm>
          <a:prstGeom prst="rect">
            <a:avLst/>
          </a:prstGeom>
          <a:noFill/>
          <a:effectLst/>
        </p:spPr>
        <p:txBody>
          <a:bodyPr wrap="square" rtlCol="0">
            <a:spAutoFit/>
          </a:bodyPr>
          <a:lstStyle/>
          <a:p>
            <a:r>
              <a:rPr lang="es-CO" sz="1050" baseline="30000"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s-CO" sz="1050" baseline="30000" dirty="0">
                <a:solidFill>
                  <a:srgbClr val="033085"/>
                </a:solidFill>
                <a:latin typeface="Tahoma" panose="020B0604030504040204" pitchFamily="34" charset="0"/>
                <a:ea typeface="Tahoma" panose="020B0604030504040204" pitchFamily="34" charset="0"/>
                <a:cs typeface="Tahoma" panose="020B0604030504040204" pitchFamily="34" charset="0"/>
              </a:rPr>
              <a:t>(1) </a:t>
            </a:r>
            <a:r>
              <a:rPr lang="es-CO" sz="1050" dirty="0" err="1">
                <a:solidFill>
                  <a:srgbClr val="033085"/>
                </a:solidFill>
                <a:latin typeface="Tahoma" panose="020B0604030504040204" pitchFamily="34" charset="0"/>
                <a:ea typeface="Tahoma" panose="020B0604030504040204" pitchFamily="34" charset="0"/>
                <a:cs typeface="Tahoma" panose="020B0604030504040204" pitchFamily="34" charset="0"/>
              </a:rPr>
              <a:t>CAGR</a:t>
            </a:r>
            <a:r>
              <a:rPr lang="es-CO" sz="1050" dirty="0">
                <a:solidFill>
                  <a:srgbClr val="033085"/>
                </a:solidFill>
                <a:latin typeface="Tahoma" panose="020B0604030504040204" pitchFamily="34" charset="0"/>
                <a:ea typeface="Tahoma" panose="020B0604030504040204" pitchFamily="34" charset="0"/>
                <a:cs typeface="Tahoma" panose="020B0604030504040204" pitchFamily="34" charset="0"/>
              </a:rPr>
              <a:t>: </a:t>
            </a:r>
            <a:r>
              <a:rPr lang="es-MX" sz="1050" dirty="0">
                <a:solidFill>
                  <a:srgbClr val="033085"/>
                </a:solidFill>
                <a:latin typeface="Tahoma" panose="020B0604030504040204" pitchFamily="34" charset="0"/>
                <a:ea typeface="Tahoma" panose="020B0604030504040204" pitchFamily="34" charset="0"/>
                <a:cs typeface="Tahoma" panose="020B0604030504040204" pitchFamily="34" charset="0"/>
              </a:rPr>
              <a:t>Tasa de crecimiento anual compuesto</a:t>
            </a:r>
            <a:endParaRPr lang="es-CO" sz="1050" dirty="0">
              <a:solidFill>
                <a:srgbClr val="033085"/>
              </a:solidFill>
              <a:latin typeface="Tahoma" panose="020B0604030504040204" pitchFamily="34" charset="0"/>
              <a:ea typeface="Tahoma" panose="020B0604030504040204" pitchFamily="34" charset="0"/>
              <a:cs typeface="Tahoma" panose="020B0604030504040204" pitchFamily="34" charset="0"/>
            </a:endParaRPr>
          </a:p>
        </p:txBody>
      </p:sp>
      <p:sp>
        <p:nvSpPr>
          <p:cNvPr id="35" name="CuadroTexto 34">
            <a:extLst>
              <a:ext uri="{FF2B5EF4-FFF2-40B4-BE49-F238E27FC236}">
                <a16:creationId xmlns:a16="http://schemas.microsoft.com/office/drawing/2014/main" id="{F0F2B58D-8A79-766F-1133-66AB4617B996}"/>
              </a:ext>
            </a:extLst>
          </p:cNvPr>
          <p:cNvSpPr txBox="1"/>
          <p:nvPr/>
        </p:nvSpPr>
        <p:spPr>
          <a:xfrm>
            <a:off x="167640" y="6603551"/>
            <a:ext cx="3632289" cy="261610"/>
          </a:xfrm>
          <a:prstGeom prst="rect">
            <a:avLst/>
          </a:prstGeom>
          <a:noFill/>
          <a:effectLst/>
        </p:spPr>
        <p:txBody>
          <a:bodyPr wrap="square" rtlCol="0">
            <a:spAutoFit/>
          </a:bodyPr>
          <a:lstStyle/>
          <a:p>
            <a:r>
              <a:rPr lang="es-CO" sz="1050" baseline="30000" dirty="0">
                <a:solidFill>
                  <a:srgbClr val="033085"/>
                </a:solidFill>
                <a:latin typeface="Tahoma" panose="020B0604030504040204" pitchFamily="34" charset="0"/>
                <a:ea typeface="Tahoma" panose="020B0604030504040204" pitchFamily="34" charset="0"/>
                <a:cs typeface="Tahoma" panose="020B0604030504040204" pitchFamily="34" charset="0"/>
              </a:rPr>
              <a:t>(2) </a:t>
            </a:r>
            <a:r>
              <a:rPr lang="es-CO" sz="1050" dirty="0">
                <a:solidFill>
                  <a:srgbClr val="033085"/>
                </a:solidFill>
                <a:latin typeface="Tahoma" panose="020B0604030504040204" pitchFamily="34" charset="0"/>
                <a:ea typeface="Tahoma" panose="020B0604030504040204" pitchFamily="34" charset="0"/>
                <a:cs typeface="Tahoma" panose="020B0604030504040204" pitchFamily="34" charset="0"/>
              </a:rPr>
              <a:t>Payout= Dividendo total / utilidad neta 2022</a:t>
            </a:r>
            <a:endParaRPr lang="es-CO" sz="1200" dirty="0">
              <a:solidFill>
                <a:srgbClr val="033085"/>
              </a:solidFill>
              <a:latin typeface="Tahoma" panose="020B0604030504040204" pitchFamily="34" charset="0"/>
              <a:ea typeface="Tahoma" panose="020B0604030504040204" pitchFamily="34" charset="0"/>
              <a:cs typeface="Tahoma" panose="020B0604030504040204" pitchFamily="34" charset="0"/>
            </a:endParaRPr>
          </a:p>
        </p:txBody>
      </p:sp>
      <p:sp>
        <p:nvSpPr>
          <p:cNvPr id="38" name="CuadroTexto 37">
            <a:extLst>
              <a:ext uri="{FF2B5EF4-FFF2-40B4-BE49-F238E27FC236}">
                <a16:creationId xmlns:a16="http://schemas.microsoft.com/office/drawing/2014/main" id="{D9E3C85F-7644-3226-75DE-0FE7FF1FBF55}"/>
              </a:ext>
            </a:extLst>
          </p:cNvPr>
          <p:cNvSpPr txBox="1"/>
          <p:nvPr/>
        </p:nvSpPr>
        <p:spPr>
          <a:xfrm>
            <a:off x="3210433" y="6603551"/>
            <a:ext cx="5035421" cy="261610"/>
          </a:xfrm>
          <a:prstGeom prst="rect">
            <a:avLst/>
          </a:prstGeom>
          <a:noFill/>
          <a:effectLst/>
        </p:spPr>
        <p:txBody>
          <a:bodyPr wrap="square" rtlCol="0">
            <a:spAutoFit/>
          </a:bodyPr>
          <a:lstStyle>
            <a:defPPr>
              <a:defRPr lang="es-CO"/>
            </a:defPPr>
            <a:lvl1pPr>
              <a:defRPr sz="1200" b="1">
                <a:latin typeface="Tahoma" panose="020B0604030504040204" pitchFamily="34" charset="0"/>
                <a:ea typeface="Tahoma" panose="020B0604030504040204" pitchFamily="34" charset="0"/>
                <a:cs typeface="Tahoma" panose="020B0604030504040204" pitchFamily="34" charset="0"/>
              </a:defRPr>
            </a:lvl1pPr>
          </a:lstStyle>
          <a:p>
            <a:r>
              <a:rPr lang="es-CO" sz="1050" baseline="30000" dirty="0">
                <a:solidFill>
                  <a:srgbClr val="033085"/>
                </a:solidFill>
              </a:rPr>
              <a:t>(3) </a:t>
            </a:r>
            <a:r>
              <a:rPr lang="es-CO" sz="1050" b="0" dirty="0">
                <a:solidFill>
                  <a:srgbClr val="033085"/>
                </a:solidFill>
              </a:rPr>
              <a:t>Dividend Yield= Dividendo por acción / </a:t>
            </a:r>
            <a:r>
              <a:rPr lang="en-US" sz="1050" b="0" dirty="0" err="1">
                <a:solidFill>
                  <a:srgbClr val="033085"/>
                </a:solidFill>
              </a:rPr>
              <a:t>Precio</a:t>
            </a:r>
            <a:r>
              <a:rPr lang="en-US" sz="1050" b="0" dirty="0">
                <a:solidFill>
                  <a:srgbClr val="033085"/>
                </a:solidFill>
              </a:rPr>
              <a:t> </a:t>
            </a:r>
            <a:r>
              <a:rPr lang="en-US" sz="1050" b="0" dirty="0" err="1">
                <a:solidFill>
                  <a:srgbClr val="033085"/>
                </a:solidFill>
              </a:rPr>
              <a:t>acción</a:t>
            </a:r>
            <a:r>
              <a:rPr lang="en-US" sz="1050" b="0" dirty="0">
                <a:solidFill>
                  <a:srgbClr val="033085"/>
                </a:solidFill>
              </a:rPr>
              <a:t> </a:t>
            </a:r>
            <a:r>
              <a:rPr lang="en-US" sz="1050" b="0" dirty="0" err="1">
                <a:solidFill>
                  <a:srgbClr val="033085"/>
                </a:solidFill>
              </a:rPr>
              <a:t>cierre</a:t>
            </a:r>
            <a:r>
              <a:rPr lang="en-US" sz="1050" b="0" dirty="0">
                <a:solidFill>
                  <a:srgbClr val="033085"/>
                </a:solidFill>
              </a:rPr>
              <a:t> 202</a:t>
            </a:r>
            <a:r>
              <a:rPr lang="es-CO" sz="1050" b="0" dirty="0">
                <a:solidFill>
                  <a:srgbClr val="033085"/>
                </a:solidFill>
              </a:rPr>
              <a:t>2</a:t>
            </a:r>
          </a:p>
        </p:txBody>
      </p:sp>
      <p:sp>
        <p:nvSpPr>
          <p:cNvPr id="3" name="Main Heading">
            <a:extLst>
              <a:ext uri="{FF2B5EF4-FFF2-40B4-BE49-F238E27FC236}">
                <a16:creationId xmlns:a16="http://schemas.microsoft.com/office/drawing/2014/main" id="{3AEB7148-41F2-9959-B761-A58E9A85A9F0}"/>
              </a:ext>
            </a:extLst>
          </p:cNvPr>
          <p:cNvSpPr>
            <a:spLocks noChangeArrowheads="1"/>
          </p:cNvSpPr>
          <p:nvPr>
            <p:custDataLst>
              <p:tags r:id="rId5"/>
            </p:custDataLst>
          </p:nvPr>
        </p:nvSpPr>
        <p:spPr bwMode="gray">
          <a:xfrm>
            <a:off x="413026" y="152604"/>
            <a:ext cx="7772400" cy="274320"/>
          </a:xfrm>
          <a:prstGeom prst="rect">
            <a:avLst/>
          </a:prstGeom>
          <a:noFill/>
          <a:ln w="12700">
            <a:noFill/>
            <a:prstDash val="dash"/>
            <a:miter lim="800000"/>
            <a:headEnd/>
            <a:tailEnd/>
          </a:ln>
          <a:effectLst/>
        </p:spPr>
        <p:txBody>
          <a:bodyPr lIns="0" tIns="0" rIns="0" bIns="0"/>
          <a:lstStyle/>
          <a:p>
            <a:pPr eaLnBrk="1" hangingPunct="1">
              <a:lnSpc>
                <a:spcPts val="2100"/>
              </a:lnSpc>
            </a:pPr>
            <a:r>
              <a:rPr lang="es-MX" sz="2800" b="1" dirty="0">
                <a:solidFill>
                  <a:schemeClr val="bg1"/>
                </a:solidFill>
                <a:latin typeface="Calibri"/>
                <a:cs typeface="Calibri" pitchFamily="34" charset="0"/>
              </a:rPr>
              <a:t>¿Por qué invertir en ISA?</a:t>
            </a:r>
          </a:p>
        </p:txBody>
      </p:sp>
    </p:spTree>
    <p:extLst>
      <p:ext uri="{BB962C8B-B14F-4D97-AF65-F5344CB8AC3E}">
        <p14:creationId xmlns:p14="http://schemas.microsoft.com/office/powerpoint/2010/main" val="3422297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n 33">
            <a:extLst>
              <a:ext uri="{FF2B5EF4-FFF2-40B4-BE49-F238E27FC236}">
                <a16:creationId xmlns:a16="http://schemas.microsoft.com/office/drawing/2014/main" id="{4508BB30-3705-4BB2-8A81-2338E0466C24}"/>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0" b="90129" l="2444" r="97556">
                        <a14:foregroundMark x1="54582" y1="37339" x2="69959" y2="36910"/>
                        <a14:foregroundMark x1="69959" y1="36910" x2="89715" y2="858"/>
                        <a14:foregroundMark x1="89715" y1="858" x2="51120" y2="39914"/>
                        <a14:foregroundMark x1="51120" y1="39914" x2="80754" y2="16309"/>
                        <a14:foregroundMark x1="80754" y1="16309" x2="73320" y2="8584"/>
                        <a14:foregroundMark x1="73320" y1="8584" x2="62831" y2="23176"/>
                        <a14:foregroundMark x1="62831" y1="23176" x2="63035" y2="24464"/>
                        <a14:foregroundMark x1="4073" y1="33476" x2="30855" y2="47639"/>
                        <a14:foregroundMark x1="30855" y1="47639" x2="65071" y2="20601"/>
                        <a14:foregroundMark x1="65071" y1="20601" x2="7332" y2="25751"/>
                        <a14:foregroundMark x1="7332" y1="25751" x2="39511" y2="11588"/>
                        <a14:foregroundMark x1="39511" y1="11588" x2="3259" y2="6009"/>
                        <a14:foregroundMark x1="3259" y1="6009" x2="28717" y2="47210"/>
                        <a14:foregroundMark x1="28717" y1="47210" x2="6619" y2="41202"/>
                        <a14:foregroundMark x1="6619" y1="41202" x2="25255" y2="69099"/>
                        <a14:foregroundMark x1="25255" y1="69099" x2="53157" y2="48498"/>
                        <a14:foregroundMark x1="53157" y1="48498" x2="26375" y2="35193"/>
                        <a14:foregroundMark x1="26375" y1="35193" x2="96334" y2="3863"/>
                        <a14:foregroundMark x1="7230" y1="0" x2="96232" y2="3433"/>
                        <a14:foregroundMark x1="7128" y1="0" x2="1527" y2="24464"/>
                        <a14:foregroundMark x1="1527" y1="24893" x2="41344" y2="69528"/>
                        <a14:foregroundMark x1="41344" y1="69528" x2="53971" y2="64807"/>
                        <a14:foregroundMark x1="53971" y1="64807" x2="31161" y2="59657"/>
                        <a14:foregroundMark x1="31161" y1="59657" x2="48371" y2="39485"/>
                        <a14:foregroundMark x1="48371" y1="39485" x2="36558" y2="35622"/>
                        <a14:foregroundMark x1="36558" y1="35622" x2="61507" y2="19742"/>
                        <a14:foregroundMark x1="61507" y1="19742" x2="52342" y2="4721"/>
                        <a14:foregroundMark x1="52342" y1="4721" x2="4175" y2="2146"/>
                        <a14:foregroundMark x1="4073" y1="2146" x2="0" y2="12446"/>
                        <a14:foregroundMark x1="0" y1="30472" x2="3055" y2="44635"/>
                        <a14:foregroundMark x1="3157" y1="45064" x2="25560" y2="7725"/>
                        <a14:foregroundMark x1="25560" y1="7725" x2="45010" y2="39056"/>
                        <a14:foregroundMark x1="45010" y1="39056" x2="46436" y2="39914"/>
                        <a14:foregroundMark x1="2444" y1="0" x2="2444" y2="54936"/>
                        <a14:foregroundMark x1="2851" y1="0" x2="5601" y2="54077"/>
                        <a14:foregroundMark x1="5703" y1="54506" x2="713" y2="2146"/>
                        <a14:foregroundMark x1="713" y1="2146" x2="102" y2="64807"/>
                        <a14:foregroundMark x1="102" y1="64807" x2="5092" y2="31760"/>
                        <a14:foregroundMark x1="3259" y1="0" x2="4990" y2="31330"/>
                        <a14:foregroundMark x1="2037" y1="0" x2="2037" y2="47639"/>
                        <a14:foregroundMark x1="2138" y1="0" x2="2037" y2="47639"/>
                        <a14:foregroundMark x1="2342" y1="0" x2="4073" y2="41202"/>
                        <a14:foregroundMark x1="4175" y1="41631" x2="2444" y2="28326"/>
                        <a14:foregroundMark x1="26986" y1="89700" x2="30143" y2="90129"/>
                        <a14:foregroundMark x1="96029" y1="0" x2="91752" y2="9442"/>
                      </a14:backgroundRemoval>
                    </a14:imgEffect>
                  </a14:imgLayer>
                </a14:imgProps>
              </a:ext>
              <a:ext uri="{28A0092B-C50C-407E-A947-70E740481C1C}">
                <a14:useLocalDpi xmlns:a14="http://schemas.microsoft.com/office/drawing/2010/main"/>
              </a:ext>
            </a:extLst>
          </a:blip>
          <a:srcRect/>
          <a:stretch/>
        </p:blipFill>
        <p:spPr>
          <a:xfrm>
            <a:off x="0" y="-44725"/>
            <a:ext cx="8598452" cy="1680934"/>
          </a:xfrm>
          <a:prstGeom prst="rect">
            <a:avLst/>
          </a:prstGeom>
        </p:spPr>
      </p:pic>
      <p:pic>
        <p:nvPicPr>
          <p:cNvPr id="12" name="Imagen 11">
            <a:extLst>
              <a:ext uri="{FF2B5EF4-FFF2-40B4-BE49-F238E27FC236}">
                <a16:creationId xmlns:a16="http://schemas.microsoft.com/office/drawing/2014/main" id="{69417574-51E2-9646-B138-531CC7C0F20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725935" y="2971746"/>
            <a:ext cx="4052075" cy="2905910"/>
          </a:xfrm>
          <a:prstGeom prst="rect">
            <a:avLst/>
          </a:prstGeom>
        </p:spPr>
      </p:pic>
      <p:sp>
        <p:nvSpPr>
          <p:cNvPr id="47" name="CuadroTexto 46">
            <a:extLst>
              <a:ext uri="{FF2B5EF4-FFF2-40B4-BE49-F238E27FC236}">
                <a16:creationId xmlns:a16="http://schemas.microsoft.com/office/drawing/2014/main" id="{63C59E33-2CD6-C740-9CB7-AB6E11FFD087}"/>
              </a:ext>
            </a:extLst>
          </p:cNvPr>
          <p:cNvSpPr txBox="1"/>
          <p:nvPr/>
        </p:nvSpPr>
        <p:spPr>
          <a:xfrm>
            <a:off x="597748" y="2424726"/>
            <a:ext cx="236484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a:ln>
                  <a:noFill/>
                </a:ln>
                <a:solidFill>
                  <a:srgbClr val="A3D42F"/>
                </a:solidFill>
                <a:effectLst/>
                <a:uLnTx/>
                <a:uFillTx/>
                <a:latin typeface="Tahoma" panose="020B0604030504040204" pitchFamily="34" charset="0"/>
                <a:ea typeface="Tahoma" panose="020B0604030504040204" pitchFamily="34" charset="0"/>
                <a:cs typeface="Tahoma" panose="020B0604030504040204" pitchFamily="34" charset="0"/>
              </a:rPr>
              <a:t>Ambiental</a:t>
            </a:r>
          </a:p>
        </p:txBody>
      </p:sp>
      <p:sp>
        <p:nvSpPr>
          <p:cNvPr id="48" name="CuadroTexto 47">
            <a:extLst>
              <a:ext uri="{FF2B5EF4-FFF2-40B4-BE49-F238E27FC236}">
                <a16:creationId xmlns:a16="http://schemas.microsoft.com/office/drawing/2014/main" id="{A0701AB9-2589-2947-A79C-EA2D13A235A5}"/>
              </a:ext>
            </a:extLst>
          </p:cNvPr>
          <p:cNvSpPr txBox="1"/>
          <p:nvPr/>
        </p:nvSpPr>
        <p:spPr>
          <a:xfrm>
            <a:off x="8191915" y="2380698"/>
            <a:ext cx="236484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srgbClr val="EA562A"/>
                </a:solidFill>
                <a:effectLst/>
                <a:uLnTx/>
                <a:uFillTx/>
                <a:latin typeface="Tahoma" panose="020B0604030504040204" pitchFamily="34" charset="0"/>
                <a:ea typeface="Tahoma" panose="020B0604030504040204" pitchFamily="34" charset="0"/>
                <a:cs typeface="Tahoma" panose="020B0604030504040204" pitchFamily="34" charset="0"/>
              </a:rPr>
              <a:t>Social</a:t>
            </a:r>
          </a:p>
        </p:txBody>
      </p:sp>
      <p:sp>
        <p:nvSpPr>
          <p:cNvPr id="72" name="CuadroTexto 71">
            <a:extLst>
              <a:ext uri="{FF2B5EF4-FFF2-40B4-BE49-F238E27FC236}">
                <a16:creationId xmlns:a16="http://schemas.microsoft.com/office/drawing/2014/main" id="{9DF09605-160A-6948-A533-9E8F4BB7511C}"/>
              </a:ext>
            </a:extLst>
          </p:cNvPr>
          <p:cNvSpPr txBox="1"/>
          <p:nvPr/>
        </p:nvSpPr>
        <p:spPr>
          <a:xfrm>
            <a:off x="1036395" y="2709166"/>
            <a:ext cx="4052074" cy="954107"/>
          </a:xfrm>
          <a:prstGeom prst="rect">
            <a:avLst/>
          </a:prstGeom>
          <a:noFill/>
        </p:spPr>
        <p:txBody>
          <a:bodyPr wrap="square" rtlCol="0">
            <a:spAutoFit/>
          </a:bodyPr>
          <a:lstStyle>
            <a:defPPr>
              <a:defRPr lang="es-CO"/>
            </a:defPPr>
            <a:lvl1pPr marL="285750" indent="-285750">
              <a:buFont typeface="Arial" panose="020B0604020202020204" pitchFamily="34" charset="0"/>
              <a:buChar char="•"/>
              <a:defRPr sz="14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defRPr>
            </a:lvl1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rPr>
              <a:t>Cambio climático (estrategia climática)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dirty="0">
                <a:solidFill>
                  <a:srgbClr val="E7E6E6">
                    <a:lumMod val="25000"/>
                  </a:srgbClr>
                </a:solidFill>
              </a:rPr>
              <a:t>Biodiversidad (protección y conservación de ecosistemas)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rPr>
              <a:t>Ecoeficiencia</a:t>
            </a:r>
          </a:p>
        </p:txBody>
      </p:sp>
      <p:pic>
        <p:nvPicPr>
          <p:cNvPr id="5" name="Imagen 4">
            <a:extLst>
              <a:ext uri="{FF2B5EF4-FFF2-40B4-BE49-F238E27FC236}">
                <a16:creationId xmlns:a16="http://schemas.microsoft.com/office/drawing/2014/main" id="{26186A30-91AD-2943-812C-8D00490D687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50723" y="2054024"/>
            <a:ext cx="876300" cy="876300"/>
          </a:xfrm>
          <a:prstGeom prst="rect">
            <a:avLst/>
          </a:prstGeom>
        </p:spPr>
      </p:pic>
      <p:pic>
        <p:nvPicPr>
          <p:cNvPr id="9" name="Imagen 8">
            <a:extLst>
              <a:ext uri="{FF2B5EF4-FFF2-40B4-BE49-F238E27FC236}">
                <a16:creationId xmlns:a16="http://schemas.microsoft.com/office/drawing/2014/main" id="{780C57B7-D4D7-744D-BB8E-D5109C2E1BA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191915" y="2062129"/>
            <a:ext cx="876300" cy="876300"/>
          </a:xfrm>
          <a:prstGeom prst="rect">
            <a:avLst/>
          </a:prstGeom>
        </p:spPr>
      </p:pic>
      <p:sp>
        <p:nvSpPr>
          <p:cNvPr id="28" name="Rectángulo 27">
            <a:extLst>
              <a:ext uri="{FF2B5EF4-FFF2-40B4-BE49-F238E27FC236}">
                <a16:creationId xmlns:a16="http://schemas.microsoft.com/office/drawing/2014/main" id="{A6C536C3-F08E-9040-A69D-8598BD21EDBF}"/>
              </a:ext>
            </a:extLst>
          </p:cNvPr>
          <p:cNvSpPr/>
          <p:nvPr/>
        </p:nvSpPr>
        <p:spPr>
          <a:xfrm>
            <a:off x="5141850" y="3998449"/>
            <a:ext cx="312332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prstClr val="white">
                    <a:lumMod val="50000"/>
                  </a:prstClr>
                </a:solidFill>
                <a:effectLst/>
                <a:uLnTx/>
                <a:uFillTx/>
                <a:latin typeface="Tahoma" panose="020B0604030504040204" pitchFamily="34" charset="0"/>
                <a:ea typeface="Tahoma" panose="020B0604030504040204" pitchFamily="34" charset="0"/>
                <a:cs typeface="Tahoma" panose="020B0604030504040204" pitchFamily="34" charset="0"/>
              </a:rPr>
              <a:t>Sostenibilidad</a:t>
            </a:r>
          </a:p>
          <a:p>
            <a:pPr marL="0" marR="0" lvl="0" indent="0" algn="ctr" defTabSz="914400" rtl="0" eaLnBrk="1" fontAlgn="auto" latinLnBrk="0" hangingPunct="1">
              <a:lnSpc>
                <a:spcPct val="100000"/>
              </a:lnSpc>
              <a:spcBef>
                <a:spcPts val="0"/>
              </a:spcBef>
              <a:spcAft>
                <a:spcPts val="0"/>
              </a:spcAft>
              <a:buClrTx/>
              <a:buSzTx/>
              <a:buFontTx/>
              <a:buNone/>
              <a:tabLst/>
              <a:defRPr/>
            </a:pPr>
            <a:r>
              <a:rPr lang="es-CO" sz="2000" b="1" dirty="0">
                <a:solidFill>
                  <a:prstClr val="white">
                    <a:lumMod val="50000"/>
                  </a:prstClr>
                </a:solidFill>
                <a:latin typeface="Tahoma" panose="020B0604030504040204" pitchFamily="34" charset="0"/>
                <a:ea typeface="Tahoma" panose="020B0604030504040204" pitchFamily="34" charset="0"/>
                <a:cs typeface="Tahoma" panose="020B0604030504040204" pitchFamily="34" charset="0"/>
              </a:rPr>
              <a:t>una forma 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prstClr val="white">
                    <a:lumMod val="50000"/>
                  </a:prstClr>
                </a:solidFill>
                <a:effectLst/>
                <a:uLnTx/>
                <a:uFillTx/>
                <a:latin typeface="Tahoma" panose="020B0604030504040204" pitchFamily="34" charset="0"/>
                <a:ea typeface="Tahoma" panose="020B0604030504040204" pitchFamily="34" charset="0"/>
                <a:cs typeface="Tahoma" panose="020B0604030504040204" pitchFamily="34" charset="0"/>
              </a:rPr>
              <a:t>actuar</a:t>
            </a:r>
          </a:p>
        </p:txBody>
      </p:sp>
      <p:cxnSp>
        <p:nvCxnSpPr>
          <p:cNvPr id="14" name="Conector recto 13">
            <a:extLst>
              <a:ext uri="{FF2B5EF4-FFF2-40B4-BE49-F238E27FC236}">
                <a16:creationId xmlns:a16="http://schemas.microsoft.com/office/drawing/2014/main" id="{1D8431BF-333C-1A45-A36C-3DF0E3A16B8B}"/>
              </a:ext>
            </a:extLst>
          </p:cNvPr>
          <p:cNvCxnSpPr>
            <a:cxnSpLocks/>
          </p:cNvCxnSpPr>
          <p:nvPr/>
        </p:nvCxnSpPr>
        <p:spPr>
          <a:xfrm flipV="1">
            <a:off x="7030607" y="2604058"/>
            <a:ext cx="0" cy="433580"/>
          </a:xfrm>
          <a:prstGeom prst="line">
            <a:avLst/>
          </a:prstGeom>
        </p:spPr>
        <p:style>
          <a:lnRef idx="1">
            <a:schemeClr val="accent2"/>
          </a:lnRef>
          <a:fillRef idx="0">
            <a:schemeClr val="accent2"/>
          </a:fillRef>
          <a:effectRef idx="0">
            <a:schemeClr val="accent2"/>
          </a:effectRef>
          <a:fontRef idx="minor">
            <a:schemeClr val="tx1"/>
          </a:fontRef>
        </p:style>
      </p:cxnSp>
      <p:cxnSp>
        <p:nvCxnSpPr>
          <p:cNvPr id="39" name="Conector recto 38">
            <a:extLst>
              <a:ext uri="{FF2B5EF4-FFF2-40B4-BE49-F238E27FC236}">
                <a16:creationId xmlns:a16="http://schemas.microsoft.com/office/drawing/2014/main" id="{24E93767-6AD6-BE47-A001-9D777960F21B}"/>
              </a:ext>
            </a:extLst>
          </p:cNvPr>
          <p:cNvCxnSpPr>
            <a:cxnSpLocks/>
          </p:cNvCxnSpPr>
          <p:nvPr/>
        </p:nvCxnSpPr>
        <p:spPr>
          <a:xfrm flipV="1">
            <a:off x="2278952" y="2604058"/>
            <a:ext cx="4324559" cy="1"/>
          </a:xfrm>
          <a:prstGeom prst="line">
            <a:avLst/>
          </a:prstGeom>
          <a:ln>
            <a:solidFill>
              <a:srgbClr val="92D050"/>
            </a:solidFill>
          </a:ln>
        </p:spPr>
        <p:style>
          <a:lnRef idx="1">
            <a:schemeClr val="accent2"/>
          </a:lnRef>
          <a:fillRef idx="0">
            <a:schemeClr val="accent2"/>
          </a:fillRef>
          <a:effectRef idx="0">
            <a:schemeClr val="accent2"/>
          </a:effectRef>
          <a:fontRef idx="minor">
            <a:schemeClr val="tx1"/>
          </a:fontRef>
        </p:style>
      </p:cxnSp>
      <p:cxnSp>
        <p:nvCxnSpPr>
          <p:cNvPr id="41" name="Conector recto 40">
            <a:extLst>
              <a:ext uri="{FF2B5EF4-FFF2-40B4-BE49-F238E27FC236}">
                <a16:creationId xmlns:a16="http://schemas.microsoft.com/office/drawing/2014/main" id="{1881A6D3-0DC1-1043-B155-7EFA27BFF24F}"/>
              </a:ext>
            </a:extLst>
          </p:cNvPr>
          <p:cNvCxnSpPr>
            <a:cxnSpLocks/>
          </p:cNvCxnSpPr>
          <p:nvPr/>
        </p:nvCxnSpPr>
        <p:spPr>
          <a:xfrm>
            <a:off x="6603511" y="2610033"/>
            <a:ext cx="0" cy="355739"/>
          </a:xfrm>
          <a:prstGeom prst="line">
            <a:avLst/>
          </a:prstGeom>
          <a:ln>
            <a:solidFill>
              <a:srgbClr val="92D050"/>
            </a:solidFill>
          </a:ln>
        </p:spPr>
        <p:style>
          <a:lnRef idx="1">
            <a:schemeClr val="accent2"/>
          </a:lnRef>
          <a:fillRef idx="0">
            <a:schemeClr val="accent2"/>
          </a:fillRef>
          <a:effectRef idx="0">
            <a:schemeClr val="accent2"/>
          </a:effectRef>
          <a:fontRef idx="minor">
            <a:schemeClr val="tx1"/>
          </a:fontRef>
        </p:style>
      </p:cxnSp>
      <p:cxnSp>
        <p:nvCxnSpPr>
          <p:cNvPr id="45" name="Conector recto 44">
            <a:extLst>
              <a:ext uri="{FF2B5EF4-FFF2-40B4-BE49-F238E27FC236}">
                <a16:creationId xmlns:a16="http://schemas.microsoft.com/office/drawing/2014/main" id="{FACBC464-2238-7D40-BFBB-F43EB3644F94}"/>
              </a:ext>
            </a:extLst>
          </p:cNvPr>
          <p:cNvCxnSpPr>
            <a:cxnSpLocks/>
          </p:cNvCxnSpPr>
          <p:nvPr/>
        </p:nvCxnSpPr>
        <p:spPr>
          <a:xfrm flipV="1">
            <a:off x="7037177" y="2605905"/>
            <a:ext cx="1221647" cy="1"/>
          </a:xfrm>
          <a:prstGeom prst="line">
            <a:avLst/>
          </a:prstGeom>
        </p:spPr>
        <p:style>
          <a:lnRef idx="1">
            <a:schemeClr val="accent2"/>
          </a:lnRef>
          <a:fillRef idx="0">
            <a:schemeClr val="accent2"/>
          </a:fillRef>
          <a:effectRef idx="0">
            <a:schemeClr val="accent2"/>
          </a:effectRef>
          <a:fontRef idx="minor">
            <a:schemeClr val="tx1"/>
          </a:fontRef>
        </p:style>
      </p:cxnSp>
      <p:sp>
        <p:nvSpPr>
          <p:cNvPr id="26" name="Título 1">
            <a:extLst>
              <a:ext uri="{FF2B5EF4-FFF2-40B4-BE49-F238E27FC236}">
                <a16:creationId xmlns:a16="http://schemas.microsoft.com/office/drawing/2014/main" id="{20A8EACE-8BFD-4C9B-9799-750F402A0A76}"/>
              </a:ext>
            </a:extLst>
          </p:cNvPr>
          <p:cNvSpPr txBox="1">
            <a:spLocks/>
          </p:cNvSpPr>
          <p:nvPr/>
        </p:nvSpPr>
        <p:spPr>
          <a:xfrm>
            <a:off x="1346294" y="1511523"/>
            <a:ext cx="9499411" cy="523220"/>
          </a:xfrm>
          <a:prstGeom prst="rect">
            <a:avLst/>
          </a:prstGeom>
          <a:noFill/>
        </p:spPr>
        <p:txBody>
          <a:bodyPr wrap="square" rtlCol="0">
            <a:spAutoFit/>
          </a:bodyPr>
          <a:lstStyle>
            <a:defPPr>
              <a:defRPr lang="es-CO"/>
            </a:defPPr>
            <a:lvl1pPr>
              <a:defRPr sz="2800" b="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dirty="0">
                <a:solidFill>
                  <a:srgbClr val="002060"/>
                </a:solidFill>
              </a:rPr>
              <a:t>Modelo de gestión de sostenibilidad</a:t>
            </a:r>
            <a:endParaRPr kumimoji="0" lang="es-CO" sz="2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CuadroTexto 26">
            <a:extLst>
              <a:ext uri="{FF2B5EF4-FFF2-40B4-BE49-F238E27FC236}">
                <a16:creationId xmlns:a16="http://schemas.microsoft.com/office/drawing/2014/main" id="{6936CDA5-1219-4EA2-A91C-AE984B748067}"/>
              </a:ext>
            </a:extLst>
          </p:cNvPr>
          <p:cNvSpPr txBox="1"/>
          <p:nvPr/>
        </p:nvSpPr>
        <p:spPr>
          <a:xfrm>
            <a:off x="8125318" y="3261343"/>
            <a:ext cx="4044907" cy="1815882"/>
          </a:xfrm>
          <a:prstGeom prst="rect">
            <a:avLst/>
          </a:prstGeom>
          <a:noFill/>
        </p:spPr>
        <p:txBody>
          <a:bodyPr wrap="square" rtlCol="0">
            <a:spAutoFit/>
          </a:bodyPr>
          <a:lstStyle>
            <a:defPPr>
              <a:defRPr lang="es-CO"/>
            </a:defPPr>
            <a:lvl1pPr marL="285750" indent="-285750">
              <a:buFont typeface="Arial" panose="020B0604020202020204" pitchFamily="34" charset="0"/>
              <a:buChar char="•"/>
              <a:defRPr sz="14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defRPr>
            </a:lvl1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rPr>
              <a:t>Modelo de gestión social</a:t>
            </a:r>
          </a:p>
          <a:p>
            <a:pPr>
              <a:defRPr/>
            </a:pPr>
            <a:r>
              <a:rPr lang="es-MX" dirty="0">
                <a:solidFill>
                  <a:srgbClr val="E7E6E6">
                    <a:lumMod val="25000"/>
                  </a:srgbClr>
                </a:solidFill>
              </a:rPr>
              <a:t>Promover la creación de </a:t>
            </a:r>
            <a:r>
              <a:rPr lang="es-MX" b="1" dirty="0">
                <a:solidFill>
                  <a:srgbClr val="E7E6E6">
                    <a:lumMod val="25000"/>
                  </a:srgbClr>
                </a:solidFill>
              </a:rPr>
              <a:t>alianzas de largo plazo</a:t>
            </a:r>
            <a:r>
              <a:rPr lang="es-MX" dirty="0">
                <a:solidFill>
                  <a:srgbClr val="E7E6E6">
                    <a:lumMod val="25000"/>
                  </a:srgbClr>
                </a:solidFill>
              </a:rPr>
              <a:t> fortaleciendo el relacionamiento con las comunidades, mitigando riesgos e impactos.</a:t>
            </a:r>
          </a:p>
          <a:p>
            <a:pPr>
              <a:defRPr/>
            </a:pPr>
            <a:r>
              <a:rPr lang="es-MX" dirty="0">
                <a:solidFill>
                  <a:srgbClr val="E7E6E6">
                    <a:lumMod val="25000"/>
                  </a:srgbClr>
                </a:solidFill>
              </a:rPr>
              <a:t>Obras por impuestos (</a:t>
            </a:r>
            <a:r>
              <a:rPr lang="es-MX" dirty="0" err="1">
                <a:solidFill>
                  <a:srgbClr val="E7E6E6">
                    <a:lumMod val="25000"/>
                  </a:srgbClr>
                </a:solidFill>
              </a:rPr>
              <a:t>OxI</a:t>
            </a:r>
            <a:r>
              <a:rPr lang="es-MX" dirty="0">
                <a:solidFill>
                  <a:srgbClr val="E7E6E6">
                    <a:lumMod val="25000"/>
                  </a:srgbClr>
                </a:solidFill>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rPr>
              <a:t>Vincular el talento humano hacia </a:t>
            </a:r>
            <a:r>
              <a:rPr kumimoji="0" lang="es-MX" sz="14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rPr>
              <a:t>prácticas sostenibles.</a:t>
            </a:r>
            <a:endParaRPr kumimoji="0" lang="es-MX" sz="1400" b="0"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9" name="Imagen 28">
            <a:extLst>
              <a:ext uri="{FF2B5EF4-FFF2-40B4-BE49-F238E27FC236}">
                <a16:creationId xmlns:a16="http://schemas.microsoft.com/office/drawing/2014/main" id="{89B1369B-5315-4788-8950-13EAECC7EECE}"/>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71597" y="6128727"/>
            <a:ext cx="1646952" cy="351818"/>
          </a:xfrm>
          <a:prstGeom prst="rect">
            <a:avLst/>
          </a:prstGeom>
        </p:spPr>
      </p:pic>
      <p:pic>
        <p:nvPicPr>
          <p:cNvPr id="30" name="Imagen 29">
            <a:extLst>
              <a:ext uri="{FF2B5EF4-FFF2-40B4-BE49-F238E27FC236}">
                <a16:creationId xmlns:a16="http://schemas.microsoft.com/office/drawing/2014/main" id="{A4F05090-61E8-45B9-A3BB-EDCB7DD01F16}"/>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2589654" y="6146086"/>
            <a:ext cx="2057696" cy="331837"/>
          </a:xfrm>
          <a:prstGeom prst="rect">
            <a:avLst/>
          </a:prstGeom>
        </p:spPr>
      </p:pic>
      <p:sp>
        <p:nvSpPr>
          <p:cNvPr id="31" name="CuadroTexto 30">
            <a:extLst>
              <a:ext uri="{FF2B5EF4-FFF2-40B4-BE49-F238E27FC236}">
                <a16:creationId xmlns:a16="http://schemas.microsoft.com/office/drawing/2014/main" id="{EFAD4D1E-BEBC-4DC7-9BD4-F56B11D12673}"/>
              </a:ext>
            </a:extLst>
          </p:cNvPr>
          <p:cNvSpPr txBox="1"/>
          <p:nvPr/>
        </p:nvSpPr>
        <p:spPr>
          <a:xfrm>
            <a:off x="6096000" y="6096314"/>
            <a:ext cx="2053007" cy="523220"/>
          </a:xfrm>
          <a:prstGeom prst="rect">
            <a:avLst/>
          </a:prstGeom>
          <a:noFill/>
        </p:spPr>
        <p:txBody>
          <a:bodyPr wrap="square" rtlCol="0">
            <a:spAutoFit/>
          </a:bodyPr>
          <a:lstStyle/>
          <a:p>
            <a:pPr algn="r"/>
            <a:r>
              <a:rPr lang="es-CO" sz="1400" b="1" dirty="0">
                <a:solidFill>
                  <a:srgbClr val="002060"/>
                </a:solidFill>
                <a:latin typeface="Tahoma" panose="020B0604030504040204" pitchFamily="34" charset="0"/>
                <a:ea typeface="Tahoma" panose="020B0604030504040204" pitchFamily="34" charset="0"/>
                <a:cs typeface="Tahoma" panose="020B0604030504040204" pitchFamily="34" charset="0"/>
              </a:rPr>
              <a:t>Programas transversales</a:t>
            </a:r>
          </a:p>
        </p:txBody>
      </p:sp>
      <p:pic>
        <p:nvPicPr>
          <p:cNvPr id="32" name="Imagen 31" descr="Imagen que contiene alimentos&#10;&#10;Descripción generada automáticamente">
            <a:extLst>
              <a:ext uri="{FF2B5EF4-FFF2-40B4-BE49-F238E27FC236}">
                <a16:creationId xmlns:a16="http://schemas.microsoft.com/office/drawing/2014/main" id="{D217F4B3-81C6-40FA-8808-6C261721CA3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791782" y="6170677"/>
            <a:ext cx="565972" cy="432802"/>
          </a:xfrm>
          <a:prstGeom prst="rect">
            <a:avLst/>
          </a:prstGeom>
        </p:spPr>
      </p:pic>
      <p:pic>
        <p:nvPicPr>
          <p:cNvPr id="33" name="Imagen 32" descr="Imagen que contiene hombre, sostener, guitarra&#10;&#10;Descripción generada automáticamente">
            <a:extLst>
              <a:ext uri="{FF2B5EF4-FFF2-40B4-BE49-F238E27FC236}">
                <a16:creationId xmlns:a16="http://schemas.microsoft.com/office/drawing/2014/main" id="{4C0A11F6-4B7B-49CA-A39A-AA79B049ABF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620475" y="6181710"/>
            <a:ext cx="1011504" cy="568971"/>
          </a:xfrm>
          <a:prstGeom prst="rect">
            <a:avLst/>
          </a:prstGeom>
        </p:spPr>
      </p:pic>
      <p:sp>
        <p:nvSpPr>
          <p:cNvPr id="38" name="Sub Heading">
            <a:extLst>
              <a:ext uri="{FF2B5EF4-FFF2-40B4-BE49-F238E27FC236}">
                <a16:creationId xmlns:a16="http://schemas.microsoft.com/office/drawing/2014/main" id="{D37D335B-0224-4143-9BCB-35F13D28348D}"/>
              </a:ext>
            </a:extLst>
          </p:cNvPr>
          <p:cNvSpPr>
            <a:spLocks noChangeArrowheads="1"/>
          </p:cNvSpPr>
          <p:nvPr>
            <p:custDataLst>
              <p:tags r:id="rId1"/>
            </p:custDataLst>
          </p:nvPr>
        </p:nvSpPr>
        <p:spPr bwMode="gray">
          <a:xfrm>
            <a:off x="597748" y="441521"/>
            <a:ext cx="3832585" cy="282957"/>
          </a:xfrm>
          <a:prstGeom prst="rect">
            <a:avLst/>
          </a:prstGeom>
          <a:noFill/>
          <a:ln w="12700">
            <a:noFill/>
            <a:prstDash val="dash"/>
            <a:miter lim="800000"/>
            <a:headEnd/>
            <a:tailEnd/>
          </a:ln>
          <a:effectLst/>
        </p:spPr>
        <p:txBody>
          <a:bodyPr lIns="0" tIns="0" rIns="0" bIns="0"/>
          <a:lstStyle/>
          <a:p>
            <a:r>
              <a:rPr lang="es-MX" sz="2000" b="1" dirty="0">
                <a:solidFill>
                  <a:srgbClr val="27AAE1"/>
                </a:solidFill>
                <a:ea typeface="ＭＳ Ｐゴシック"/>
                <a:cs typeface="Calibri" pitchFamily="34" charset="0"/>
              </a:rPr>
              <a:t>Altos estándares de </a:t>
            </a:r>
            <a:r>
              <a:rPr lang="es-MX" sz="2000" b="1" dirty="0" err="1">
                <a:solidFill>
                  <a:srgbClr val="27AAE1"/>
                </a:solidFill>
                <a:ea typeface="ＭＳ Ｐゴシック"/>
                <a:cs typeface="Calibri" pitchFamily="34" charset="0"/>
              </a:rPr>
              <a:t>ASG</a:t>
            </a:r>
            <a:endParaRPr lang="es-MX" sz="2000" b="1" dirty="0">
              <a:solidFill>
                <a:srgbClr val="27AAE1"/>
              </a:solidFill>
              <a:ea typeface="ＭＳ Ｐゴシック"/>
              <a:cs typeface="Calibri" pitchFamily="34" charset="0"/>
            </a:endParaRPr>
          </a:p>
        </p:txBody>
      </p:sp>
      <p:sp>
        <p:nvSpPr>
          <p:cNvPr id="42" name="Main Heading">
            <a:extLst>
              <a:ext uri="{FF2B5EF4-FFF2-40B4-BE49-F238E27FC236}">
                <a16:creationId xmlns:a16="http://schemas.microsoft.com/office/drawing/2014/main" id="{75C299C3-0292-471D-8841-82ED189581FD}"/>
              </a:ext>
            </a:extLst>
          </p:cNvPr>
          <p:cNvSpPr>
            <a:spLocks noChangeArrowheads="1"/>
          </p:cNvSpPr>
          <p:nvPr>
            <p:custDataLst>
              <p:tags r:id="rId2"/>
            </p:custDataLst>
          </p:nvPr>
        </p:nvSpPr>
        <p:spPr bwMode="gray">
          <a:xfrm>
            <a:off x="419515" y="206215"/>
            <a:ext cx="7772400" cy="274320"/>
          </a:xfrm>
          <a:prstGeom prst="rect">
            <a:avLst/>
          </a:prstGeom>
          <a:noFill/>
          <a:ln w="12700">
            <a:noFill/>
            <a:prstDash val="dash"/>
            <a:miter lim="800000"/>
            <a:headEnd/>
            <a:tailEnd/>
          </a:ln>
          <a:effectLst/>
        </p:spPr>
        <p:txBody>
          <a:bodyPr lIns="0" tIns="0" rIns="0" bIns="0"/>
          <a:lstStyle/>
          <a:p>
            <a:pPr eaLnBrk="1" hangingPunct="1">
              <a:lnSpc>
                <a:spcPts val="2100"/>
              </a:lnSpc>
            </a:pPr>
            <a:r>
              <a:rPr lang="es-MX" sz="2800" b="1" dirty="0">
                <a:solidFill>
                  <a:schemeClr val="bg1"/>
                </a:solidFill>
                <a:latin typeface="Calibri"/>
                <a:cs typeface="Calibri" pitchFamily="34" charset="0"/>
              </a:rPr>
              <a:t>¿Por qué invertir en ISA?</a:t>
            </a:r>
          </a:p>
        </p:txBody>
      </p:sp>
      <p:sp>
        <p:nvSpPr>
          <p:cNvPr id="43" name="Freeform 32">
            <a:extLst>
              <a:ext uri="{FF2B5EF4-FFF2-40B4-BE49-F238E27FC236}">
                <a16:creationId xmlns:a16="http://schemas.microsoft.com/office/drawing/2014/main" id="{DAE54216-8430-4FAB-993B-4C045ADC7E1F}"/>
              </a:ext>
            </a:extLst>
          </p:cNvPr>
          <p:cNvSpPr>
            <a:spLocks noEditPoints="1"/>
          </p:cNvSpPr>
          <p:nvPr>
            <p:custDataLst>
              <p:tags r:id="rId3"/>
            </p:custDataLst>
          </p:nvPr>
        </p:nvSpPr>
        <p:spPr bwMode="auto">
          <a:xfrm>
            <a:off x="213563" y="480117"/>
            <a:ext cx="274320" cy="274320"/>
          </a:xfrm>
          <a:custGeom>
            <a:avLst/>
            <a:gdLst>
              <a:gd name="T0" fmla="*/ 340 w 519"/>
              <a:gd name="T1" fmla="*/ 506 h 547"/>
              <a:gd name="T2" fmla="*/ 272 w 519"/>
              <a:gd name="T3" fmla="*/ 500 h 547"/>
              <a:gd name="T4" fmla="*/ 244 w 519"/>
              <a:gd name="T5" fmla="*/ 502 h 547"/>
              <a:gd name="T6" fmla="*/ 296 w 519"/>
              <a:gd name="T7" fmla="*/ 517 h 547"/>
              <a:gd name="T8" fmla="*/ 200 w 519"/>
              <a:gd name="T9" fmla="*/ 491 h 547"/>
              <a:gd name="T10" fmla="*/ 164 w 519"/>
              <a:gd name="T11" fmla="*/ 461 h 547"/>
              <a:gd name="T12" fmla="*/ 183 w 519"/>
              <a:gd name="T13" fmla="*/ 480 h 547"/>
              <a:gd name="T14" fmla="*/ 212 w 519"/>
              <a:gd name="T15" fmla="*/ 506 h 547"/>
              <a:gd name="T16" fmla="*/ 153 w 519"/>
              <a:gd name="T17" fmla="*/ 466 h 547"/>
              <a:gd name="T18" fmla="*/ 110 w 519"/>
              <a:gd name="T19" fmla="*/ 432 h 547"/>
              <a:gd name="T20" fmla="*/ 167 w 519"/>
              <a:gd name="T21" fmla="*/ 475 h 547"/>
              <a:gd name="T22" fmla="*/ 121 w 519"/>
              <a:gd name="T23" fmla="*/ 445 h 547"/>
              <a:gd name="T24" fmla="*/ 137 w 519"/>
              <a:gd name="T25" fmla="*/ 455 h 547"/>
              <a:gd name="T26" fmla="*/ 190 w 519"/>
              <a:gd name="T27" fmla="*/ 495 h 547"/>
              <a:gd name="T28" fmla="*/ 202 w 519"/>
              <a:gd name="T29" fmla="*/ 62 h 547"/>
              <a:gd name="T30" fmla="*/ 55 w 519"/>
              <a:gd name="T31" fmla="*/ 226 h 547"/>
              <a:gd name="T32" fmla="*/ 65 w 519"/>
              <a:gd name="T33" fmla="*/ 357 h 547"/>
              <a:gd name="T34" fmla="*/ 67 w 519"/>
              <a:gd name="T35" fmla="*/ 361 h 547"/>
              <a:gd name="T36" fmla="*/ 61 w 519"/>
              <a:gd name="T37" fmla="*/ 380 h 547"/>
              <a:gd name="T38" fmla="*/ 483 w 519"/>
              <a:gd name="T39" fmla="*/ 153 h 547"/>
              <a:gd name="T40" fmla="*/ 411 w 519"/>
              <a:gd name="T41" fmla="*/ 87 h 547"/>
              <a:gd name="T42" fmla="*/ 394 w 519"/>
              <a:gd name="T43" fmla="*/ 72 h 547"/>
              <a:gd name="T44" fmla="*/ 314 w 519"/>
              <a:gd name="T45" fmla="*/ 39 h 547"/>
              <a:gd name="T46" fmla="*/ 264 w 519"/>
              <a:gd name="T47" fmla="*/ 40 h 547"/>
              <a:gd name="T48" fmla="*/ 213 w 519"/>
              <a:gd name="T49" fmla="*/ 50 h 547"/>
              <a:gd name="T50" fmla="*/ 184 w 519"/>
              <a:gd name="T51" fmla="*/ 63 h 547"/>
              <a:gd name="T52" fmla="*/ 95 w 519"/>
              <a:gd name="T53" fmla="*/ 145 h 547"/>
              <a:gd name="T54" fmla="*/ 47 w 519"/>
              <a:gd name="T55" fmla="*/ 281 h 547"/>
              <a:gd name="T56" fmla="*/ 66 w 519"/>
              <a:gd name="T57" fmla="*/ 363 h 547"/>
              <a:gd name="T58" fmla="*/ 91 w 519"/>
              <a:gd name="T59" fmla="*/ 413 h 547"/>
              <a:gd name="T60" fmla="*/ 76 w 519"/>
              <a:gd name="T61" fmla="*/ 416 h 547"/>
              <a:gd name="T62" fmla="*/ 132 w 519"/>
              <a:gd name="T63" fmla="*/ 468 h 547"/>
              <a:gd name="T64" fmla="*/ 193 w 519"/>
              <a:gd name="T65" fmla="*/ 504 h 547"/>
              <a:gd name="T66" fmla="*/ 233 w 519"/>
              <a:gd name="T67" fmla="*/ 517 h 547"/>
              <a:gd name="T68" fmla="*/ 325 w 519"/>
              <a:gd name="T69" fmla="*/ 515 h 547"/>
              <a:gd name="T70" fmla="*/ 344 w 519"/>
              <a:gd name="T71" fmla="*/ 536 h 547"/>
              <a:gd name="T72" fmla="*/ 149 w 519"/>
              <a:gd name="T73" fmla="*/ 513 h 547"/>
              <a:gd name="T74" fmla="*/ 47 w 519"/>
              <a:gd name="T75" fmla="*/ 415 h 547"/>
              <a:gd name="T76" fmla="*/ 0 w 519"/>
              <a:gd name="T77" fmla="*/ 266 h 547"/>
              <a:gd name="T78" fmla="*/ 20 w 519"/>
              <a:gd name="T79" fmla="*/ 181 h 547"/>
              <a:gd name="T80" fmla="*/ 70 w 519"/>
              <a:gd name="T81" fmla="*/ 102 h 547"/>
              <a:gd name="T82" fmla="*/ 182 w 519"/>
              <a:gd name="T83" fmla="*/ 21 h 547"/>
              <a:gd name="T84" fmla="*/ 308 w 519"/>
              <a:gd name="T85" fmla="*/ 3 h 547"/>
              <a:gd name="T86" fmla="*/ 436 w 519"/>
              <a:gd name="T87" fmla="*/ 42 h 547"/>
              <a:gd name="T88" fmla="*/ 463 w 519"/>
              <a:gd name="T89" fmla="*/ 84 h 547"/>
              <a:gd name="T90" fmla="*/ 503 w 519"/>
              <a:gd name="T91" fmla="*/ 131 h 547"/>
              <a:gd name="T92" fmla="*/ 161 w 519"/>
              <a:gd name="T93" fmla="*/ 484 h 547"/>
              <a:gd name="T94" fmla="*/ 82 w 519"/>
              <a:gd name="T95" fmla="*/ 130 h 547"/>
              <a:gd name="T96" fmla="*/ 37 w 519"/>
              <a:gd name="T97" fmla="*/ 291 h 547"/>
              <a:gd name="T98" fmla="*/ 30 w 519"/>
              <a:gd name="T99" fmla="*/ 251 h 547"/>
              <a:gd name="T100" fmla="*/ 34 w 519"/>
              <a:gd name="T101" fmla="*/ 283 h 547"/>
              <a:gd name="T102" fmla="*/ 32 w 519"/>
              <a:gd name="T103" fmla="*/ 306 h 547"/>
              <a:gd name="T104" fmla="*/ 49 w 519"/>
              <a:gd name="T105" fmla="*/ 364 h 547"/>
              <a:gd name="T106" fmla="*/ 64 w 519"/>
              <a:gd name="T107" fmla="*/ 390 h 547"/>
              <a:gd name="T108" fmla="*/ 88 w 519"/>
              <a:gd name="T109" fmla="*/ 126 h 547"/>
              <a:gd name="T110" fmla="*/ 136 w 519"/>
              <a:gd name="T111" fmla="*/ 78 h 547"/>
              <a:gd name="T112" fmla="*/ 350 w 519"/>
              <a:gd name="T113" fmla="*/ 45 h 547"/>
              <a:gd name="T114" fmla="*/ 504 w 519"/>
              <a:gd name="T115" fmla="*/ 156 h 547"/>
              <a:gd name="T116" fmla="*/ 76 w 519"/>
              <a:gd name="T117" fmla="*/ 407 h 547"/>
              <a:gd name="T118" fmla="*/ 55 w 519"/>
              <a:gd name="T119" fmla="*/ 380 h 547"/>
              <a:gd name="T120" fmla="*/ 385 w 519"/>
              <a:gd name="T121" fmla="*/ 532 h 547"/>
              <a:gd name="T122" fmla="*/ 256 w 519"/>
              <a:gd name="T123" fmla="*/ 46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9" h="547">
                <a:moveTo>
                  <a:pt x="419" y="513"/>
                </a:moveTo>
                <a:cubicBezTo>
                  <a:pt x="418" y="514"/>
                  <a:pt x="418" y="515"/>
                  <a:pt x="416" y="518"/>
                </a:cubicBezTo>
                <a:cubicBezTo>
                  <a:pt x="415" y="520"/>
                  <a:pt x="412" y="523"/>
                  <a:pt x="408" y="525"/>
                </a:cubicBezTo>
                <a:cubicBezTo>
                  <a:pt x="409" y="524"/>
                  <a:pt x="408" y="524"/>
                  <a:pt x="408" y="522"/>
                </a:cubicBezTo>
                <a:cubicBezTo>
                  <a:pt x="409" y="522"/>
                  <a:pt x="409" y="521"/>
                  <a:pt x="411" y="519"/>
                </a:cubicBezTo>
                <a:cubicBezTo>
                  <a:pt x="412" y="517"/>
                  <a:pt x="414" y="515"/>
                  <a:pt x="416" y="512"/>
                </a:cubicBezTo>
                <a:cubicBezTo>
                  <a:pt x="416" y="512"/>
                  <a:pt x="418" y="509"/>
                  <a:pt x="419" y="509"/>
                </a:cubicBezTo>
                <a:cubicBezTo>
                  <a:pt x="419" y="509"/>
                  <a:pt x="419" y="510"/>
                  <a:pt x="419" y="513"/>
                </a:cubicBezTo>
                <a:close/>
                <a:moveTo>
                  <a:pt x="347" y="500"/>
                </a:moveTo>
                <a:cubicBezTo>
                  <a:pt x="344" y="502"/>
                  <a:pt x="342" y="504"/>
                  <a:pt x="340" y="506"/>
                </a:cubicBezTo>
                <a:cubicBezTo>
                  <a:pt x="342" y="504"/>
                  <a:pt x="344" y="503"/>
                  <a:pt x="346" y="502"/>
                </a:cubicBezTo>
                <a:lnTo>
                  <a:pt x="347" y="500"/>
                </a:lnTo>
                <a:close/>
                <a:moveTo>
                  <a:pt x="323" y="508"/>
                </a:moveTo>
                <a:cubicBezTo>
                  <a:pt x="325" y="509"/>
                  <a:pt x="325" y="509"/>
                  <a:pt x="325" y="509"/>
                </a:cubicBezTo>
                <a:cubicBezTo>
                  <a:pt x="328" y="504"/>
                  <a:pt x="328" y="504"/>
                  <a:pt x="328" y="504"/>
                </a:cubicBezTo>
                <a:cubicBezTo>
                  <a:pt x="317" y="507"/>
                  <a:pt x="303" y="512"/>
                  <a:pt x="295" y="511"/>
                </a:cubicBezTo>
                <a:cubicBezTo>
                  <a:pt x="297" y="514"/>
                  <a:pt x="302" y="513"/>
                  <a:pt x="307" y="512"/>
                </a:cubicBezTo>
                <a:cubicBezTo>
                  <a:pt x="313" y="510"/>
                  <a:pt x="318" y="509"/>
                  <a:pt x="323" y="508"/>
                </a:cubicBezTo>
                <a:close/>
                <a:moveTo>
                  <a:pt x="273" y="500"/>
                </a:moveTo>
                <a:cubicBezTo>
                  <a:pt x="273" y="500"/>
                  <a:pt x="272" y="500"/>
                  <a:pt x="272" y="500"/>
                </a:cubicBezTo>
                <a:cubicBezTo>
                  <a:pt x="271" y="500"/>
                  <a:pt x="270" y="499"/>
                  <a:pt x="267" y="499"/>
                </a:cubicBezTo>
                <a:cubicBezTo>
                  <a:pt x="269" y="501"/>
                  <a:pt x="261" y="501"/>
                  <a:pt x="273" y="500"/>
                </a:cubicBezTo>
                <a:close/>
                <a:moveTo>
                  <a:pt x="272" y="500"/>
                </a:moveTo>
                <a:cubicBezTo>
                  <a:pt x="277" y="500"/>
                  <a:pt x="269" y="498"/>
                  <a:pt x="272" y="500"/>
                </a:cubicBezTo>
                <a:close/>
                <a:moveTo>
                  <a:pt x="250" y="495"/>
                </a:moveTo>
                <a:cubicBezTo>
                  <a:pt x="243" y="495"/>
                  <a:pt x="244" y="496"/>
                  <a:pt x="248" y="499"/>
                </a:cubicBezTo>
                <a:cubicBezTo>
                  <a:pt x="250" y="499"/>
                  <a:pt x="253" y="498"/>
                  <a:pt x="255" y="498"/>
                </a:cubicBezTo>
                <a:cubicBezTo>
                  <a:pt x="254" y="496"/>
                  <a:pt x="248" y="495"/>
                  <a:pt x="250" y="495"/>
                </a:cubicBezTo>
                <a:close/>
                <a:moveTo>
                  <a:pt x="241" y="502"/>
                </a:moveTo>
                <a:cubicBezTo>
                  <a:pt x="244" y="502"/>
                  <a:pt x="244" y="502"/>
                  <a:pt x="244" y="502"/>
                </a:cubicBezTo>
                <a:cubicBezTo>
                  <a:pt x="244" y="501"/>
                  <a:pt x="243" y="501"/>
                  <a:pt x="241" y="502"/>
                </a:cubicBezTo>
                <a:close/>
                <a:moveTo>
                  <a:pt x="244" y="502"/>
                </a:moveTo>
                <a:cubicBezTo>
                  <a:pt x="245" y="503"/>
                  <a:pt x="245" y="505"/>
                  <a:pt x="248" y="502"/>
                </a:cubicBezTo>
                <a:cubicBezTo>
                  <a:pt x="247" y="503"/>
                  <a:pt x="249" y="502"/>
                  <a:pt x="252" y="501"/>
                </a:cubicBezTo>
                <a:lnTo>
                  <a:pt x="244" y="502"/>
                </a:lnTo>
                <a:close/>
                <a:moveTo>
                  <a:pt x="258" y="506"/>
                </a:moveTo>
                <a:cubicBezTo>
                  <a:pt x="265" y="507"/>
                  <a:pt x="268" y="505"/>
                  <a:pt x="268" y="504"/>
                </a:cubicBezTo>
                <a:cubicBezTo>
                  <a:pt x="267" y="503"/>
                  <a:pt x="263" y="503"/>
                  <a:pt x="256" y="502"/>
                </a:cubicBezTo>
                <a:cubicBezTo>
                  <a:pt x="260" y="504"/>
                  <a:pt x="265" y="505"/>
                  <a:pt x="258" y="506"/>
                </a:cubicBezTo>
                <a:close/>
                <a:moveTo>
                  <a:pt x="296" y="517"/>
                </a:moveTo>
                <a:cubicBezTo>
                  <a:pt x="294" y="516"/>
                  <a:pt x="292" y="516"/>
                  <a:pt x="292" y="517"/>
                </a:cubicBezTo>
                <a:cubicBezTo>
                  <a:pt x="294" y="518"/>
                  <a:pt x="296" y="518"/>
                  <a:pt x="298" y="519"/>
                </a:cubicBezTo>
                <a:cubicBezTo>
                  <a:pt x="303" y="516"/>
                  <a:pt x="303" y="516"/>
                  <a:pt x="303" y="516"/>
                </a:cubicBezTo>
                <a:cubicBezTo>
                  <a:pt x="302" y="517"/>
                  <a:pt x="299" y="517"/>
                  <a:pt x="296" y="517"/>
                </a:cubicBezTo>
                <a:close/>
                <a:moveTo>
                  <a:pt x="206" y="486"/>
                </a:moveTo>
                <a:cubicBezTo>
                  <a:pt x="206" y="487"/>
                  <a:pt x="208" y="490"/>
                  <a:pt x="208" y="492"/>
                </a:cubicBezTo>
                <a:cubicBezTo>
                  <a:pt x="209" y="492"/>
                  <a:pt x="211" y="492"/>
                  <a:pt x="213" y="492"/>
                </a:cubicBezTo>
                <a:cubicBezTo>
                  <a:pt x="211" y="490"/>
                  <a:pt x="206" y="488"/>
                  <a:pt x="206" y="486"/>
                </a:cubicBezTo>
                <a:close/>
                <a:moveTo>
                  <a:pt x="208" y="492"/>
                </a:moveTo>
                <a:cubicBezTo>
                  <a:pt x="200" y="491"/>
                  <a:pt x="200" y="491"/>
                  <a:pt x="200" y="491"/>
                </a:cubicBezTo>
                <a:cubicBezTo>
                  <a:pt x="206" y="494"/>
                  <a:pt x="208" y="493"/>
                  <a:pt x="208" y="492"/>
                </a:cubicBezTo>
                <a:close/>
                <a:moveTo>
                  <a:pt x="238" y="508"/>
                </a:moveTo>
                <a:cubicBezTo>
                  <a:pt x="243" y="507"/>
                  <a:pt x="247" y="506"/>
                  <a:pt x="252" y="506"/>
                </a:cubicBezTo>
                <a:cubicBezTo>
                  <a:pt x="247" y="506"/>
                  <a:pt x="241" y="507"/>
                  <a:pt x="236" y="508"/>
                </a:cubicBezTo>
                <a:lnTo>
                  <a:pt x="238" y="508"/>
                </a:lnTo>
                <a:close/>
                <a:moveTo>
                  <a:pt x="176" y="475"/>
                </a:moveTo>
                <a:cubicBezTo>
                  <a:pt x="180" y="475"/>
                  <a:pt x="180" y="475"/>
                  <a:pt x="180" y="475"/>
                </a:cubicBezTo>
                <a:cubicBezTo>
                  <a:pt x="181" y="475"/>
                  <a:pt x="183" y="475"/>
                  <a:pt x="185" y="474"/>
                </a:cubicBezTo>
                <a:cubicBezTo>
                  <a:pt x="182" y="475"/>
                  <a:pt x="179" y="475"/>
                  <a:pt x="176" y="475"/>
                </a:cubicBezTo>
                <a:close/>
                <a:moveTo>
                  <a:pt x="164" y="461"/>
                </a:moveTo>
                <a:cubicBezTo>
                  <a:pt x="160" y="459"/>
                  <a:pt x="155" y="458"/>
                  <a:pt x="151" y="458"/>
                </a:cubicBezTo>
                <a:cubicBezTo>
                  <a:pt x="155" y="459"/>
                  <a:pt x="158" y="462"/>
                  <a:pt x="162" y="467"/>
                </a:cubicBezTo>
                <a:cubicBezTo>
                  <a:pt x="166" y="466"/>
                  <a:pt x="161" y="461"/>
                  <a:pt x="164" y="461"/>
                </a:cubicBezTo>
                <a:close/>
                <a:moveTo>
                  <a:pt x="151" y="458"/>
                </a:moveTo>
                <a:cubicBezTo>
                  <a:pt x="149" y="457"/>
                  <a:pt x="146" y="456"/>
                  <a:pt x="144" y="456"/>
                </a:cubicBezTo>
                <a:cubicBezTo>
                  <a:pt x="146" y="457"/>
                  <a:pt x="148" y="457"/>
                  <a:pt x="151" y="458"/>
                </a:cubicBezTo>
                <a:close/>
                <a:moveTo>
                  <a:pt x="183" y="480"/>
                </a:moveTo>
                <a:cubicBezTo>
                  <a:pt x="185" y="485"/>
                  <a:pt x="185" y="485"/>
                  <a:pt x="185" y="485"/>
                </a:cubicBezTo>
                <a:cubicBezTo>
                  <a:pt x="185" y="485"/>
                  <a:pt x="186" y="485"/>
                  <a:pt x="187" y="486"/>
                </a:cubicBezTo>
                <a:cubicBezTo>
                  <a:pt x="187" y="485"/>
                  <a:pt x="187" y="483"/>
                  <a:pt x="183" y="480"/>
                </a:cubicBezTo>
                <a:close/>
                <a:moveTo>
                  <a:pt x="185" y="485"/>
                </a:moveTo>
                <a:cubicBezTo>
                  <a:pt x="185" y="485"/>
                  <a:pt x="185" y="485"/>
                  <a:pt x="185" y="485"/>
                </a:cubicBezTo>
                <a:cubicBezTo>
                  <a:pt x="182" y="483"/>
                  <a:pt x="179" y="482"/>
                  <a:pt x="179" y="482"/>
                </a:cubicBezTo>
                <a:cubicBezTo>
                  <a:pt x="179" y="482"/>
                  <a:pt x="181" y="483"/>
                  <a:pt x="185" y="485"/>
                </a:cubicBezTo>
                <a:close/>
                <a:moveTo>
                  <a:pt x="188" y="486"/>
                </a:moveTo>
                <a:cubicBezTo>
                  <a:pt x="188" y="486"/>
                  <a:pt x="188" y="486"/>
                  <a:pt x="187" y="486"/>
                </a:cubicBezTo>
                <a:cubicBezTo>
                  <a:pt x="188" y="486"/>
                  <a:pt x="188" y="486"/>
                  <a:pt x="188" y="486"/>
                </a:cubicBezTo>
                <a:close/>
                <a:moveTo>
                  <a:pt x="212" y="506"/>
                </a:moveTo>
                <a:cubicBezTo>
                  <a:pt x="216" y="505"/>
                  <a:pt x="211" y="502"/>
                  <a:pt x="218" y="501"/>
                </a:cubicBezTo>
                <a:cubicBezTo>
                  <a:pt x="213" y="501"/>
                  <a:pt x="203" y="500"/>
                  <a:pt x="212" y="506"/>
                </a:cubicBezTo>
                <a:close/>
                <a:moveTo>
                  <a:pt x="199" y="493"/>
                </a:moveTo>
                <a:cubicBezTo>
                  <a:pt x="196" y="492"/>
                  <a:pt x="193" y="492"/>
                  <a:pt x="190" y="492"/>
                </a:cubicBezTo>
                <a:cubicBezTo>
                  <a:pt x="193" y="493"/>
                  <a:pt x="195" y="494"/>
                  <a:pt x="198" y="495"/>
                </a:cubicBezTo>
                <a:cubicBezTo>
                  <a:pt x="198" y="494"/>
                  <a:pt x="197" y="493"/>
                  <a:pt x="199" y="493"/>
                </a:cubicBezTo>
                <a:close/>
                <a:moveTo>
                  <a:pt x="186" y="491"/>
                </a:moveTo>
                <a:cubicBezTo>
                  <a:pt x="190" y="492"/>
                  <a:pt x="190" y="492"/>
                  <a:pt x="190" y="492"/>
                </a:cubicBezTo>
                <a:cubicBezTo>
                  <a:pt x="187" y="490"/>
                  <a:pt x="187" y="490"/>
                  <a:pt x="187" y="490"/>
                </a:cubicBezTo>
                <a:lnTo>
                  <a:pt x="186" y="491"/>
                </a:lnTo>
                <a:close/>
                <a:moveTo>
                  <a:pt x="154" y="470"/>
                </a:moveTo>
                <a:cubicBezTo>
                  <a:pt x="155" y="470"/>
                  <a:pt x="158" y="469"/>
                  <a:pt x="153" y="466"/>
                </a:cubicBezTo>
                <a:cubicBezTo>
                  <a:pt x="150" y="466"/>
                  <a:pt x="146" y="464"/>
                  <a:pt x="143" y="461"/>
                </a:cubicBezTo>
                <a:cubicBezTo>
                  <a:pt x="144" y="463"/>
                  <a:pt x="146" y="464"/>
                  <a:pt x="148" y="466"/>
                </a:cubicBezTo>
                <a:cubicBezTo>
                  <a:pt x="150" y="467"/>
                  <a:pt x="152" y="469"/>
                  <a:pt x="154" y="470"/>
                </a:cubicBezTo>
                <a:close/>
                <a:moveTo>
                  <a:pt x="168" y="476"/>
                </a:moveTo>
                <a:cubicBezTo>
                  <a:pt x="168" y="476"/>
                  <a:pt x="167" y="476"/>
                  <a:pt x="167" y="476"/>
                </a:cubicBezTo>
                <a:cubicBezTo>
                  <a:pt x="168" y="476"/>
                  <a:pt x="168" y="477"/>
                  <a:pt x="168" y="476"/>
                </a:cubicBezTo>
                <a:close/>
                <a:moveTo>
                  <a:pt x="110" y="432"/>
                </a:moveTo>
                <a:cubicBezTo>
                  <a:pt x="110" y="433"/>
                  <a:pt x="110" y="433"/>
                  <a:pt x="110" y="433"/>
                </a:cubicBezTo>
                <a:cubicBezTo>
                  <a:pt x="110" y="433"/>
                  <a:pt x="110" y="433"/>
                  <a:pt x="110" y="433"/>
                </a:cubicBezTo>
                <a:lnTo>
                  <a:pt x="110" y="432"/>
                </a:lnTo>
                <a:close/>
                <a:moveTo>
                  <a:pt x="154" y="471"/>
                </a:moveTo>
                <a:cubicBezTo>
                  <a:pt x="157" y="474"/>
                  <a:pt x="159" y="474"/>
                  <a:pt x="162" y="474"/>
                </a:cubicBezTo>
                <a:cubicBezTo>
                  <a:pt x="159" y="473"/>
                  <a:pt x="156" y="472"/>
                  <a:pt x="154" y="470"/>
                </a:cubicBezTo>
                <a:cubicBezTo>
                  <a:pt x="153" y="470"/>
                  <a:pt x="153" y="471"/>
                  <a:pt x="154" y="471"/>
                </a:cubicBezTo>
                <a:close/>
                <a:moveTo>
                  <a:pt x="133" y="450"/>
                </a:moveTo>
                <a:cubicBezTo>
                  <a:pt x="134" y="451"/>
                  <a:pt x="135" y="453"/>
                  <a:pt x="137" y="455"/>
                </a:cubicBezTo>
                <a:cubicBezTo>
                  <a:pt x="136" y="453"/>
                  <a:pt x="134" y="449"/>
                  <a:pt x="133" y="450"/>
                </a:cubicBezTo>
                <a:close/>
                <a:moveTo>
                  <a:pt x="167" y="475"/>
                </a:moveTo>
                <a:cubicBezTo>
                  <a:pt x="167" y="475"/>
                  <a:pt x="167" y="475"/>
                  <a:pt x="167" y="475"/>
                </a:cubicBezTo>
                <a:cubicBezTo>
                  <a:pt x="167" y="473"/>
                  <a:pt x="166" y="474"/>
                  <a:pt x="167" y="475"/>
                </a:cubicBezTo>
                <a:close/>
                <a:moveTo>
                  <a:pt x="167" y="475"/>
                </a:moveTo>
                <a:cubicBezTo>
                  <a:pt x="165" y="474"/>
                  <a:pt x="163" y="474"/>
                  <a:pt x="162" y="474"/>
                </a:cubicBezTo>
                <a:cubicBezTo>
                  <a:pt x="164" y="475"/>
                  <a:pt x="165" y="476"/>
                  <a:pt x="167" y="476"/>
                </a:cubicBezTo>
                <a:cubicBezTo>
                  <a:pt x="167" y="476"/>
                  <a:pt x="167" y="475"/>
                  <a:pt x="167" y="475"/>
                </a:cubicBezTo>
                <a:close/>
                <a:moveTo>
                  <a:pt x="121" y="445"/>
                </a:moveTo>
                <a:cubicBezTo>
                  <a:pt x="122" y="445"/>
                  <a:pt x="123" y="446"/>
                  <a:pt x="123" y="447"/>
                </a:cubicBezTo>
                <a:cubicBezTo>
                  <a:pt x="121" y="444"/>
                  <a:pt x="120" y="441"/>
                  <a:pt x="118" y="435"/>
                </a:cubicBezTo>
                <a:cubicBezTo>
                  <a:pt x="113" y="433"/>
                  <a:pt x="111" y="433"/>
                  <a:pt x="110" y="433"/>
                </a:cubicBezTo>
                <a:cubicBezTo>
                  <a:pt x="114" y="437"/>
                  <a:pt x="118" y="441"/>
                  <a:pt x="122" y="445"/>
                </a:cubicBezTo>
                <a:lnTo>
                  <a:pt x="121" y="445"/>
                </a:lnTo>
                <a:close/>
                <a:moveTo>
                  <a:pt x="135" y="456"/>
                </a:moveTo>
                <a:cubicBezTo>
                  <a:pt x="133" y="457"/>
                  <a:pt x="130" y="456"/>
                  <a:pt x="128" y="456"/>
                </a:cubicBezTo>
                <a:cubicBezTo>
                  <a:pt x="126" y="456"/>
                  <a:pt x="124" y="456"/>
                  <a:pt x="125" y="459"/>
                </a:cubicBezTo>
                <a:cubicBezTo>
                  <a:pt x="133" y="466"/>
                  <a:pt x="133" y="462"/>
                  <a:pt x="138" y="464"/>
                </a:cubicBezTo>
                <a:cubicBezTo>
                  <a:pt x="125" y="455"/>
                  <a:pt x="143" y="465"/>
                  <a:pt x="135" y="457"/>
                </a:cubicBezTo>
                <a:cubicBezTo>
                  <a:pt x="138" y="458"/>
                  <a:pt x="140" y="460"/>
                  <a:pt x="143" y="461"/>
                </a:cubicBezTo>
                <a:cubicBezTo>
                  <a:pt x="140" y="459"/>
                  <a:pt x="138" y="457"/>
                  <a:pt x="137" y="455"/>
                </a:cubicBezTo>
                <a:cubicBezTo>
                  <a:pt x="137" y="455"/>
                  <a:pt x="137" y="455"/>
                  <a:pt x="137" y="455"/>
                </a:cubicBezTo>
                <a:cubicBezTo>
                  <a:pt x="137" y="455"/>
                  <a:pt x="137" y="455"/>
                  <a:pt x="137" y="455"/>
                </a:cubicBezTo>
                <a:cubicBezTo>
                  <a:pt x="137" y="455"/>
                  <a:pt x="137" y="455"/>
                  <a:pt x="137" y="455"/>
                </a:cubicBezTo>
                <a:cubicBezTo>
                  <a:pt x="137" y="456"/>
                  <a:pt x="137" y="457"/>
                  <a:pt x="137" y="456"/>
                </a:cubicBezTo>
                <a:cubicBezTo>
                  <a:pt x="137" y="456"/>
                  <a:pt x="137" y="456"/>
                  <a:pt x="137" y="456"/>
                </a:cubicBezTo>
                <a:cubicBezTo>
                  <a:pt x="136" y="456"/>
                  <a:pt x="136" y="456"/>
                  <a:pt x="135" y="456"/>
                </a:cubicBezTo>
                <a:cubicBezTo>
                  <a:pt x="132" y="453"/>
                  <a:pt x="135" y="455"/>
                  <a:pt x="137" y="456"/>
                </a:cubicBezTo>
                <a:cubicBezTo>
                  <a:pt x="137" y="456"/>
                  <a:pt x="137" y="456"/>
                  <a:pt x="137" y="455"/>
                </a:cubicBezTo>
                <a:cubicBezTo>
                  <a:pt x="137" y="455"/>
                  <a:pt x="137" y="455"/>
                  <a:pt x="137" y="455"/>
                </a:cubicBezTo>
                <a:cubicBezTo>
                  <a:pt x="132" y="453"/>
                  <a:pt x="128" y="450"/>
                  <a:pt x="123" y="447"/>
                </a:cubicBezTo>
                <a:cubicBezTo>
                  <a:pt x="126" y="449"/>
                  <a:pt x="129" y="452"/>
                  <a:pt x="135" y="456"/>
                </a:cubicBezTo>
                <a:close/>
                <a:moveTo>
                  <a:pt x="190" y="496"/>
                </a:moveTo>
                <a:cubicBezTo>
                  <a:pt x="190" y="496"/>
                  <a:pt x="190" y="496"/>
                  <a:pt x="190" y="495"/>
                </a:cubicBezTo>
                <a:cubicBezTo>
                  <a:pt x="190" y="495"/>
                  <a:pt x="190" y="496"/>
                  <a:pt x="190" y="496"/>
                </a:cubicBezTo>
                <a:close/>
                <a:moveTo>
                  <a:pt x="110" y="430"/>
                </a:moveTo>
                <a:cubicBezTo>
                  <a:pt x="114" y="429"/>
                  <a:pt x="114" y="429"/>
                  <a:pt x="114" y="429"/>
                </a:cubicBezTo>
                <a:cubicBezTo>
                  <a:pt x="111" y="428"/>
                  <a:pt x="108" y="428"/>
                  <a:pt x="105" y="427"/>
                </a:cubicBezTo>
                <a:cubicBezTo>
                  <a:pt x="106" y="428"/>
                  <a:pt x="108" y="429"/>
                  <a:pt x="110" y="430"/>
                </a:cubicBezTo>
                <a:close/>
                <a:moveTo>
                  <a:pt x="101" y="416"/>
                </a:moveTo>
                <a:cubicBezTo>
                  <a:pt x="97" y="413"/>
                  <a:pt x="97" y="413"/>
                  <a:pt x="97" y="413"/>
                </a:cubicBezTo>
                <a:cubicBezTo>
                  <a:pt x="98" y="417"/>
                  <a:pt x="98" y="417"/>
                  <a:pt x="98" y="417"/>
                </a:cubicBezTo>
                <a:lnTo>
                  <a:pt x="101" y="416"/>
                </a:lnTo>
                <a:close/>
                <a:moveTo>
                  <a:pt x="202" y="62"/>
                </a:moveTo>
                <a:cubicBezTo>
                  <a:pt x="199" y="60"/>
                  <a:pt x="199" y="60"/>
                  <a:pt x="199" y="60"/>
                </a:cubicBezTo>
                <a:cubicBezTo>
                  <a:pt x="196" y="62"/>
                  <a:pt x="193" y="62"/>
                  <a:pt x="190" y="63"/>
                </a:cubicBezTo>
                <a:cubicBezTo>
                  <a:pt x="197" y="63"/>
                  <a:pt x="204" y="65"/>
                  <a:pt x="202" y="62"/>
                </a:cubicBezTo>
                <a:close/>
                <a:moveTo>
                  <a:pt x="48" y="252"/>
                </a:moveTo>
                <a:cubicBezTo>
                  <a:pt x="50" y="247"/>
                  <a:pt x="51" y="243"/>
                  <a:pt x="52" y="240"/>
                </a:cubicBezTo>
                <a:cubicBezTo>
                  <a:pt x="49" y="245"/>
                  <a:pt x="45" y="250"/>
                  <a:pt x="48" y="252"/>
                </a:cubicBezTo>
                <a:close/>
                <a:moveTo>
                  <a:pt x="362" y="11"/>
                </a:moveTo>
                <a:cubicBezTo>
                  <a:pt x="359" y="10"/>
                  <a:pt x="357" y="11"/>
                  <a:pt x="357" y="12"/>
                </a:cubicBezTo>
                <a:cubicBezTo>
                  <a:pt x="360" y="12"/>
                  <a:pt x="362" y="12"/>
                  <a:pt x="362" y="11"/>
                </a:cubicBezTo>
                <a:close/>
                <a:moveTo>
                  <a:pt x="55" y="226"/>
                </a:moveTo>
                <a:cubicBezTo>
                  <a:pt x="54" y="226"/>
                  <a:pt x="54" y="227"/>
                  <a:pt x="53" y="228"/>
                </a:cubicBezTo>
                <a:cubicBezTo>
                  <a:pt x="53" y="232"/>
                  <a:pt x="53" y="235"/>
                  <a:pt x="52" y="240"/>
                </a:cubicBezTo>
                <a:cubicBezTo>
                  <a:pt x="54" y="236"/>
                  <a:pt x="56" y="231"/>
                  <a:pt x="55" y="226"/>
                </a:cubicBezTo>
                <a:close/>
                <a:moveTo>
                  <a:pt x="183" y="495"/>
                </a:moveTo>
                <a:cubicBezTo>
                  <a:pt x="183" y="495"/>
                  <a:pt x="184" y="495"/>
                  <a:pt x="184" y="496"/>
                </a:cubicBezTo>
                <a:cubicBezTo>
                  <a:pt x="184" y="495"/>
                  <a:pt x="184" y="495"/>
                  <a:pt x="183" y="495"/>
                </a:cubicBezTo>
                <a:close/>
                <a:moveTo>
                  <a:pt x="346" y="541"/>
                </a:moveTo>
                <a:cubicBezTo>
                  <a:pt x="347" y="541"/>
                  <a:pt x="350" y="540"/>
                  <a:pt x="353" y="538"/>
                </a:cubicBezTo>
                <a:cubicBezTo>
                  <a:pt x="352" y="539"/>
                  <a:pt x="349" y="540"/>
                  <a:pt x="346" y="541"/>
                </a:cubicBezTo>
                <a:close/>
                <a:moveTo>
                  <a:pt x="65" y="357"/>
                </a:moveTo>
                <a:cubicBezTo>
                  <a:pt x="67" y="360"/>
                  <a:pt x="66" y="357"/>
                  <a:pt x="65" y="357"/>
                </a:cubicBezTo>
                <a:close/>
                <a:moveTo>
                  <a:pt x="58" y="378"/>
                </a:moveTo>
                <a:cubicBezTo>
                  <a:pt x="59" y="378"/>
                  <a:pt x="59" y="378"/>
                  <a:pt x="60" y="379"/>
                </a:cubicBezTo>
                <a:cubicBezTo>
                  <a:pt x="59" y="378"/>
                  <a:pt x="59" y="378"/>
                  <a:pt x="58" y="378"/>
                </a:cubicBezTo>
                <a:close/>
                <a:moveTo>
                  <a:pt x="66" y="362"/>
                </a:moveTo>
                <a:cubicBezTo>
                  <a:pt x="66" y="361"/>
                  <a:pt x="65" y="359"/>
                  <a:pt x="65" y="358"/>
                </a:cubicBezTo>
                <a:cubicBezTo>
                  <a:pt x="65" y="358"/>
                  <a:pt x="65" y="360"/>
                  <a:pt x="66" y="362"/>
                </a:cubicBezTo>
                <a:close/>
                <a:moveTo>
                  <a:pt x="67" y="361"/>
                </a:moveTo>
                <a:cubicBezTo>
                  <a:pt x="68" y="362"/>
                  <a:pt x="68" y="363"/>
                  <a:pt x="68" y="364"/>
                </a:cubicBezTo>
                <a:cubicBezTo>
                  <a:pt x="69" y="364"/>
                  <a:pt x="69" y="364"/>
                  <a:pt x="67" y="361"/>
                </a:cubicBezTo>
                <a:close/>
                <a:moveTo>
                  <a:pt x="65" y="357"/>
                </a:moveTo>
                <a:cubicBezTo>
                  <a:pt x="65" y="356"/>
                  <a:pt x="64" y="354"/>
                  <a:pt x="63" y="352"/>
                </a:cubicBezTo>
                <a:cubicBezTo>
                  <a:pt x="64" y="354"/>
                  <a:pt x="65" y="356"/>
                  <a:pt x="65" y="358"/>
                </a:cubicBezTo>
                <a:cubicBezTo>
                  <a:pt x="65" y="357"/>
                  <a:pt x="65" y="356"/>
                  <a:pt x="65" y="357"/>
                </a:cubicBezTo>
                <a:close/>
                <a:moveTo>
                  <a:pt x="30" y="251"/>
                </a:moveTo>
                <a:cubicBezTo>
                  <a:pt x="29" y="252"/>
                  <a:pt x="29" y="252"/>
                  <a:pt x="29" y="252"/>
                </a:cubicBezTo>
                <a:cubicBezTo>
                  <a:pt x="30" y="256"/>
                  <a:pt x="30" y="254"/>
                  <a:pt x="30" y="251"/>
                </a:cubicBezTo>
                <a:close/>
                <a:moveTo>
                  <a:pt x="61" y="380"/>
                </a:moveTo>
                <a:cubicBezTo>
                  <a:pt x="61" y="379"/>
                  <a:pt x="60" y="379"/>
                  <a:pt x="60" y="379"/>
                </a:cubicBezTo>
                <a:cubicBezTo>
                  <a:pt x="60" y="379"/>
                  <a:pt x="61" y="379"/>
                  <a:pt x="61" y="380"/>
                </a:cubicBezTo>
                <a:close/>
                <a:moveTo>
                  <a:pt x="518" y="163"/>
                </a:moveTo>
                <a:cubicBezTo>
                  <a:pt x="517" y="165"/>
                  <a:pt x="515" y="167"/>
                  <a:pt x="513" y="169"/>
                </a:cubicBezTo>
                <a:cubicBezTo>
                  <a:pt x="513" y="170"/>
                  <a:pt x="512" y="170"/>
                  <a:pt x="511" y="171"/>
                </a:cubicBezTo>
                <a:cubicBezTo>
                  <a:pt x="510" y="171"/>
                  <a:pt x="510" y="171"/>
                  <a:pt x="510" y="171"/>
                </a:cubicBezTo>
                <a:cubicBezTo>
                  <a:pt x="510" y="172"/>
                  <a:pt x="510" y="172"/>
                  <a:pt x="510" y="172"/>
                </a:cubicBezTo>
                <a:cubicBezTo>
                  <a:pt x="508" y="172"/>
                  <a:pt x="507" y="172"/>
                  <a:pt x="506" y="173"/>
                </a:cubicBezTo>
                <a:cubicBezTo>
                  <a:pt x="503" y="173"/>
                  <a:pt x="500" y="173"/>
                  <a:pt x="497" y="172"/>
                </a:cubicBezTo>
                <a:cubicBezTo>
                  <a:pt x="494" y="170"/>
                  <a:pt x="491" y="168"/>
                  <a:pt x="489" y="165"/>
                </a:cubicBezTo>
                <a:cubicBezTo>
                  <a:pt x="489" y="164"/>
                  <a:pt x="488" y="162"/>
                  <a:pt x="487" y="161"/>
                </a:cubicBezTo>
                <a:cubicBezTo>
                  <a:pt x="486" y="160"/>
                  <a:pt x="482" y="155"/>
                  <a:pt x="483" y="153"/>
                </a:cubicBezTo>
                <a:cubicBezTo>
                  <a:pt x="480" y="154"/>
                  <a:pt x="476" y="149"/>
                  <a:pt x="472" y="142"/>
                </a:cubicBezTo>
                <a:cubicBezTo>
                  <a:pt x="468" y="136"/>
                  <a:pt x="464" y="129"/>
                  <a:pt x="462" y="127"/>
                </a:cubicBezTo>
                <a:cubicBezTo>
                  <a:pt x="468" y="134"/>
                  <a:pt x="467" y="129"/>
                  <a:pt x="467" y="126"/>
                </a:cubicBezTo>
                <a:cubicBezTo>
                  <a:pt x="461" y="124"/>
                  <a:pt x="458" y="121"/>
                  <a:pt x="455" y="113"/>
                </a:cubicBezTo>
                <a:cubicBezTo>
                  <a:pt x="452" y="115"/>
                  <a:pt x="449" y="117"/>
                  <a:pt x="446" y="117"/>
                </a:cubicBezTo>
                <a:cubicBezTo>
                  <a:pt x="442" y="117"/>
                  <a:pt x="438" y="115"/>
                  <a:pt x="433" y="110"/>
                </a:cubicBezTo>
                <a:cubicBezTo>
                  <a:pt x="435" y="111"/>
                  <a:pt x="438" y="113"/>
                  <a:pt x="438" y="111"/>
                </a:cubicBezTo>
                <a:cubicBezTo>
                  <a:pt x="438" y="109"/>
                  <a:pt x="434" y="108"/>
                  <a:pt x="433" y="107"/>
                </a:cubicBezTo>
                <a:cubicBezTo>
                  <a:pt x="433" y="105"/>
                  <a:pt x="437" y="108"/>
                  <a:pt x="437" y="105"/>
                </a:cubicBezTo>
                <a:cubicBezTo>
                  <a:pt x="426" y="103"/>
                  <a:pt x="424" y="94"/>
                  <a:pt x="411" y="87"/>
                </a:cubicBezTo>
                <a:cubicBezTo>
                  <a:pt x="414" y="88"/>
                  <a:pt x="414" y="87"/>
                  <a:pt x="414" y="85"/>
                </a:cubicBezTo>
                <a:cubicBezTo>
                  <a:pt x="414" y="85"/>
                  <a:pt x="414" y="84"/>
                  <a:pt x="413" y="84"/>
                </a:cubicBezTo>
                <a:cubicBezTo>
                  <a:pt x="414" y="84"/>
                  <a:pt x="414" y="84"/>
                  <a:pt x="414" y="84"/>
                </a:cubicBezTo>
                <a:cubicBezTo>
                  <a:pt x="414" y="84"/>
                  <a:pt x="413" y="83"/>
                  <a:pt x="413" y="82"/>
                </a:cubicBezTo>
                <a:cubicBezTo>
                  <a:pt x="411" y="85"/>
                  <a:pt x="408" y="80"/>
                  <a:pt x="405" y="77"/>
                </a:cubicBezTo>
                <a:cubicBezTo>
                  <a:pt x="404" y="76"/>
                  <a:pt x="403" y="75"/>
                  <a:pt x="402" y="74"/>
                </a:cubicBezTo>
                <a:cubicBezTo>
                  <a:pt x="402" y="74"/>
                  <a:pt x="402" y="75"/>
                  <a:pt x="402" y="75"/>
                </a:cubicBezTo>
                <a:cubicBezTo>
                  <a:pt x="404" y="79"/>
                  <a:pt x="407" y="84"/>
                  <a:pt x="407" y="86"/>
                </a:cubicBezTo>
                <a:cubicBezTo>
                  <a:pt x="404" y="81"/>
                  <a:pt x="401" y="79"/>
                  <a:pt x="398" y="76"/>
                </a:cubicBezTo>
                <a:cubicBezTo>
                  <a:pt x="396" y="75"/>
                  <a:pt x="395" y="73"/>
                  <a:pt x="394" y="72"/>
                </a:cubicBezTo>
                <a:cubicBezTo>
                  <a:pt x="383" y="64"/>
                  <a:pt x="369" y="57"/>
                  <a:pt x="356" y="53"/>
                </a:cubicBezTo>
                <a:cubicBezTo>
                  <a:pt x="346" y="49"/>
                  <a:pt x="337" y="46"/>
                  <a:pt x="330" y="44"/>
                </a:cubicBezTo>
                <a:cubicBezTo>
                  <a:pt x="331" y="46"/>
                  <a:pt x="331" y="46"/>
                  <a:pt x="331" y="46"/>
                </a:cubicBezTo>
                <a:cubicBezTo>
                  <a:pt x="329" y="45"/>
                  <a:pt x="329" y="45"/>
                  <a:pt x="329" y="45"/>
                </a:cubicBezTo>
                <a:cubicBezTo>
                  <a:pt x="329" y="43"/>
                  <a:pt x="329" y="43"/>
                  <a:pt x="329" y="43"/>
                </a:cubicBezTo>
                <a:cubicBezTo>
                  <a:pt x="326" y="42"/>
                  <a:pt x="324" y="41"/>
                  <a:pt x="322" y="40"/>
                </a:cubicBezTo>
                <a:cubicBezTo>
                  <a:pt x="322" y="39"/>
                  <a:pt x="322" y="39"/>
                  <a:pt x="321" y="39"/>
                </a:cubicBezTo>
                <a:cubicBezTo>
                  <a:pt x="321" y="39"/>
                  <a:pt x="321" y="39"/>
                  <a:pt x="321" y="39"/>
                </a:cubicBezTo>
                <a:cubicBezTo>
                  <a:pt x="318" y="41"/>
                  <a:pt x="316" y="43"/>
                  <a:pt x="310" y="39"/>
                </a:cubicBezTo>
                <a:cubicBezTo>
                  <a:pt x="312" y="40"/>
                  <a:pt x="312" y="39"/>
                  <a:pt x="314" y="39"/>
                </a:cubicBezTo>
                <a:cubicBezTo>
                  <a:pt x="312" y="39"/>
                  <a:pt x="312" y="39"/>
                  <a:pt x="312" y="39"/>
                </a:cubicBezTo>
                <a:cubicBezTo>
                  <a:pt x="310" y="39"/>
                  <a:pt x="308" y="39"/>
                  <a:pt x="306" y="39"/>
                </a:cubicBezTo>
                <a:cubicBezTo>
                  <a:pt x="303" y="41"/>
                  <a:pt x="296" y="41"/>
                  <a:pt x="289" y="40"/>
                </a:cubicBezTo>
                <a:cubicBezTo>
                  <a:pt x="287" y="40"/>
                  <a:pt x="285" y="40"/>
                  <a:pt x="283" y="40"/>
                </a:cubicBezTo>
                <a:cubicBezTo>
                  <a:pt x="282" y="41"/>
                  <a:pt x="280" y="41"/>
                  <a:pt x="278" y="42"/>
                </a:cubicBezTo>
                <a:cubicBezTo>
                  <a:pt x="279" y="41"/>
                  <a:pt x="280" y="41"/>
                  <a:pt x="280" y="41"/>
                </a:cubicBezTo>
                <a:cubicBezTo>
                  <a:pt x="275" y="41"/>
                  <a:pt x="271" y="43"/>
                  <a:pt x="271" y="46"/>
                </a:cubicBezTo>
                <a:cubicBezTo>
                  <a:pt x="262" y="42"/>
                  <a:pt x="270" y="43"/>
                  <a:pt x="281" y="38"/>
                </a:cubicBezTo>
                <a:cubicBezTo>
                  <a:pt x="272" y="35"/>
                  <a:pt x="272" y="35"/>
                  <a:pt x="272" y="35"/>
                </a:cubicBezTo>
                <a:cubicBezTo>
                  <a:pt x="269" y="37"/>
                  <a:pt x="267" y="39"/>
                  <a:pt x="264" y="40"/>
                </a:cubicBezTo>
                <a:cubicBezTo>
                  <a:pt x="262" y="36"/>
                  <a:pt x="262" y="36"/>
                  <a:pt x="262" y="36"/>
                </a:cubicBezTo>
                <a:cubicBezTo>
                  <a:pt x="261" y="36"/>
                  <a:pt x="261" y="36"/>
                  <a:pt x="260" y="36"/>
                </a:cubicBezTo>
                <a:cubicBezTo>
                  <a:pt x="257" y="37"/>
                  <a:pt x="255" y="39"/>
                  <a:pt x="253" y="40"/>
                </a:cubicBezTo>
                <a:cubicBezTo>
                  <a:pt x="252" y="40"/>
                  <a:pt x="251" y="39"/>
                  <a:pt x="251" y="37"/>
                </a:cubicBezTo>
                <a:cubicBezTo>
                  <a:pt x="250" y="38"/>
                  <a:pt x="248" y="37"/>
                  <a:pt x="246" y="37"/>
                </a:cubicBezTo>
                <a:cubicBezTo>
                  <a:pt x="245" y="39"/>
                  <a:pt x="242" y="41"/>
                  <a:pt x="239" y="42"/>
                </a:cubicBezTo>
                <a:cubicBezTo>
                  <a:pt x="240" y="43"/>
                  <a:pt x="240" y="44"/>
                  <a:pt x="237" y="45"/>
                </a:cubicBezTo>
                <a:cubicBezTo>
                  <a:pt x="236" y="45"/>
                  <a:pt x="235" y="44"/>
                  <a:pt x="235" y="44"/>
                </a:cubicBezTo>
                <a:cubicBezTo>
                  <a:pt x="229" y="46"/>
                  <a:pt x="224" y="48"/>
                  <a:pt x="223" y="50"/>
                </a:cubicBezTo>
                <a:cubicBezTo>
                  <a:pt x="220" y="47"/>
                  <a:pt x="216" y="48"/>
                  <a:pt x="213" y="50"/>
                </a:cubicBezTo>
                <a:cubicBezTo>
                  <a:pt x="210" y="51"/>
                  <a:pt x="208" y="52"/>
                  <a:pt x="205" y="50"/>
                </a:cubicBezTo>
                <a:cubicBezTo>
                  <a:pt x="204" y="51"/>
                  <a:pt x="202" y="53"/>
                  <a:pt x="200" y="54"/>
                </a:cubicBezTo>
                <a:cubicBezTo>
                  <a:pt x="203" y="56"/>
                  <a:pt x="205" y="59"/>
                  <a:pt x="200" y="59"/>
                </a:cubicBezTo>
                <a:cubicBezTo>
                  <a:pt x="200" y="59"/>
                  <a:pt x="200" y="59"/>
                  <a:pt x="199" y="60"/>
                </a:cubicBezTo>
                <a:cubicBezTo>
                  <a:pt x="196" y="57"/>
                  <a:pt x="196" y="57"/>
                  <a:pt x="196" y="57"/>
                </a:cubicBezTo>
                <a:cubicBezTo>
                  <a:pt x="192" y="59"/>
                  <a:pt x="188" y="61"/>
                  <a:pt x="185" y="63"/>
                </a:cubicBezTo>
                <a:cubicBezTo>
                  <a:pt x="187" y="62"/>
                  <a:pt x="188" y="62"/>
                  <a:pt x="190" y="63"/>
                </a:cubicBezTo>
                <a:cubicBezTo>
                  <a:pt x="188" y="63"/>
                  <a:pt x="186" y="63"/>
                  <a:pt x="184" y="63"/>
                </a:cubicBezTo>
                <a:cubicBezTo>
                  <a:pt x="184" y="63"/>
                  <a:pt x="183" y="63"/>
                  <a:pt x="183" y="64"/>
                </a:cubicBezTo>
                <a:cubicBezTo>
                  <a:pt x="183" y="63"/>
                  <a:pt x="183" y="63"/>
                  <a:pt x="184" y="63"/>
                </a:cubicBezTo>
                <a:cubicBezTo>
                  <a:pt x="181" y="63"/>
                  <a:pt x="178" y="64"/>
                  <a:pt x="175" y="67"/>
                </a:cubicBezTo>
                <a:cubicBezTo>
                  <a:pt x="170" y="68"/>
                  <a:pt x="166" y="69"/>
                  <a:pt x="163" y="72"/>
                </a:cubicBezTo>
                <a:cubicBezTo>
                  <a:pt x="159" y="74"/>
                  <a:pt x="156" y="78"/>
                  <a:pt x="152" y="81"/>
                </a:cubicBezTo>
                <a:cubicBezTo>
                  <a:pt x="149" y="84"/>
                  <a:pt x="146" y="87"/>
                  <a:pt x="142" y="90"/>
                </a:cubicBezTo>
                <a:cubicBezTo>
                  <a:pt x="138" y="93"/>
                  <a:pt x="134" y="95"/>
                  <a:pt x="130" y="96"/>
                </a:cubicBezTo>
                <a:cubicBezTo>
                  <a:pt x="132" y="95"/>
                  <a:pt x="135" y="93"/>
                  <a:pt x="135" y="91"/>
                </a:cubicBezTo>
                <a:cubicBezTo>
                  <a:pt x="124" y="101"/>
                  <a:pt x="109" y="107"/>
                  <a:pt x="105" y="117"/>
                </a:cubicBezTo>
                <a:cubicBezTo>
                  <a:pt x="108" y="118"/>
                  <a:pt x="108" y="118"/>
                  <a:pt x="108" y="118"/>
                </a:cubicBezTo>
                <a:cubicBezTo>
                  <a:pt x="102" y="128"/>
                  <a:pt x="97" y="135"/>
                  <a:pt x="92" y="142"/>
                </a:cubicBezTo>
                <a:cubicBezTo>
                  <a:pt x="95" y="145"/>
                  <a:pt x="95" y="145"/>
                  <a:pt x="95" y="145"/>
                </a:cubicBezTo>
                <a:cubicBezTo>
                  <a:pt x="93" y="147"/>
                  <a:pt x="91" y="150"/>
                  <a:pt x="89" y="154"/>
                </a:cubicBezTo>
                <a:cubicBezTo>
                  <a:pt x="87" y="158"/>
                  <a:pt x="85" y="162"/>
                  <a:pt x="83" y="166"/>
                </a:cubicBezTo>
                <a:cubicBezTo>
                  <a:pt x="81" y="170"/>
                  <a:pt x="79" y="174"/>
                  <a:pt x="76" y="177"/>
                </a:cubicBezTo>
                <a:cubicBezTo>
                  <a:pt x="74" y="180"/>
                  <a:pt x="72" y="183"/>
                  <a:pt x="69" y="184"/>
                </a:cubicBezTo>
                <a:cubicBezTo>
                  <a:pt x="71" y="188"/>
                  <a:pt x="62" y="199"/>
                  <a:pt x="61" y="207"/>
                </a:cubicBezTo>
                <a:cubicBezTo>
                  <a:pt x="57" y="208"/>
                  <a:pt x="57" y="208"/>
                  <a:pt x="57" y="208"/>
                </a:cubicBezTo>
                <a:cubicBezTo>
                  <a:pt x="54" y="216"/>
                  <a:pt x="54" y="222"/>
                  <a:pt x="53" y="228"/>
                </a:cubicBezTo>
                <a:cubicBezTo>
                  <a:pt x="48" y="237"/>
                  <a:pt x="47" y="246"/>
                  <a:pt x="47" y="255"/>
                </a:cubicBezTo>
                <a:cubicBezTo>
                  <a:pt x="47" y="264"/>
                  <a:pt x="48" y="273"/>
                  <a:pt x="48" y="281"/>
                </a:cubicBezTo>
                <a:cubicBezTo>
                  <a:pt x="47" y="281"/>
                  <a:pt x="47" y="281"/>
                  <a:pt x="47" y="281"/>
                </a:cubicBezTo>
                <a:cubicBezTo>
                  <a:pt x="48" y="287"/>
                  <a:pt x="49" y="293"/>
                  <a:pt x="50" y="298"/>
                </a:cubicBezTo>
                <a:cubicBezTo>
                  <a:pt x="47" y="294"/>
                  <a:pt x="53" y="301"/>
                  <a:pt x="53" y="306"/>
                </a:cubicBezTo>
                <a:cubicBezTo>
                  <a:pt x="54" y="309"/>
                  <a:pt x="54" y="312"/>
                  <a:pt x="55" y="316"/>
                </a:cubicBezTo>
                <a:cubicBezTo>
                  <a:pt x="55" y="319"/>
                  <a:pt x="55" y="323"/>
                  <a:pt x="55" y="327"/>
                </a:cubicBezTo>
                <a:cubicBezTo>
                  <a:pt x="58" y="337"/>
                  <a:pt x="58" y="337"/>
                  <a:pt x="58" y="337"/>
                </a:cubicBezTo>
                <a:cubicBezTo>
                  <a:pt x="53" y="326"/>
                  <a:pt x="53" y="339"/>
                  <a:pt x="50" y="341"/>
                </a:cubicBezTo>
                <a:cubicBezTo>
                  <a:pt x="55" y="347"/>
                  <a:pt x="55" y="347"/>
                  <a:pt x="55" y="347"/>
                </a:cubicBezTo>
                <a:cubicBezTo>
                  <a:pt x="54" y="350"/>
                  <a:pt x="51" y="343"/>
                  <a:pt x="52" y="348"/>
                </a:cubicBezTo>
                <a:cubicBezTo>
                  <a:pt x="55" y="352"/>
                  <a:pt x="60" y="366"/>
                  <a:pt x="65" y="368"/>
                </a:cubicBezTo>
                <a:cubicBezTo>
                  <a:pt x="66" y="367"/>
                  <a:pt x="66" y="365"/>
                  <a:pt x="66" y="363"/>
                </a:cubicBezTo>
                <a:cubicBezTo>
                  <a:pt x="66" y="363"/>
                  <a:pt x="66" y="363"/>
                  <a:pt x="66" y="363"/>
                </a:cubicBezTo>
                <a:cubicBezTo>
                  <a:pt x="66" y="363"/>
                  <a:pt x="66" y="362"/>
                  <a:pt x="66" y="362"/>
                </a:cubicBezTo>
                <a:cubicBezTo>
                  <a:pt x="66" y="362"/>
                  <a:pt x="66" y="363"/>
                  <a:pt x="66" y="363"/>
                </a:cubicBezTo>
                <a:cubicBezTo>
                  <a:pt x="67" y="363"/>
                  <a:pt x="68" y="364"/>
                  <a:pt x="68" y="364"/>
                </a:cubicBezTo>
                <a:cubicBezTo>
                  <a:pt x="71" y="372"/>
                  <a:pt x="71" y="369"/>
                  <a:pt x="72" y="368"/>
                </a:cubicBezTo>
                <a:cubicBezTo>
                  <a:pt x="72" y="373"/>
                  <a:pt x="73" y="377"/>
                  <a:pt x="74" y="380"/>
                </a:cubicBezTo>
                <a:cubicBezTo>
                  <a:pt x="75" y="384"/>
                  <a:pt x="76" y="387"/>
                  <a:pt x="75" y="392"/>
                </a:cubicBezTo>
                <a:cubicBezTo>
                  <a:pt x="76" y="385"/>
                  <a:pt x="78" y="391"/>
                  <a:pt x="82" y="396"/>
                </a:cubicBezTo>
                <a:cubicBezTo>
                  <a:pt x="85" y="401"/>
                  <a:pt x="89" y="406"/>
                  <a:pt x="90" y="402"/>
                </a:cubicBezTo>
                <a:cubicBezTo>
                  <a:pt x="89" y="411"/>
                  <a:pt x="92" y="406"/>
                  <a:pt x="91" y="413"/>
                </a:cubicBezTo>
                <a:cubicBezTo>
                  <a:pt x="86" y="403"/>
                  <a:pt x="76" y="398"/>
                  <a:pt x="70" y="391"/>
                </a:cubicBezTo>
                <a:cubicBezTo>
                  <a:pt x="70" y="394"/>
                  <a:pt x="71" y="397"/>
                  <a:pt x="71" y="400"/>
                </a:cubicBezTo>
                <a:cubicBezTo>
                  <a:pt x="70" y="400"/>
                  <a:pt x="68" y="399"/>
                  <a:pt x="67" y="397"/>
                </a:cubicBezTo>
                <a:cubicBezTo>
                  <a:pt x="67" y="398"/>
                  <a:pt x="67" y="399"/>
                  <a:pt x="67" y="401"/>
                </a:cubicBezTo>
                <a:cubicBezTo>
                  <a:pt x="67" y="403"/>
                  <a:pt x="68" y="406"/>
                  <a:pt x="65" y="404"/>
                </a:cubicBezTo>
                <a:cubicBezTo>
                  <a:pt x="66" y="406"/>
                  <a:pt x="67" y="407"/>
                  <a:pt x="68" y="408"/>
                </a:cubicBezTo>
                <a:cubicBezTo>
                  <a:pt x="68" y="407"/>
                  <a:pt x="68" y="407"/>
                  <a:pt x="68" y="407"/>
                </a:cubicBezTo>
                <a:cubicBezTo>
                  <a:pt x="72" y="409"/>
                  <a:pt x="72" y="409"/>
                  <a:pt x="72" y="409"/>
                </a:cubicBezTo>
                <a:cubicBezTo>
                  <a:pt x="70" y="411"/>
                  <a:pt x="70" y="411"/>
                  <a:pt x="70" y="411"/>
                </a:cubicBezTo>
                <a:cubicBezTo>
                  <a:pt x="72" y="413"/>
                  <a:pt x="74" y="415"/>
                  <a:pt x="76" y="416"/>
                </a:cubicBezTo>
                <a:cubicBezTo>
                  <a:pt x="75" y="416"/>
                  <a:pt x="75" y="416"/>
                  <a:pt x="75" y="416"/>
                </a:cubicBezTo>
                <a:cubicBezTo>
                  <a:pt x="79" y="420"/>
                  <a:pt x="81" y="423"/>
                  <a:pt x="83" y="426"/>
                </a:cubicBezTo>
                <a:cubicBezTo>
                  <a:pt x="83" y="426"/>
                  <a:pt x="84" y="427"/>
                  <a:pt x="84" y="428"/>
                </a:cubicBezTo>
                <a:cubicBezTo>
                  <a:pt x="85" y="428"/>
                  <a:pt x="87" y="429"/>
                  <a:pt x="88" y="430"/>
                </a:cubicBezTo>
                <a:cubicBezTo>
                  <a:pt x="92" y="432"/>
                  <a:pt x="96" y="433"/>
                  <a:pt x="96" y="430"/>
                </a:cubicBezTo>
                <a:cubicBezTo>
                  <a:pt x="98" y="436"/>
                  <a:pt x="94" y="436"/>
                  <a:pt x="103" y="443"/>
                </a:cubicBezTo>
                <a:cubicBezTo>
                  <a:pt x="111" y="447"/>
                  <a:pt x="101" y="433"/>
                  <a:pt x="101" y="430"/>
                </a:cubicBezTo>
                <a:cubicBezTo>
                  <a:pt x="108" y="435"/>
                  <a:pt x="109" y="434"/>
                  <a:pt x="110" y="433"/>
                </a:cubicBezTo>
                <a:cubicBezTo>
                  <a:pt x="110" y="439"/>
                  <a:pt x="109" y="445"/>
                  <a:pt x="106" y="448"/>
                </a:cubicBezTo>
                <a:cubicBezTo>
                  <a:pt x="114" y="455"/>
                  <a:pt x="123" y="461"/>
                  <a:pt x="132" y="468"/>
                </a:cubicBezTo>
                <a:cubicBezTo>
                  <a:pt x="138" y="472"/>
                  <a:pt x="144" y="477"/>
                  <a:pt x="150" y="480"/>
                </a:cubicBezTo>
                <a:cubicBezTo>
                  <a:pt x="150" y="480"/>
                  <a:pt x="149" y="479"/>
                  <a:pt x="149" y="478"/>
                </a:cubicBezTo>
                <a:cubicBezTo>
                  <a:pt x="153" y="480"/>
                  <a:pt x="157" y="482"/>
                  <a:pt x="162" y="484"/>
                </a:cubicBezTo>
                <a:cubicBezTo>
                  <a:pt x="161" y="484"/>
                  <a:pt x="161" y="484"/>
                  <a:pt x="161" y="484"/>
                </a:cubicBezTo>
                <a:cubicBezTo>
                  <a:pt x="165" y="487"/>
                  <a:pt x="177" y="490"/>
                  <a:pt x="183" y="495"/>
                </a:cubicBezTo>
                <a:cubicBezTo>
                  <a:pt x="182" y="494"/>
                  <a:pt x="179" y="494"/>
                  <a:pt x="177" y="493"/>
                </a:cubicBezTo>
                <a:cubicBezTo>
                  <a:pt x="177" y="495"/>
                  <a:pt x="178" y="499"/>
                  <a:pt x="184" y="502"/>
                </a:cubicBezTo>
                <a:cubicBezTo>
                  <a:pt x="188" y="500"/>
                  <a:pt x="188" y="500"/>
                  <a:pt x="188" y="500"/>
                </a:cubicBezTo>
                <a:cubicBezTo>
                  <a:pt x="189" y="503"/>
                  <a:pt x="189" y="503"/>
                  <a:pt x="189" y="503"/>
                </a:cubicBezTo>
                <a:cubicBezTo>
                  <a:pt x="192" y="504"/>
                  <a:pt x="193" y="504"/>
                  <a:pt x="193" y="504"/>
                </a:cubicBezTo>
                <a:cubicBezTo>
                  <a:pt x="191" y="501"/>
                  <a:pt x="191" y="499"/>
                  <a:pt x="190" y="496"/>
                </a:cubicBezTo>
                <a:cubicBezTo>
                  <a:pt x="191" y="497"/>
                  <a:pt x="192" y="499"/>
                  <a:pt x="194" y="501"/>
                </a:cubicBezTo>
                <a:cubicBezTo>
                  <a:pt x="195" y="501"/>
                  <a:pt x="196" y="501"/>
                  <a:pt x="197" y="501"/>
                </a:cubicBezTo>
                <a:cubicBezTo>
                  <a:pt x="197" y="502"/>
                  <a:pt x="198" y="503"/>
                  <a:pt x="198" y="504"/>
                </a:cubicBezTo>
                <a:cubicBezTo>
                  <a:pt x="199" y="505"/>
                  <a:pt x="200" y="505"/>
                  <a:pt x="201" y="506"/>
                </a:cubicBezTo>
                <a:cubicBezTo>
                  <a:pt x="203" y="506"/>
                  <a:pt x="203" y="506"/>
                  <a:pt x="203" y="506"/>
                </a:cubicBezTo>
                <a:cubicBezTo>
                  <a:pt x="205" y="507"/>
                  <a:pt x="206" y="508"/>
                  <a:pt x="206" y="509"/>
                </a:cubicBezTo>
                <a:cubicBezTo>
                  <a:pt x="209" y="510"/>
                  <a:pt x="214" y="512"/>
                  <a:pt x="218" y="513"/>
                </a:cubicBezTo>
                <a:cubicBezTo>
                  <a:pt x="221" y="514"/>
                  <a:pt x="224" y="514"/>
                  <a:pt x="226" y="515"/>
                </a:cubicBezTo>
                <a:cubicBezTo>
                  <a:pt x="229" y="516"/>
                  <a:pt x="231" y="516"/>
                  <a:pt x="233" y="517"/>
                </a:cubicBezTo>
                <a:cubicBezTo>
                  <a:pt x="238" y="518"/>
                  <a:pt x="242" y="520"/>
                  <a:pt x="243" y="522"/>
                </a:cubicBezTo>
                <a:cubicBezTo>
                  <a:pt x="247" y="519"/>
                  <a:pt x="243" y="518"/>
                  <a:pt x="238" y="518"/>
                </a:cubicBezTo>
                <a:cubicBezTo>
                  <a:pt x="234" y="517"/>
                  <a:pt x="229" y="516"/>
                  <a:pt x="234" y="514"/>
                </a:cubicBezTo>
                <a:cubicBezTo>
                  <a:pt x="236" y="515"/>
                  <a:pt x="237" y="517"/>
                  <a:pt x="243" y="518"/>
                </a:cubicBezTo>
                <a:cubicBezTo>
                  <a:pt x="242" y="514"/>
                  <a:pt x="242" y="514"/>
                  <a:pt x="242" y="514"/>
                </a:cubicBezTo>
                <a:cubicBezTo>
                  <a:pt x="256" y="517"/>
                  <a:pt x="266" y="519"/>
                  <a:pt x="276" y="520"/>
                </a:cubicBezTo>
                <a:cubicBezTo>
                  <a:pt x="281" y="520"/>
                  <a:pt x="285" y="521"/>
                  <a:pt x="291" y="521"/>
                </a:cubicBezTo>
                <a:cubicBezTo>
                  <a:pt x="296" y="521"/>
                  <a:pt x="302" y="520"/>
                  <a:pt x="308" y="519"/>
                </a:cubicBezTo>
                <a:cubicBezTo>
                  <a:pt x="307" y="520"/>
                  <a:pt x="307" y="520"/>
                  <a:pt x="307" y="520"/>
                </a:cubicBezTo>
                <a:cubicBezTo>
                  <a:pt x="317" y="520"/>
                  <a:pt x="322" y="519"/>
                  <a:pt x="325" y="515"/>
                </a:cubicBezTo>
                <a:cubicBezTo>
                  <a:pt x="327" y="516"/>
                  <a:pt x="321" y="518"/>
                  <a:pt x="325" y="519"/>
                </a:cubicBezTo>
                <a:cubicBezTo>
                  <a:pt x="332" y="513"/>
                  <a:pt x="340" y="513"/>
                  <a:pt x="348" y="512"/>
                </a:cubicBezTo>
                <a:cubicBezTo>
                  <a:pt x="352" y="512"/>
                  <a:pt x="355" y="512"/>
                  <a:pt x="359" y="512"/>
                </a:cubicBezTo>
                <a:cubicBezTo>
                  <a:pt x="362" y="511"/>
                  <a:pt x="365" y="510"/>
                  <a:pt x="366" y="507"/>
                </a:cubicBezTo>
                <a:cubicBezTo>
                  <a:pt x="367" y="511"/>
                  <a:pt x="373" y="513"/>
                  <a:pt x="379" y="514"/>
                </a:cubicBezTo>
                <a:cubicBezTo>
                  <a:pt x="384" y="516"/>
                  <a:pt x="389" y="518"/>
                  <a:pt x="385" y="522"/>
                </a:cubicBezTo>
                <a:cubicBezTo>
                  <a:pt x="387" y="521"/>
                  <a:pt x="390" y="520"/>
                  <a:pt x="392" y="518"/>
                </a:cubicBezTo>
                <a:cubicBezTo>
                  <a:pt x="392" y="521"/>
                  <a:pt x="386" y="524"/>
                  <a:pt x="381" y="526"/>
                </a:cubicBezTo>
                <a:cubicBezTo>
                  <a:pt x="375" y="529"/>
                  <a:pt x="369" y="531"/>
                  <a:pt x="368" y="534"/>
                </a:cubicBezTo>
                <a:cubicBezTo>
                  <a:pt x="360" y="535"/>
                  <a:pt x="352" y="536"/>
                  <a:pt x="344" y="536"/>
                </a:cubicBezTo>
                <a:cubicBezTo>
                  <a:pt x="345" y="537"/>
                  <a:pt x="342" y="541"/>
                  <a:pt x="346" y="541"/>
                </a:cubicBezTo>
                <a:cubicBezTo>
                  <a:pt x="340" y="542"/>
                  <a:pt x="335" y="544"/>
                  <a:pt x="344" y="545"/>
                </a:cubicBezTo>
                <a:cubicBezTo>
                  <a:pt x="329" y="545"/>
                  <a:pt x="315" y="546"/>
                  <a:pt x="300" y="546"/>
                </a:cubicBezTo>
                <a:cubicBezTo>
                  <a:pt x="286" y="546"/>
                  <a:pt x="272" y="547"/>
                  <a:pt x="258" y="546"/>
                </a:cubicBezTo>
                <a:cubicBezTo>
                  <a:pt x="244" y="545"/>
                  <a:pt x="230" y="544"/>
                  <a:pt x="216" y="540"/>
                </a:cubicBezTo>
                <a:cubicBezTo>
                  <a:pt x="202" y="537"/>
                  <a:pt x="189" y="533"/>
                  <a:pt x="177" y="526"/>
                </a:cubicBezTo>
                <a:cubicBezTo>
                  <a:pt x="173" y="525"/>
                  <a:pt x="174" y="527"/>
                  <a:pt x="175" y="529"/>
                </a:cubicBezTo>
                <a:cubicBezTo>
                  <a:pt x="171" y="525"/>
                  <a:pt x="169" y="524"/>
                  <a:pt x="167" y="525"/>
                </a:cubicBezTo>
                <a:cubicBezTo>
                  <a:pt x="165" y="525"/>
                  <a:pt x="163" y="527"/>
                  <a:pt x="160" y="526"/>
                </a:cubicBezTo>
                <a:cubicBezTo>
                  <a:pt x="156" y="522"/>
                  <a:pt x="153" y="517"/>
                  <a:pt x="149" y="513"/>
                </a:cubicBezTo>
                <a:cubicBezTo>
                  <a:pt x="143" y="512"/>
                  <a:pt x="146" y="516"/>
                  <a:pt x="145" y="517"/>
                </a:cubicBezTo>
                <a:cubicBezTo>
                  <a:pt x="132" y="511"/>
                  <a:pt x="121" y="502"/>
                  <a:pt x="111" y="493"/>
                </a:cubicBezTo>
                <a:cubicBezTo>
                  <a:pt x="101" y="484"/>
                  <a:pt x="92" y="475"/>
                  <a:pt x="83" y="468"/>
                </a:cubicBezTo>
                <a:cubicBezTo>
                  <a:pt x="79" y="461"/>
                  <a:pt x="88" y="466"/>
                  <a:pt x="82" y="458"/>
                </a:cubicBezTo>
                <a:cubicBezTo>
                  <a:pt x="84" y="465"/>
                  <a:pt x="78" y="461"/>
                  <a:pt x="73" y="456"/>
                </a:cubicBezTo>
                <a:cubicBezTo>
                  <a:pt x="70" y="453"/>
                  <a:pt x="67" y="450"/>
                  <a:pt x="65" y="449"/>
                </a:cubicBezTo>
                <a:cubicBezTo>
                  <a:pt x="63" y="447"/>
                  <a:pt x="62" y="447"/>
                  <a:pt x="62" y="449"/>
                </a:cubicBezTo>
                <a:cubicBezTo>
                  <a:pt x="63" y="443"/>
                  <a:pt x="58" y="436"/>
                  <a:pt x="54" y="430"/>
                </a:cubicBezTo>
                <a:cubicBezTo>
                  <a:pt x="51" y="424"/>
                  <a:pt x="49" y="418"/>
                  <a:pt x="55" y="417"/>
                </a:cubicBezTo>
                <a:cubicBezTo>
                  <a:pt x="50" y="408"/>
                  <a:pt x="46" y="412"/>
                  <a:pt x="47" y="415"/>
                </a:cubicBezTo>
                <a:cubicBezTo>
                  <a:pt x="44" y="409"/>
                  <a:pt x="41" y="404"/>
                  <a:pt x="38" y="399"/>
                </a:cubicBezTo>
                <a:cubicBezTo>
                  <a:pt x="35" y="394"/>
                  <a:pt x="32" y="390"/>
                  <a:pt x="28" y="386"/>
                </a:cubicBezTo>
                <a:cubicBezTo>
                  <a:pt x="28" y="382"/>
                  <a:pt x="21" y="368"/>
                  <a:pt x="17" y="353"/>
                </a:cubicBezTo>
                <a:cubicBezTo>
                  <a:pt x="12" y="338"/>
                  <a:pt x="10" y="321"/>
                  <a:pt x="13" y="315"/>
                </a:cubicBezTo>
                <a:cubicBezTo>
                  <a:pt x="9" y="324"/>
                  <a:pt x="10" y="315"/>
                  <a:pt x="7" y="307"/>
                </a:cubicBezTo>
                <a:cubicBezTo>
                  <a:pt x="6" y="310"/>
                  <a:pt x="4" y="312"/>
                  <a:pt x="3" y="315"/>
                </a:cubicBezTo>
                <a:cubicBezTo>
                  <a:pt x="2" y="309"/>
                  <a:pt x="2" y="303"/>
                  <a:pt x="2" y="297"/>
                </a:cubicBezTo>
                <a:cubicBezTo>
                  <a:pt x="1" y="294"/>
                  <a:pt x="1" y="293"/>
                  <a:pt x="2" y="293"/>
                </a:cubicBezTo>
                <a:cubicBezTo>
                  <a:pt x="2" y="290"/>
                  <a:pt x="4" y="293"/>
                  <a:pt x="5" y="285"/>
                </a:cubicBezTo>
                <a:cubicBezTo>
                  <a:pt x="5" y="274"/>
                  <a:pt x="2" y="273"/>
                  <a:pt x="0" y="266"/>
                </a:cubicBezTo>
                <a:cubicBezTo>
                  <a:pt x="0" y="268"/>
                  <a:pt x="0" y="268"/>
                  <a:pt x="0" y="268"/>
                </a:cubicBezTo>
                <a:cubicBezTo>
                  <a:pt x="0" y="260"/>
                  <a:pt x="0" y="260"/>
                  <a:pt x="0" y="260"/>
                </a:cubicBezTo>
                <a:cubicBezTo>
                  <a:pt x="0" y="257"/>
                  <a:pt x="1" y="262"/>
                  <a:pt x="2" y="266"/>
                </a:cubicBezTo>
                <a:cubicBezTo>
                  <a:pt x="3" y="270"/>
                  <a:pt x="5" y="271"/>
                  <a:pt x="6" y="262"/>
                </a:cubicBezTo>
                <a:cubicBezTo>
                  <a:pt x="6" y="262"/>
                  <a:pt x="4" y="259"/>
                  <a:pt x="3" y="255"/>
                </a:cubicBezTo>
                <a:cubicBezTo>
                  <a:pt x="2" y="251"/>
                  <a:pt x="2" y="247"/>
                  <a:pt x="4" y="244"/>
                </a:cubicBezTo>
                <a:cubicBezTo>
                  <a:pt x="3" y="254"/>
                  <a:pt x="6" y="253"/>
                  <a:pt x="8" y="250"/>
                </a:cubicBezTo>
                <a:cubicBezTo>
                  <a:pt x="8" y="245"/>
                  <a:pt x="9" y="241"/>
                  <a:pt x="9" y="236"/>
                </a:cubicBezTo>
                <a:cubicBezTo>
                  <a:pt x="3" y="240"/>
                  <a:pt x="3" y="240"/>
                  <a:pt x="3" y="240"/>
                </a:cubicBezTo>
                <a:cubicBezTo>
                  <a:pt x="6" y="220"/>
                  <a:pt x="12" y="200"/>
                  <a:pt x="20" y="181"/>
                </a:cubicBezTo>
                <a:cubicBezTo>
                  <a:pt x="28" y="161"/>
                  <a:pt x="38" y="143"/>
                  <a:pt x="50" y="125"/>
                </a:cubicBezTo>
                <a:cubicBezTo>
                  <a:pt x="52" y="126"/>
                  <a:pt x="56" y="120"/>
                  <a:pt x="60" y="115"/>
                </a:cubicBezTo>
                <a:cubicBezTo>
                  <a:pt x="65" y="109"/>
                  <a:pt x="69" y="105"/>
                  <a:pt x="71" y="108"/>
                </a:cubicBezTo>
                <a:cubicBezTo>
                  <a:pt x="70" y="109"/>
                  <a:pt x="70" y="109"/>
                  <a:pt x="70" y="109"/>
                </a:cubicBezTo>
                <a:cubicBezTo>
                  <a:pt x="67" y="113"/>
                  <a:pt x="68" y="114"/>
                  <a:pt x="71" y="112"/>
                </a:cubicBezTo>
                <a:cubicBezTo>
                  <a:pt x="73" y="111"/>
                  <a:pt x="74" y="110"/>
                  <a:pt x="76" y="109"/>
                </a:cubicBezTo>
                <a:cubicBezTo>
                  <a:pt x="77" y="108"/>
                  <a:pt x="78" y="107"/>
                  <a:pt x="79" y="106"/>
                </a:cubicBezTo>
                <a:cubicBezTo>
                  <a:pt x="76" y="105"/>
                  <a:pt x="72" y="104"/>
                  <a:pt x="70" y="105"/>
                </a:cubicBezTo>
                <a:cubicBezTo>
                  <a:pt x="68" y="103"/>
                  <a:pt x="74" y="101"/>
                  <a:pt x="78" y="99"/>
                </a:cubicBezTo>
                <a:cubicBezTo>
                  <a:pt x="78" y="96"/>
                  <a:pt x="77" y="95"/>
                  <a:pt x="70" y="102"/>
                </a:cubicBezTo>
                <a:cubicBezTo>
                  <a:pt x="73" y="98"/>
                  <a:pt x="76" y="92"/>
                  <a:pt x="79" y="88"/>
                </a:cubicBezTo>
                <a:cubicBezTo>
                  <a:pt x="77" y="79"/>
                  <a:pt x="85" y="71"/>
                  <a:pt x="96" y="63"/>
                </a:cubicBezTo>
                <a:cubicBezTo>
                  <a:pt x="102" y="60"/>
                  <a:pt x="108" y="56"/>
                  <a:pt x="114" y="52"/>
                </a:cubicBezTo>
                <a:cubicBezTo>
                  <a:pt x="121" y="49"/>
                  <a:pt x="126" y="45"/>
                  <a:pt x="131" y="40"/>
                </a:cubicBezTo>
                <a:cubicBezTo>
                  <a:pt x="130" y="42"/>
                  <a:pt x="130" y="43"/>
                  <a:pt x="130" y="43"/>
                </a:cubicBezTo>
                <a:cubicBezTo>
                  <a:pt x="132" y="41"/>
                  <a:pt x="135" y="39"/>
                  <a:pt x="137" y="38"/>
                </a:cubicBezTo>
                <a:cubicBezTo>
                  <a:pt x="139" y="36"/>
                  <a:pt x="142" y="34"/>
                  <a:pt x="145" y="33"/>
                </a:cubicBezTo>
                <a:cubicBezTo>
                  <a:pt x="150" y="30"/>
                  <a:pt x="155" y="28"/>
                  <a:pt x="160" y="26"/>
                </a:cubicBezTo>
                <a:cubicBezTo>
                  <a:pt x="171" y="23"/>
                  <a:pt x="179" y="22"/>
                  <a:pt x="181" y="20"/>
                </a:cubicBezTo>
                <a:cubicBezTo>
                  <a:pt x="182" y="21"/>
                  <a:pt x="182" y="21"/>
                  <a:pt x="182" y="21"/>
                </a:cubicBezTo>
                <a:cubicBezTo>
                  <a:pt x="183" y="21"/>
                  <a:pt x="183" y="21"/>
                  <a:pt x="184" y="20"/>
                </a:cubicBezTo>
                <a:cubicBezTo>
                  <a:pt x="185" y="21"/>
                  <a:pt x="185" y="21"/>
                  <a:pt x="186" y="22"/>
                </a:cubicBezTo>
                <a:cubicBezTo>
                  <a:pt x="200" y="11"/>
                  <a:pt x="203" y="9"/>
                  <a:pt x="226" y="7"/>
                </a:cubicBezTo>
                <a:cubicBezTo>
                  <a:pt x="226" y="8"/>
                  <a:pt x="223" y="9"/>
                  <a:pt x="227" y="9"/>
                </a:cubicBezTo>
                <a:cubicBezTo>
                  <a:pt x="229" y="7"/>
                  <a:pt x="232" y="5"/>
                  <a:pt x="236" y="4"/>
                </a:cubicBezTo>
                <a:cubicBezTo>
                  <a:pt x="240" y="2"/>
                  <a:pt x="245" y="1"/>
                  <a:pt x="253" y="1"/>
                </a:cubicBezTo>
                <a:cubicBezTo>
                  <a:pt x="252" y="2"/>
                  <a:pt x="252" y="2"/>
                  <a:pt x="252" y="2"/>
                </a:cubicBezTo>
                <a:cubicBezTo>
                  <a:pt x="261" y="1"/>
                  <a:pt x="269" y="0"/>
                  <a:pt x="277" y="0"/>
                </a:cubicBezTo>
                <a:cubicBezTo>
                  <a:pt x="277" y="6"/>
                  <a:pt x="287" y="4"/>
                  <a:pt x="299" y="4"/>
                </a:cubicBezTo>
                <a:cubicBezTo>
                  <a:pt x="302" y="3"/>
                  <a:pt x="305" y="3"/>
                  <a:pt x="308" y="3"/>
                </a:cubicBezTo>
                <a:cubicBezTo>
                  <a:pt x="311" y="3"/>
                  <a:pt x="313" y="4"/>
                  <a:pt x="316" y="4"/>
                </a:cubicBezTo>
                <a:cubicBezTo>
                  <a:pt x="321" y="5"/>
                  <a:pt x="325" y="7"/>
                  <a:pt x="326" y="10"/>
                </a:cubicBezTo>
                <a:cubicBezTo>
                  <a:pt x="331" y="8"/>
                  <a:pt x="349" y="11"/>
                  <a:pt x="357" y="12"/>
                </a:cubicBezTo>
                <a:cubicBezTo>
                  <a:pt x="357" y="12"/>
                  <a:pt x="357" y="13"/>
                  <a:pt x="359" y="14"/>
                </a:cubicBezTo>
                <a:cubicBezTo>
                  <a:pt x="361" y="13"/>
                  <a:pt x="364" y="13"/>
                  <a:pt x="367" y="14"/>
                </a:cubicBezTo>
                <a:cubicBezTo>
                  <a:pt x="370" y="15"/>
                  <a:pt x="374" y="16"/>
                  <a:pt x="377" y="18"/>
                </a:cubicBezTo>
                <a:cubicBezTo>
                  <a:pt x="383" y="22"/>
                  <a:pt x="388" y="27"/>
                  <a:pt x="393" y="29"/>
                </a:cubicBezTo>
                <a:cubicBezTo>
                  <a:pt x="400" y="30"/>
                  <a:pt x="398" y="27"/>
                  <a:pt x="397" y="24"/>
                </a:cubicBezTo>
                <a:cubicBezTo>
                  <a:pt x="402" y="29"/>
                  <a:pt x="411" y="32"/>
                  <a:pt x="419" y="35"/>
                </a:cubicBezTo>
                <a:cubicBezTo>
                  <a:pt x="427" y="38"/>
                  <a:pt x="435" y="40"/>
                  <a:pt x="436" y="42"/>
                </a:cubicBezTo>
                <a:cubicBezTo>
                  <a:pt x="444" y="49"/>
                  <a:pt x="436" y="48"/>
                  <a:pt x="437" y="52"/>
                </a:cubicBezTo>
                <a:cubicBezTo>
                  <a:pt x="444" y="56"/>
                  <a:pt x="445" y="53"/>
                  <a:pt x="446" y="52"/>
                </a:cubicBezTo>
                <a:cubicBezTo>
                  <a:pt x="447" y="50"/>
                  <a:pt x="448" y="50"/>
                  <a:pt x="455" y="58"/>
                </a:cubicBezTo>
                <a:cubicBezTo>
                  <a:pt x="453" y="57"/>
                  <a:pt x="449" y="54"/>
                  <a:pt x="450" y="56"/>
                </a:cubicBezTo>
                <a:cubicBezTo>
                  <a:pt x="451" y="57"/>
                  <a:pt x="452" y="60"/>
                  <a:pt x="453" y="62"/>
                </a:cubicBezTo>
                <a:cubicBezTo>
                  <a:pt x="454" y="65"/>
                  <a:pt x="455" y="68"/>
                  <a:pt x="456" y="71"/>
                </a:cubicBezTo>
                <a:cubicBezTo>
                  <a:pt x="458" y="75"/>
                  <a:pt x="459" y="79"/>
                  <a:pt x="461" y="82"/>
                </a:cubicBezTo>
                <a:cubicBezTo>
                  <a:pt x="461" y="82"/>
                  <a:pt x="461" y="82"/>
                  <a:pt x="461" y="82"/>
                </a:cubicBezTo>
                <a:cubicBezTo>
                  <a:pt x="462" y="83"/>
                  <a:pt x="462" y="83"/>
                  <a:pt x="462" y="83"/>
                </a:cubicBezTo>
                <a:cubicBezTo>
                  <a:pt x="463" y="84"/>
                  <a:pt x="463" y="84"/>
                  <a:pt x="463" y="84"/>
                </a:cubicBezTo>
                <a:cubicBezTo>
                  <a:pt x="461" y="79"/>
                  <a:pt x="461" y="79"/>
                  <a:pt x="461" y="79"/>
                </a:cubicBezTo>
                <a:cubicBezTo>
                  <a:pt x="464" y="81"/>
                  <a:pt x="467" y="84"/>
                  <a:pt x="469" y="87"/>
                </a:cubicBezTo>
                <a:cubicBezTo>
                  <a:pt x="471" y="90"/>
                  <a:pt x="473" y="93"/>
                  <a:pt x="474" y="96"/>
                </a:cubicBezTo>
                <a:cubicBezTo>
                  <a:pt x="475" y="98"/>
                  <a:pt x="476" y="99"/>
                  <a:pt x="476" y="100"/>
                </a:cubicBezTo>
                <a:cubicBezTo>
                  <a:pt x="477" y="100"/>
                  <a:pt x="477" y="100"/>
                  <a:pt x="477" y="100"/>
                </a:cubicBezTo>
                <a:cubicBezTo>
                  <a:pt x="476" y="100"/>
                  <a:pt x="476" y="100"/>
                  <a:pt x="476" y="100"/>
                </a:cubicBezTo>
                <a:cubicBezTo>
                  <a:pt x="479" y="104"/>
                  <a:pt x="481" y="107"/>
                  <a:pt x="484" y="105"/>
                </a:cubicBezTo>
                <a:cubicBezTo>
                  <a:pt x="486" y="102"/>
                  <a:pt x="486" y="102"/>
                  <a:pt x="486" y="102"/>
                </a:cubicBezTo>
                <a:cubicBezTo>
                  <a:pt x="491" y="113"/>
                  <a:pt x="493" y="114"/>
                  <a:pt x="495" y="116"/>
                </a:cubicBezTo>
                <a:cubicBezTo>
                  <a:pt x="496" y="118"/>
                  <a:pt x="499" y="120"/>
                  <a:pt x="503" y="131"/>
                </a:cubicBezTo>
                <a:cubicBezTo>
                  <a:pt x="502" y="131"/>
                  <a:pt x="502" y="131"/>
                  <a:pt x="502" y="131"/>
                </a:cubicBezTo>
                <a:cubicBezTo>
                  <a:pt x="509" y="139"/>
                  <a:pt x="507" y="146"/>
                  <a:pt x="515" y="148"/>
                </a:cubicBezTo>
                <a:cubicBezTo>
                  <a:pt x="514" y="144"/>
                  <a:pt x="514" y="144"/>
                  <a:pt x="514" y="144"/>
                </a:cubicBezTo>
                <a:cubicBezTo>
                  <a:pt x="515" y="146"/>
                  <a:pt x="515" y="147"/>
                  <a:pt x="516" y="148"/>
                </a:cubicBezTo>
                <a:cubicBezTo>
                  <a:pt x="516" y="149"/>
                  <a:pt x="517" y="149"/>
                  <a:pt x="517" y="150"/>
                </a:cubicBezTo>
                <a:cubicBezTo>
                  <a:pt x="518" y="151"/>
                  <a:pt x="518" y="153"/>
                  <a:pt x="519" y="155"/>
                </a:cubicBezTo>
                <a:cubicBezTo>
                  <a:pt x="519" y="158"/>
                  <a:pt x="519" y="161"/>
                  <a:pt x="518" y="163"/>
                </a:cubicBezTo>
                <a:close/>
                <a:moveTo>
                  <a:pt x="159" y="485"/>
                </a:moveTo>
                <a:cubicBezTo>
                  <a:pt x="162" y="487"/>
                  <a:pt x="165" y="488"/>
                  <a:pt x="168" y="489"/>
                </a:cubicBezTo>
                <a:cubicBezTo>
                  <a:pt x="165" y="488"/>
                  <a:pt x="163" y="486"/>
                  <a:pt x="161" y="484"/>
                </a:cubicBezTo>
                <a:cubicBezTo>
                  <a:pt x="161" y="485"/>
                  <a:pt x="160" y="485"/>
                  <a:pt x="159" y="485"/>
                </a:cubicBezTo>
                <a:close/>
                <a:moveTo>
                  <a:pt x="503" y="157"/>
                </a:moveTo>
                <a:cubicBezTo>
                  <a:pt x="503" y="157"/>
                  <a:pt x="504" y="157"/>
                  <a:pt x="504" y="157"/>
                </a:cubicBezTo>
                <a:cubicBezTo>
                  <a:pt x="504" y="157"/>
                  <a:pt x="503" y="157"/>
                  <a:pt x="503" y="157"/>
                </a:cubicBezTo>
                <a:cubicBezTo>
                  <a:pt x="503" y="157"/>
                  <a:pt x="503" y="157"/>
                  <a:pt x="503" y="157"/>
                </a:cubicBezTo>
                <a:close/>
                <a:moveTo>
                  <a:pt x="504" y="157"/>
                </a:moveTo>
                <a:cubicBezTo>
                  <a:pt x="504" y="156"/>
                  <a:pt x="504" y="156"/>
                  <a:pt x="505" y="156"/>
                </a:cubicBezTo>
                <a:cubicBezTo>
                  <a:pt x="504" y="156"/>
                  <a:pt x="504" y="156"/>
                  <a:pt x="504" y="157"/>
                </a:cubicBezTo>
                <a:close/>
                <a:moveTo>
                  <a:pt x="78" y="133"/>
                </a:moveTo>
                <a:cubicBezTo>
                  <a:pt x="79" y="132"/>
                  <a:pt x="80" y="131"/>
                  <a:pt x="82" y="130"/>
                </a:cubicBezTo>
                <a:cubicBezTo>
                  <a:pt x="82" y="129"/>
                  <a:pt x="82" y="128"/>
                  <a:pt x="82" y="127"/>
                </a:cubicBezTo>
                <a:cubicBezTo>
                  <a:pt x="79" y="125"/>
                  <a:pt x="79" y="125"/>
                  <a:pt x="79" y="125"/>
                </a:cubicBezTo>
                <a:cubicBezTo>
                  <a:pt x="76" y="129"/>
                  <a:pt x="77" y="131"/>
                  <a:pt x="78" y="133"/>
                </a:cubicBezTo>
                <a:cubicBezTo>
                  <a:pt x="78" y="133"/>
                  <a:pt x="78" y="133"/>
                  <a:pt x="78" y="133"/>
                </a:cubicBezTo>
                <a:close/>
                <a:moveTo>
                  <a:pt x="82" y="122"/>
                </a:moveTo>
                <a:cubicBezTo>
                  <a:pt x="82" y="123"/>
                  <a:pt x="81" y="123"/>
                  <a:pt x="80" y="124"/>
                </a:cubicBezTo>
                <a:cubicBezTo>
                  <a:pt x="82" y="126"/>
                  <a:pt x="82" y="126"/>
                  <a:pt x="82" y="126"/>
                </a:cubicBezTo>
                <a:cubicBezTo>
                  <a:pt x="82" y="125"/>
                  <a:pt x="82" y="123"/>
                  <a:pt x="82" y="122"/>
                </a:cubicBezTo>
                <a:close/>
                <a:moveTo>
                  <a:pt x="41" y="300"/>
                </a:moveTo>
                <a:cubicBezTo>
                  <a:pt x="40" y="297"/>
                  <a:pt x="38" y="295"/>
                  <a:pt x="37" y="291"/>
                </a:cubicBezTo>
                <a:cubicBezTo>
                  <a:pt x="35" y="288"/>
                  <a:pt x="34" y="283"/>
                  <a:pt x="35" y="276"/>
                </a:cubicBezTo>
                <a:cubicBezTo>
                  <a:pt x="34" y="274"/>
                  <a:pt x="40" y="282"/>
                  <a:pt x="38" y="268"/>
                </a:cubicBezTo>
                <a:cubicBezTo>
                  <a:pt x="38" y="263"/>
                  <a:pt x="37" y="258"/>
                  <a:pt x="36" y="254"/>
                </a:cubicBezTo>
                <a:cubicBezTo>
                  <a:pt x="35" y="255"/>
                  <a:pt x="35" y="256"/>
                  <a:pt x="35" y="258"/>
                </a:cubicBezTo>
                <a:cubicBezTo>
                  <a:pt x="36" y="261"/>
                  <a:pt x="37" y="266"/>
                  <a:pt x="35" y="269"/>
                </a:cubicBezTo>
                <a:cubicBezTo>
                  <a:pt x="34" y="266"/>
                  <a:pt x="34" y="263"/>
                  <a:pt x="34" y="260"/>
                </a:cubicBezTo>
                <a:cubicBezTo>
                  <a:pt x="34" y="257"/>
                  <a:pt x="34" y="253"/>
                  <a:pt x="34" y="250"/>
                </a:cubicBezTo>
                <a:cubicBezTo>
                  <a:pt x="34" y="250"/>
                  <a:pt x="34" y="249"/>
                  <a:pt x="34" y="249"/>
                </a:cubicBezTo>
                <a:cubicBezTo>
                  <a:pt x="33" y="246"/>
                  <a:pt x="32" y="243"/>
                  <a:pt x="31" y="241"/>
                </a:cubicBezTo>
                <a:cubicBezTo>
                  <a:pt x="30" y="245"/>
                  <a:pt x="31" y="248"/>
                  <a:pt x="30" y="251"/>
                </a:cubicBezTo>
                <a:cubicBezTo>
                  <a:pt x="29" y="248"/>
                  <a:pt x="28" y="243"/>
                  <a:pt x="27" y="242"/>
                </a:cubicBezTo>
                <a:cubicBezTo>
                  <a:pt x="26" y="244"/>
                  <a:pt x="26" y="245"/>
                  <a:pt x="25" y="247"/>
                </a:cubicBezTo>
                <a:cubicBezTo>
                  <a:pt x="26" y="251"/>
                  <a:pt x="26" y="255"/>
                  <a:pt x="25" y="258"/>
                </a:cubicBezTo>
                <a:cubicBezTo>
                  <a:pt x="26" y="265"/>
                  <a:pt x="29" y="271"/>
                  <a:pt x="30" y="276"/>
                </a:cubicBezTo>
                <a:cubicBezTo>
                  <a:pt x="29" y="271"/>
                  <a:pt x="29" y="265"/>
                  <a:pt x="29" y="260"/>
                </a:cubicBezTo>
                <a:cubicBezTo>
                  <a:pt x="29" y="260"/>
                  <a:pt x="29" y="260"/>
                  <a:pt x="30" y="260"/>
                </a:cubicBezTo>
                <a:cubicBezTo>
                  <a:pt x="30" y="258"/>
                  <a:pt x="30" y="258"/>
                  <a:pt x="31" y="259"/>
                </a:cubicBezTo>
                <a:cubicBezTo>
                  <a:pt x="31" y="261"/>
                  <a:pt x="31" y="261"/>
                  <a:pt x="31" y="261"/>
                </a:cubicBezTo>
                <a:cubicBezTo>
                  <a:pt x="34" y="263"/>
                  <a:pt x="31" y="268"/>
                  <a:pt x="35" y="272"/>
                </a:cubicBezTo>
                <a:cubicBezTo>
                  <a:pt x="33" y="276"/>
                  <a:pt x="33" y="280"/>
                  <a:pt x="34" y="283"/>
                </a:cubicBezTo>
                <a:cubicBezTo>
                  <a:pt x="35" y="287"/>
                  <a:pt x="36" y="290"/>
                  <a:pt x="35" y="293"/>
                </a:cubicBezTo>
                <a:cubicBezTo>
                  <a:pt x="35" y="292"/>
                  <a:pt x="34" y="291"/>
                  <a:pt x="34" y="290"/>
                </a:cubicBezTo>
                <a:cubicBezTo>
                  <a:pt x="34" y="293"/>
                  <a:pt x="34" y="296"/>
                  <a:pt x="34" y="299"/>
                </a:cubicBezTo>
                <a:cubicBezTo>
                  <a:pt x="34" y="306"/>
                  <a:pt x="32" y="312"/>
                  <a:pt x="35" y="322"/>
                </a:cubicBezTo>
                <a:cubicBezTo>
                  <a:pt x="35" y="320"/>
                  <a:pt x="36" y="318"/>
                  <a:pt x="39" y="321"/>
                </a:cubicBezTo>
                <a:cubicBezTo>
                  <a:pt x="39" y="322"/>
                  <a:pt x="38" y="323"/>
                  <a:pt x="38" y="324"/>
                </a:cubicBezTo>
                <a:cubicBezTo>
                  <a:pt x="41" y="324"/>
                  <a:pt x="44" y="326"/>
                  <a:pt x="46" y="319"/>
                </a:cubicBezTo>
                <a:cubicBezTo>
                  <a:pt x="46" y="308"/>
                  <a:pt x="44" y="304"/>
                  <a:pt x="41" y="300"/>
                </a:cubicBezTo>
                <a:close/>
                <a:moveTo>
                  <a:pt x="33" y="301"/>
                </a:moveTo>
                <a:cubicBezTo>
                  <a:pt x="33" y="303"/>
                  <a:pt x="33" y="305"/>
                  <a:pt x="32" y="306"/>
                </a:cubicBezTo>
                <a:cubicBezTo>
                  <a:pt x="32" y="307"/>
                  <a:pt x="33" y="307"/>
                  <a:pt x="33" y="308"/>
                </a:cubicBezTo>
                <a:cubicBezTo>
                  <a:pt x="33" y="306"/>
                  <a:pt x="33" y="303"/>
                  <a:pt x="33" y="301"/>
                </a:cubicBezTo>
                <a:close/>
                <a:moveTo>
                  <a:pt x="35" y="337"/>
                </a:moveTo>
                <a:cubicBezTo>
                  <a:pt x="33" y="332"/>
                  <a:pt x="32" y="326"/>
                  <a:pt x="31" y="321"/>
                </a:cubicBezTo>
                <a:cubicBezTo>
                  <a:pt x="31" y="318"/>
                  <a:pt x="30" y="315"/>
                  <a:pt x="30" y="312"/>
                </a:cubicBezTo>
                <a:cubicBezTo>
                  <a:pt x="28" y="315"/>
                  <a:pt x="27" y="318"/>
                  <a:pt x="27" y="321"/>
                </a:cubicBezTo>
                <a:cubicBezTo>
                  <a:pt x="28" y="325"/>
                  <a:pt x="29" y="330"/>
                  <a:pt x="31" y="334"/>
                </a:cubicBezTo>
                <a:cubicBezTo>
                  <a:pt x="33" y="335"/>
                  <a:pt x="34" y="337"/>
                  <a:pt x="35" y="337"/>
                </a:cubicBezTo>
                <a:close/>
                <a:moveTo>
                  <a:pt x="48" y="359"/>
                </a:moveTo>
                <a:cubicBezTo>
                  <a:pt x="48" y="360"/>
                  <a:pt x="48" y="362"/>
                  <a:pt x="49" y="364"/>
                </a:cubicBezTo>
                <a:cubicBezTo>
                  <a:pt x="47" y="361"/>
                  <a:pt x="46" y="361"/>
                  <a:pt x="45" y="361"/>
                </a:cubicBezTo>
                <a:cubicBezTo>
                  <a:pt x="46" y="364"/>
                  <a:pt x="46" y="364"/>
                  <a:pt x="46" y="364"/>
                </a:cubicBezTo>
                <a:cubicBezTo>
                  <a:pt x="46" y="366"/>
                  <a:pt x="45" y="365"/>
                  <a:pt x="44" y="364"/>
                </a:cubicBezTo>
                <a:cubicBezTo>
                  <a:pt x="43" y="366"/>
                  <a:pt x="43" y="367"/>
                  <a:pt x="40" y="364"/>
                </a:cubicBezTo>
                <a:cubicBezTo>
                  <a:pt x="42" y="369"/>
                  <a:pt x="44" y="371"/>
                  <a:pt x="46" y="373"/>
                </a:cubicBezTo>
                <a:cubicBezTo>
                  <a:pt x="47" y="374"/>
                  <a:pt x="49" y="375"/>
                  <a:pt x="51" y="377"/>
                </a:cubicBezTo>
                <a:cubicBezTo>
                  <a:pt x="50" y="378"/>
                  <a:pt x="50" y="380"/>
                  <a:pt x="49" y="381"/>
                </a:cubicBezTo>
                <a:cubicBezTo>
                  <a:pt x="56" y="386"/>
                  <a:pt x="57" y="386"/>
                  <a:pt x="59" y="387"/>
                </a:cubicBezTo>
                <a:cubicBezTo>
                  <a:pt x="60" y="388"/>
                  <a:pt x="62" y="389"/>
                  <a:pt x="65" y="393"/>
                </a:cubicBezTo>
                <a:cubicBezTo>
                  <a:pt x="65" y="392"/>
                  <a:pt x="64" y="391"/>
                  <a:pt x="64" y="390"/>
                </a:cubicBezTo>
                <a:cubicBezTo>
                  <a:pt x="63" y="386"/>
                  <a:pt x="62" y="382"/>
                  <a:pt x="61" y="380"/>
                </a:cubicBezTo>
                <a:cubicBezTo>
                  <a:pt x="63" y="383"/>
                  <a:pt x="65" y="389"/>
                  <a:pt x="64" y="390"/>
                </a:cubicBezTo>
                <a:cubicBezTo>
                  <a:pt x="67" y="385"/>
                  <a:pt x="67" y="385"/>
                  <a:pt x="67" y="385"/>
                </a:cubicBezTo>
                <a:cubicBezTo>
                  <a:pt x="64" y="374"/>
                  <a:pt x="56" y="367"/>
                  <a:pt x="51" y="359"/>
                </a:cubicBezTo>
                <a:cubicBezTo>
                  <a:pt x="52" y="364"/>
                  <a:pt x="50" y="361"/>
                  <a:pt x="48" y="359"/>
                </a:cubicBezTo>
                <a:close/>
                <a:moveTo>
                  <a:pt x="64" y="172"/>
                </a:moveTo>
                <a:cubicBezTo>
                  <a:pt x="64" y="173"/>
                  <a:pt x="63" y="173"/>
                  <a:pt x="63" y="173"/>
                </a:cubicBezTo>
                <a:cubicBezTo>
                  <a:pt x="63" y="173"/>
                  <a:pt x="64" y="173"/>
                  <a:pt x="64" y="172"/>
                </a:cubicBezTo>
                <a:close/>
                <a:moveTo>
                  <a:pt x="85" y="128"/>
                </a:moveTo>
                <a:cubicBezTo>
                  <a:pt x="86" y="127"/>
                  <a:pt x="87" y="126"/>
                  <a:pt x="88" y="126"/>
                </a:cubicBezTo>
                <a:cubicBezTo>
                  <a:pt x="87" y="123"/>
                  <a:pt x="87" y="123"/>
                  <a:pt x="87" y="123"/>
                </a:cubicBezTo>
                <a:cubicBezTo>
                  <a:pt x="86" y="125"/>
                  <a:pt x="85" y="127"/>
                  <a:pt x="84" y="129"/>
                </a:cubicBezTo>
                <a:cubicBezTo>
                  <a:pt x="84" y="128"/>
                  <a:pt x="85" y="128"/>
                  <a:pt x="85" y="128"/>
                </a:cubicBezTo>
                <a:close/>
                <a:moveTo>
                  <a:pt x="95" y="121"/>
                </a:moveTo>
                <a:cubicBezTo>
                  <a:pt x="95" y="120"/>
                  <a:pt x="94" y="119"/>
                  <a:pt x="94" y="118"/>
                </a:cubicBezTo>
                <a:cubicBezTo>
                  <a:pt x="92" y="120"/>
                  <a:pt x="91" y="121"/>
                  <a:pt x="90" y="124"/>
                </a:cubicBezTo>
                <a:cubicBezTo>
                  <a:pt x="93" y="122"/>
                  <a:pt x="94" y="121"/>
                  <a:pt x="95" y="121"/>
                </a:cubicBezTo>
                <a:close/>
                <a:moveTo>
                  <a:pt x="140" y="78"/>
                </a:moveTo>
                <a:cubicBezTo>
                  <a:pt x="140" y="77"/>
                  <a:pt x="140" y="75"/>
                  <a:pt x="139" y="74"/>
                </a:cubicBezTo>
                <a:cubicBezTo>
                  <a:pt x="138" y="75"/>
                  <a:pt x="137" y="77"/>
                  <a:pt x="136" y="78"/>
                </a:cubicBezTo>
                <a:cubicBezTo>
                  <a:pt x="135" y="81"/>
                  <a:pt x="134" y="83"/>
                  <a:pt x="134" y="85"/>
                </a:cubicBezTo>
                <a:cubicBezTo>
                  <a:pt x="136" y="83"/>
                  <a:pt x="138" y="80"/>
                  <a:pt x="140" y="78"/>
                </a:cubicBezTo>
                <a:close/>
                <a:moveTo>
                  <a:pt x="247" y="36"/>
                </a:moveTo>
                <a:cubicBezTo>
                  <a:pt x="247" y="36"/>
                  <a:pt x="247" y="37"/>
                  <a:pt x="246" y="37"/>
                </a:cubicBezTo>
                <a:cubicBezTo>
                  <a:pt x="249" y="37"/>
                  <a:pt x="247" y="37"/>
                  <a:pt x="247" y="36"/>
                </a:cubicBezTo>
                <a:close/>
                <a:moveTo>
                  <a:pt x="279" y="35"/>
                </a:moveTo>
                <a:cubicBezTo>
                  <a:pt x="278" y="35"/>
                  <a:pt x="277" y="34"/>
                  <a:pt x="276" y="33"/>
                </a:cubicBezTo>
                <a:cubicBezTo>
                  <a:pt x="274" y="34"/>
                  <a:pt x="273" y="35"/>
                  <a:pt x="272" y="35"/>
                </a:cubicBezTo>
                <a:cubicBezTo>
                  <a:pt x="275" y="35"/>
                  <a:pt x="277" y="35"/>
                  <a:pt x="279" y="35"/>
                </a:cubicBezTo>
                <a:close/>
                <a:moveTo>
                  <a:pt x="350" y="45"/>
                </a:moveTo>
                <a:cubicBezTo>
                  <a:pt x="351" y="45"/>
                  <a:pt x="351" y="45"/>
                  <a:pt x="352" y="45"/>
                </a:cubicBezTo>
                <a:lnTo>
                  <a:pt x="350" y="45"/>
                </a:lnTo>
                <a:close/>
                <a:moveTo>
                  <a:pt x="503" y="158"/>
                </a:moveTo>
                <a:cubicBezTo>
                  <a:pt x="503" y="158"/>
                  <a:pt x="503" y="158"/>
                  <a:pt x="503" y="158"/>
                </a:cubicBezTo>
                <a:cubicBezTo>
                  <a:pt x="503" y="158"/>
                  <a:pt x="503" y="158"/>
                  <a:pt x="503" y="158"/>
                </a:cubicBezTo>
                <a:cubicBezTo>
                  <a:pt x="503" y="158"/>
                  <a:pt x="503" y="158"/>
                  <a:pt x="503" y="158"/>
                </a:cubicBezTo>
                <a:cubicBezTo>
                  <a:pt x="503" y="158"/>
                  <a:pt x="503" y="158"/>
                  <a:pt x="503" y="158"/>
                </a:cubicBezTo>
                <a:close/>
                <a:moveTo>
                  <a:pt x="504" y="156"/>
                </a:moveTo>
                <a:cubicBezTo>
                  <a:pt x="504" y="156"/>
                  <a:pt x="504" y="156"/>
                  <a:pt x="504" y="157"/>
                </a:cubicBezTo>
                <a:cubicBezTo>
                  <a:pt x="504" y="156"/>
                  <a:pt x="504" y="156"/>
                  <a:pt x="504" y="156"/>
                </a:cubicBezTo>
                <a:cubicBezTo>
                  <a:pt x="504" y="156"/>
                  <a:pt x="504" y="156"/>
                  <a:pt x="504" y="156"/>
                </a:cubicBezTo>
                <a:close/>
                <a:moveTo>
                  <a:pt x="81" y="390"/>
                </a:moveTo>
                <a:cubicBezTo>
                  <a:pt x="82" y="390"/>
                  <a:pt x="82" y="388"/>
                  <a:pt x="83" y="389"/>
                </a:cubicBezTo>
                <a:cubicBezTo>
                  <a:pt x="79" y="383"/>
                  <a:pt x="79" y="383"/>
                  <a:pt x="79" y="383"/>
                </a:cubicBezTo>
                <a:cubicBezTo>
                  <a:pt x="81" y="387"/>
                  <a:pt x="80" y="388"/>
                  <a:pt x="81" y="390"/>
                </a:cubicBezTo>
                <a:close/>
                <a:moveTo>
                  <a:pt x="83" y="390"/>
                </a:moveTo>
                <a:cubicBezTo>
                  <a:pt x="83" y="389"/>
                  <a:pt x="83" y="389"/>
                  <a:pt x="83" y="389"/>
                </a:cubicBezTo>
                <a:lnTo>
                  <a:pt x="83" y="390"/>
                </a:lnTo>
                <a:close/>
                <a:moveTo>
                  <a:pt x="76" y="403"/>
                </a:moveTo>
                <a:cubicBezTo>
                  <a:pt x="75" y="404"/>
                  <a:pt x="75" y="405"/>
                  <a:pt x="76" y="407"/>
                </a:cubicBezTo>
                <a:cubicBezTo>
                  <a:pt x="78" y="409"/>
                  <a:pt x="80" y="411"/>
                  <a:pt x="81" y="413"/>
                </a:cubicBezTo>
                <a:cubicBezTo>
                  <a:pt x="81" y="413"/>
                  <a:pt x="81" y="413"/>
                  <a:pt x="81" y="412"/>
                </a:cubicBezTo>
                <a:cubicBezTo>
                  <a:pt x="86" y="411"/>
                  <a:pt x="81" y="407"/>
                  <a:pt x="76" y="403"/>
                </a:cubicBezTo>
                <a:close/>
                <a:moveTo>
                  <a:pt x="82" y="414"/>
                </a:moveTo>
                <a:cubicBezTo>
                  <a:pt x="83" y="416"/>
                  <a:pt x="85" y="417"/>
                  <a:pt x="86" y="419"/>
                </a:cubicBezTo>
                <a:cubicBezTo>
                  <a:pt x="87" y="418"/>
                  <a:pt x="84" y="417"/>
                  <a:pt x="82" y="414"/>
                </a:cubicBezTo>
                <a:close/>
                <a:moveTo>
                  <a:pt x="59" y="346"/>
                </a:moveTo>
                <a:cubicBezTo>
                  <a:pt x="59" y="349"/>
                  <a:pt x="63" y="346"/>
                  <a:pt x="62" y="348"/>
                </a:cubicBezTo>
                <a:cubicBezTo>
                  <a:pt x="67" y="350"/>
                  <a:pt x="52" y="333"/>
                  <a:pt x="59" y="346"/>
                </a:cubicBezTo>
                <a:close/>
                <a:moveTo>
                  <a:pt x="55" y="380"/>
                </a:moveTo>
                <a:cubicBezTo>
                  <a:pt x="53" y="375"/>
                  <a:pt x="51" y="369"/>
                  <a:pt x="50" y="369"/>
                </a:cubicBezTo>
                <a:cubicBezTo>
                  <a:pt x="53" y="378"/>
                  <a:pt x="53" y="378"/>
                  <a:pt x="53" y="378"/>
                </a:cubicBezTo>
                <a:cubicBezTo>
                  <a:pt x="53" y="378"/>
                  <a:pt x="54" y="379"/>
                  <a:pt x="55" y="380"/>
                </a:cubicBezTo>
                <a:close/>
                <a:moveTo>
                  <a:pt x="55" y="380"/>
                </a:moveTo>
                <a:cubicBezTo>
                  <a:pt x="57" y="383"/>
                  <a:pt x="58" y="386"/>
                  <a:pt x="59" y="387"/>
                </a:cubicBezTo>
                <a:cubicBezTo>
                  <a:pt x="59" y="385"/>
                  <a:pt x="57" y="382"/>
                  <a:pt x="55" y="380"/>
                </a:cubicBezTo>
                <a:close/>
                <a:moveTo>
                  <a:pt x="385" y="532"/>
                </a:moveTo>
                <a:cubicBezTo>
                  <a:pt x="393" y="530"/>
                  <a:pt x="393" y="530"/>
                  <a:pt x="393" y="530"/>
                </a:cubicBezTo>
                <a:cubicBezTo>
                  <a:pt x="387" y="530"/>
                  <a:pt x="387" y="530"/>
                  <a:pt x="387" y="530"/>
                </a:cubicBezTo>
                <a:lnTo>
                  <a:pt x="385" y="532"/>
                </a:lnTo>
                <a:close/>
                <a:moveTo>
                  <a:pt x="397" y="520"/>
                </a:moveTo>
                <a:cubicBezTo>
                  <a:pt x="401" y="524"/>
                  <a:pt x="401" y="524"/>
                  <a:pt x="401" y="524"/>
                </a:cubicBezTo>
                <a:cubicBezTo>
                  <a:pt x="404" y="517"/>
                  <a:pt x="404" y="517"/>
                  <a:pt x="404" y="517"/>
                </a:cubicBezTo>
                <a:cubicBezTo>
                  <a:pt x="402" y="518"/>
                  <a:pt x="399" y="520"/>
                  <a:pt x="397" y="520"/>
                </a:cubicBezTo>
                <a:close/>
                <a:moveTo>
                  <a:pt x="247" y="47"/>
                </a:moveTo>
                <a:cubicBezTo>
                  <a:pt x="250" y="47"/>
                  <a:pt x="253" y="46"/>
                  <a:pt x="256" y="46"/>
                </a:cubicBezTo>
                <a:cubicBezTo>
                  <a:pt x="250" y="46"/>
                  <a:pt x="246" y="42"/>
                  <a:pt x="247" y="47"/>
                </a:cubicBezTo>
                <a:close/>
                <a:moveTo>
                  <a:pt x="256" y="46"/>
                </a:moveTo>
                <a:cubicBezTo>
                  <a:pt x="256" y="46"/>
                  <a:pt x="257" y="46"/>
                  <a:pt x="258" y="45"/>
                </a:cubicBezTo>
                <a:cubicBezTo>
                  <a:pt x="257" y="45"/>
                  <a:pt x="256" y="46"/>
                  <a:pt x="256" y="46"/>
                </a:cubicBezTo>
                <a:close/>
              </a:path>
            </a:pathLst>
          </a:custGeom>
          <a:solidFill>
            <a:schemeClr val="bg1"/>
          </a:solidFill>
          <a:ln>
            <a:noFill/>
          </a:ln>
        </p:spPr>
        <p:txBody>
          <a:bodyPr vert="horz" wrap="square" lIns="91440" tIns="45720" rIns="91440" bIns="45720" numCol="1" anchor="ctr" anchorCtr="0" compatLnSpc="1">
            <a:prstTxWarp prst="textNoShape">
              <a:avLst/>
            </a:prstTxWarp>
          </a:bodyPr>
          <a:lstStyle/>
          <a:p>
            <a:pPr algn="ctr"/>
            <a:r>
              <a:rPr lang="es-MX" sz="1400" b="1" dirty="0">
                <a:solidFill>
                  <a:schemeClr val="bg1"/>
                </a:solidFill>
              </a:rPr>
              <a:t>5</a:t>
            </a:r>
            <a:endParaRPr sz="1400" b="1" dirty="0">
              <a:solidFill>
                <a:schemeClr val="bg1"/>
              </a:solidFill>
            </a:endParaRPr>
          </a:p>
        </p:txBody>
      </p:sp>
      <p:sp>
        <p:nvSpPr>
          <p:cNvPr id="24" name="Marcador de número de diapositiva 1">
            <a:extLst>
              <a:ext uri="{FF2B5EF4-FFF2-40B4-BE49-F238E27FC236}">
                <a16:creationId xmlns:a16="http://schemas.microsoft.com/office/drawing/2014/main" id="{2A8D595C-A607-4C73-9E17-5AFCF2700576}"/>
              </a:ext>
            </a:extLst>
          </p:cNvPr>
          <p:cNvSpPr>
            <a:spLocks noGrp="1"/>
          </p:cNvSpPr>
          <p:nvPr>
            <p:ph type="sldNum" sz="quarter" idx="12"/>
          </p:nvPr>
        </p:nvSpPr>
        <p:spPr>
          <a:xfrm>
            <a:off x="8610600" y="6356350"/>
            <a:ext cx="2743200" cy="365125"/>
          </a:xfrm>
        </p:spPr>
        <p:txBody>
          <a:bodyPr/>
          <a:lstStyle/>
          <a:p>
            <a:fld id="{A8CA4421-44AD-DE44-A829-A4FCFB7D6F23}" type="slidenum">
              <a:rPr lang="es-CO" smtClean="0"/>
              <a:t>18</a:t>
            </a:fld>
            <a:endParaRPr lang="es-CO" dirty="0"/>
          </a:p>
        </p:txBody>
      </p:sp>
    </p:spTree>
    <p:extLst>
      <p:ext uri="{BB962C8B-B14F-4D97-AF65-F5344CB8AC3E}">
        <p14:creationId xmlns:p14="http://schemas.microsoft.com/office/powerpoint/2010/main" val="39775831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n 29">
            <a:extLst>
              <a:ext uri="{FF2B5EF4-FFF2-40B4-BE49-F238E27FC236}">
                <a16:creationId xmlns:a16="http://schemas.microsoft.com/office/drawing/2014/main" id="{75849809-35AD-4913-9293-F0E94E3895F4}"/>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90129" l="2444" r="97556">
                        <a14:foregroundMark x1="54582" y1="37339" x2="69959" y2="36910"/>
                        <a14:foregroundMark x1="69959" y1="36910" x2="89715" y2="858"/>
                        <a14:foregroundMark x1="89715" y1="858" x2="51120" y2="39914"/>
                        <a14:foregroundMark x1="51120" y1="39914" x2="80754" y2="16309"/>
                        <a14:foregroundMark x1="80754" y1="16309" x2="73320" y2="8584"/>
                        <a14:foregroundMark x1="73320" y1="8584" x2="62831" y2="23176"/>
                        <a14:foregroundMark x1="62831" y1="23176" x2="63035" y2="24464"/>
                        <a14:foregroundMark x1="4073" y1="33476" x2="30855" y2="47639"/>
                        <a14:foregroundMark x1="30855" y1="47639" x2="65071" y2="20601"/>
                        <a14:foregroundMark x1="65071" y1="20601" x2="7332" y2="25751"/>
                        <a14:foregroundMark x1="7332" y1="25751" x2="39511" y2="11588"/>
                        <a14:foregroundMark x1="39511" y1="11588" x2="3259" y2="6009"/>
                        <a14:foregroundMark x1="3259" y1="6009" x2="28717" y2="47210"/>
                        <a14:foregroundMark x1="28717" y1="47210" x2="6619" y2="41202"/>
                        <a14:foregroundMark x1="6619" y1="41202" x2="25255" y2="69099"/>
                        <a14:foregroundMark x1="25255" y1="69099" x2="53157" y2="48498"/>
                        <a14:foregroundMark x1="53157" y1="48498" x2="26375" y2="35193"/>
                        <a14:foregroundMark x1="26375" y1="35193" x2="96334" y2="3863"/>
                        <a14:foregroundMark x1="7230" y1="0" x2="96232" y2="3433"/>
                        <a14:foregroundMark x1="7128" y1="0" x2="1527" y2="24464"/>
                        <a14:foregroundMark x1="1527" y1="24893" x2="41344" y2="69528"/>
                        <a14:foregroundMark x1="41344" y1="69528" x2="53971" y2="64807"/>
                        <a14:foregroundMark x1="53971" y1="64807" x2="31161" y2="59657"/>
                        <a14:foregroundMark x1="31161" y1="59657" x2="48371" y2="39485"/>
                        <a14:foregroundMark x1="48371" y1="39485" x2="36558" y2="35622"/>
                        <a14:foregroundMark x1="36558" y1="35622" x2="61507" y2="19742"/>
                        <a14:foregroundMark x1="61507" y1="19742" x2="52342" y2="4721"/>
                        <a14:foregroundMark x1="52342" y1="4721" x2="4175" y2="2146"/>
                        <a14:foregroundMark x1="4073" y1="2146" x2="0" y2="12446"/>
                        <a14:foregroundMark x1="0" y1="30472" x2="3055" y2="44635"/>
                        <a14:foregroundMark x1="3157" y1="45064" x2="25560" y2="7725"/>
                        <a14:foregroundMark x1="25560" y1="7725" x2="45010" y2="39056"/>
                        <a14:foregroundMark x1="45010" y1="39056" x2="46436" y2="39914"/>
                        <a14:foregroundMark x1="2444" y1="0" x2="2444" y2="54936"/>
                        <a14:foregroundMark x1="2851" y1="0" x2="5601" y2="54077"/>
                        <a14:foregroundMark x1="5703" y1="54506" x2="713" y2="2146"/>
                        <a14:foregroundMark x1="713" y1="2146" x2="102" y2="64807"/>
                        <a14:foregroundMark x1="102" y1="64807" x2="5092" y2="31760"/>
                        <a14:foregroundMark x1="3259" y1="0" x2="4990" y2="31330"/>
                        <a14:foregroundMark x1="2037" y1="0" x2="2037" y2="47639"/>
                        <a14:foregroundMark x1="2138" y1="0" x2="2037" y2="47639"/>
                        <a14:foregroundMark x1="2342" y1="0" x2="4073" y2="41202"/>
                        <a14:foregroundMark x1="4175" y1="41631" x2="2444" y2="28326"/>
                        <a14:foregroundMark x1="26986" y1="89700" x2="30143" y2="90129"/>
                        <a14:foregroundMark x1="96029" y1="0" x2="91752" y2="9442"/>
                      </a14:backgroundRemoval>
                    </a14:imgEffect>
                  </a14:imgLayer>
                </a14:imgProps>
              </a:ext>
              <a:ext uri="{28A0092B-C50C-407E-A947-70E740481C1C}">
                <a14:useLocalDpi xmlns:a14="http://schemas.microsoft.com/office/drawing/2010/main"/>
              </a:ext>
            </a:extLst>
          </a:blip>
          <a:srcRect/>
          <a:stretch/>
        </p:blipFill>
        <p:spPr>
          <a:xfrm>
            <a:off x="0" y="-44725"/>
            <a:ext cx="8598452" cy="1680934"/>
          </a:xfrm>
          <a:prstGeom prst="rect">
            <a:avLst/>
          </a:prstGeom>
        </p:spPr>
      </p:pic>
      <p:pic>
        <p:nvPicPr>
          <p:cNvPr id="12" name="Imagen 11">
            <a:extLst>
              <a:ext uri="{FF2B5EF4-FFF2-40B4-BE49-F238E27FC236}">
                <a16:creationId xmlns:a16="http://schemas.microsoft.com/office/drawing/2014/main" id="{69417574-51E2-9646-B138-531CC7C0F20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49123" y="2494099"/>
            <a:ext cx="3764907" cy="2669482"/>
          </a:xfrm>
          <a:prstGeom prst="rect">
            <a:avLst/>
          </a:prstGeom>
        </p:spPr>
      </p:pic>
      <p:pic>
        <p:nvPicPr>
          <p:cNvPr id="10" name="Imagen 9">
            <a:extLst>
              <a:ext uri="{FF2B5EF4-FFF2-40B4-BE49-F238E27FC236}">
                <a16:creationId xmlns:a16="http://schemas.microsoft.com/office/drawing/2014/main" id="{49D29ACF-3864-1046-9F3D-FCB15EC51C3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667495" y="3886417"/>
            <a:ext cx="1202267" cy="1202267"/>
          </a:xfrm>
          <a:prstGeom prst="rect">
            <a:avLst/>
          </a:prstGeom>
        </p:spPr>
      </p:pic>
      <p:sp>
        <p:nvSpPr>
          <p:cNvPr id="28" name="Rectángulo 27">
            <a:extLst>
              <a:ext uri="{FF2B5EF4-FFF2-40B4-BE49-F238E27FC236}">
                <a16:creationId xmlns:a16="http://schemas.microsoft.com/office/drawing/2014/main" id="{A6C536C3-F08E-9040-A69D-8598BD21EDBF}"/>
              </a:ext>
            </a:extLst>
          </p:cNvPr>
          <p:cNvSpPr/>
          <p:nvPr/>
        </p:nvSpPr>
        <p:spPr>
          <a:xfrm>
            <a:off x="-338493" y="3443296"/>
            <a:ext cx="3123325"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a:ln>
                  <a:noFill/>
                </a:ln>
                <a:solidFill>
                  <a:prstClr val="white">
                    <a:lumMod val="50000"/>
                  </a:prstClr>
                </a:solidFill>
                <a:effectLst/>
                <a:uLnTx/>
                <a:uFillTx/>
                <a:latin typeface="Tahoma" panose="020B0604030504040204" pitchFamily="34" charset="0"/>
                <a:ea typeface="Tahoma" panose="020B0604030504040204" pitchFamily="34" charset="0"/>
                <a:cs typeface="Tahoma" panose="020B0604030504040204" pitchFamily="34" charset="0"/>
              </a:rPr>
              <a:t>Gobernanza</a:t>
            </a:r>
          </a:p>
          <a:p>
            <a:pPr marL="0" marR="0" lvl="0" indent="0" algn="ctr" defTabSz="914400" rtl="0" eaLnBrk="1" fontAlgn="auto" latinLnBrk="0" hangingPunct="1">
              <a:lnSpc>
                <a:spcPct val="100000"/>
              </a:lnSpc>
              <a:spcBef>
                <a:spcPts val="0"/>
              </a:spcBef>
              <a:spcAft>
                <a:spcPts val="0"/>
              </a:spcAft>
              <a:buClrTx/>
              <a:buSzTx/>
              <a:buFontTx/>
              <a:buNone/>
              <a:tabLst/>
              <a:defRPr/>
            </a:pPr>
            <a:r>
              <a:rPr lang="es-CO" sz="2800" b="1" dirty="0">
                <a:solidFill>
                  <a:prstClr val="white">
                    <a:lumMod val="50000"/>
                  </a:prstClr>
                </a:solidFill>
                <a:latin typeface="Tahoma" panose="020B0604030504040204" pitchFamily="34" charset="0"/>
                <a:ea typeface="Tahoma" panose="020B0604030504040204" pitchFamily="34" charset="0"/>
                <a:cs typeface="Tahoma" panose="020B0604030504040204" pitchFamily="34" charset="0"/>
              </a:rPr>
              <a:t>4 ejes</a:t>
            </a:r>
            <a:endParaRPr kumimoji="0" lang="es-CO" sz="2800" b="1" i="0" u="none" strike="noStrike" kern="1200" cap="none" spc="0" normalizeH="0" baseline="0" noProof="0" dirty="0">
              <a:ln>
                <a:noFill/>
              </a:ln>
              <a:solidFill>
                <a:prstClr val="white">
                  <a:lumMod val="50000"/>
                </a:prst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3" name="Freeform 32">
            <a:extLst>
              <a:ext uri="{FF2B5EF4-FFF2-40B4-BE49-F238E27FC236}">
                <a16:creationId xmlns:a16="http://schemas.microsoft.com/office/drawing/2014/main" id="{DAE54216-8430-4FAB-993B-4C045ADC7E1F}"/>
              </a:ext>
            </a:extLst>
          </p:cNvPr>
          <p:cNvSpPr>
            <a:spLocks noEditPoints="1"/>
          </p:cNvSpPr>
          <p:nvPr>
            <p:custDataLst>
              <p:tags r:id="rId1"/>
            </p:custDataLst>
          </p:nvPr>
        </p:nvSpPr>
        <p:spPr bwMode="auto">
          <a:xfrm>
            <a:off x="180334" y="462347"/>
            <a:ext cx="274320" cy="274320"/>
          </a:xfrm>
          <a:custGeom>
            <a:avLst/>
            <a:gdLst>
              <a:gd name="T0" fmla="*/ 340 w 519"/>
              <a:gd name="T1" fmla="*/ 506 h 547"/>
              <a:gd name="T2" fmla="*/ 272 w 519"/>
              <a:gd name="T3" fmla="*/ 500 h 547"/>
              <a:gd name="T4" fmla="*/ 244 w 519"/>
              <a:gd name="T5" fmla="*/ 502 h 547"/>
              <a:gd name="T6" fmla="*/ 296 w 519"/>
              <a:gd name="T7" fmla="*/ 517 h 547"/>
              <a:gd name="T8" fmla="*/ 200 w 519"/>
              <a:gd name="T9" fmla="*/ 491 h 547"/>
              <a:gd name="T10" fmla="*/ 164 w 519"/>
              <a:gd name="T11" fmla="*/ 461 h 547"/>
              <a:gd name="T12" fmla="*/ 183 w 519"/>
              <a:gd name="T13" fmla="*/ 480 h 547"/>
              <a:gd name="T14" fmla="*/ 212 w 519"/>
              <a:gd name="T15" fmla="*/ 506 h 547"/>
              <a:gd name="T16" fmla="*/ 153 w 519"/>
              <a:gd name="T17" fmla="*/ 466 h 547"/>
              <a:gd name="T18" fmla="*/ 110 w 519"/>
              <a:gd name="T19" fmla="*/ 432 h 547"/>
              <a:gd name="T20" fmla="*/ 167 w 519"/>
              <a:gd name="T21" fmla="*/ 475 h 547"/>
              <a:gd name="T22" fmla="*/ 121 w 519"/>
              <a:gd name="T23" fmla="*/ 445 h 547"/>
              <a:gd name="T24" fmla="*/ 137 w 519"/>
              <a:gd name="T25" fmla="*/ 455 h 547"/>
              <a:gd name="T26" fmla="*/ 190 w 519"/>
              <a:gd name="T27" fmla="*/ 495 h 547"/>
              <a:gd name="T28" fmla="*/ 202 w 519"/>
              <a:gd name="T29" fmla="*/ 62 h 547"/>
              <a:gd name="T30" fmla="*/ 55 w 519"/>
              <a:gd name="T31" fmla="*/ 226 h 547"/>
              <a:gd name="T32" fmla="*/ 65 w 519"/>
              <a:gd name="T33" fmla="*/ 357 h 547"/>
              <a:gd name="T34" fmla="*/ 67 w 519"/>
              <a:gd name="T35" fmla="*/ 361 h 547"/>
              <a:gd name="T36" fmla="*/ 61 w 519"/>
              <a:gd name="T37" fmla="*/ 380 h 547"/>
              <a:gd name="T38" fmla="*/ 483 w 519"/>
              <a:gd name="T39" fmla="*/ 153 h 547"/>
              <a:gd name="T40" fmla="*/ 411 w 519"/>
              <a:gd name="T41" fmla="*/ 87 h 547"/>
              <a:gd name="T42" fmla="*/ 394 w 519"/>
              <a:gd name="T43" fmla="*/ 72 h 547"/>
              <a:gd name="T44" fmla="*/ 314 w 519"/>
              <a:gd name="T45" fmla="*/ 39 h 547"/>
              <a:gd name="T46" fmla="*/ 264 w 519"/>
              <a:gd name="T47" fmla="*/ 40 h 547"/>
              <a:gd name="T48" fmla="*/ 213 w 519"/>
              <a:gd name="T49" fmla="*/ 50 h 547"/>
              <a:gd name="T50" fmla="*/ 184 w 519"/>
              <a:gd name="T51" fmla="*/ 63 h 547"/>
              <a:gd name="T52" fmla="*/ 95 w 519"/>
              <a:gd name="T53" fmla="*/ 145 h 547"/>
              <a:gd name="T54" fmla="*/ 47 w 519"/>
              <a:gd name="T55" fmla="*/ 281 h 547"/>
              <a:gd name="T56" fmla="*/ 66 w 519"/>
              <a:gd name="T57" fmla="*/ 363 h 547"/>
              <a:gd name="T58" fmla="*/ 91 w 519"/>
              <a:gd name="T59" fmla="*/ 413 h 547"/>
              <a:gd name="T60" fmla="*/ 76 w 519"/>
              <a:gd name="T61" fmla="*/ 416 h 547"/>
              <a:gd name="T62" fmla="*/ 132 w 519"/>
              <a:gd name="T63" fmla="*/ 468 h 547"/>
              <a:gd name="T64" fmla="*/ 193 w 519"/>
              <a:gd name="T65" fmla="*/ 504 h 547"/>
              <a:gd name="T66" fmla="*/ 233 w 519"/>
              <a:gd name="T67" fmla="*/ 517 h 547"/>
              <a:gd name="T68" fmla="*/ 325 w 519"/>
              <a:gd name="T69" fmla="*/ 515 h 547"/>
              <a:gd name="T70" fmla="*/ 344 w 519"/>
              <a:gd name="T71" fmla="*/ 536 h 547"/>
              <a:gd name="T72" fmla="*/ 149 w 519"/>
              <a:gd name="T73" fmla="*/ 513 h 547"/>
              <a:gd name="T74" fmla="*/ 47 w 519"/>
              <a:gd name="T75" fmla="*/ 415 h 547"/>
              <a:gd name="T76" fmla="*/ 0 w 519"/>
              <a:gd name="T77" fmla="*/ 266 h 547"/>
              <a:gd name="T78" fmla="*/ 20 w 519"/>
              <a:gd name="T79" fmla="*/ 181 h 547"/>
              <a:gd name="T80" fmla="*/ 70 w 519"/>
              <a:gd name="T81" fmla="*/ 102 h 547"/>
              <a:gd name="T82" fmla="*/ 182 w 519"/>
              <a:gd name="T83" fmla="*/ 21 h 547"/>
              <a:gd name="T84" fmla="*/ 308 w 519"/>
              <a:gd name="T85" fmla="*/ 3 h 547"/>
              <a:gd name="T86" fmla="*/ 436 w 519"/>
              <a:gd name="T87" fmla="*/ 42 h 547"/>
              <a:gd name="T88" fmla="*/ 463 w 519"/>
              <a:gd name="T89" fmla="*/ 84 h 547"/>
              <a:gd name="T90" fmla="*/ 503 w 519"/>
              <a:gd name="T91" fmla="*/ 131 h 547"/>
              <a:gd name="T92" fmla="*/ 161 w 519"/>
              <a:gd name="T93" fmla="*/ 484 h 547"/>
              <a:gd name="T94" fmla="*/ 82 w 519"/>
              <a:gd name="T95" fmla="*/ 130 h 547"/>
              <a:gd name="T96" fmla="*/ 37 w 519"/>
              <a:gd name="T97" fmla="*/ 291 h 547"/>
              <a:gd name="T98" fmla="*/ 30 w 519"/>
              <a:gd name="T99" fmla="*/ 251 h 547"/>
              <a:gd name="T100" fmla="*/ 34 w 519"/>
              <a:gd name="T101" fmla="*/ 283 h 547"/>
              <a:gd name="T102" fmla="*/ 32 w 519"/>
              <a:gd name="T103" fmla="*/ 306 h 547"/>
              <a:gd name="T104" fmla="*/ 49 w 519"/>
              <a:gd name="T105" fmla="*/ 364 h 547"/>
              <a:gd name="T106" fmla="*/ 64 w 519"/>
              <a:gd name="T107" fmla="*/ 390 h 547"/>
              <a:gd name="T108" fmla="*/ 88 w 519"/>
              <a:gd name="T109" fmla="*/ 126 h 547"/>
              <a:gd name="T110" fmla="*/ 136 w 519"/>
              <a:gd name="T111" fmla="*/ 78 h 547"/>
              <a:gd name="T112" fmla="*/ 350 w 519"/>
              <a:gd name="T113" fmla="*/ 45 h 547"/>
              <a:gd name="T114" fmla="*/ 504 w 519"/>
              <a:gd name="T115" fmla="*/ 156 h 547"/>
              <a:gd name="T116" fmla="*/ 76 w 519"/>
              <a:gd name="T117" fmla="*/ 407 h 547"/>
              <a:gd name="T118" fmla="*/ 55 w 519"/>
              <a:gd name="T119" fmla="*/ 380 h 547"/>
              <a:gd name="T120" fmla="*/ 385 w 519"/>
              <a:gd name="T121" fmla="*/ 532 h 547"/>
              <a:gd name="T122" fmla="*/ 256 w 519"/>
              <a:gd name="T123" fmla="*/ 46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9" h="547">
                <a:moveTo>
                  <a:pt x="419" y="513"/>
                </a:moveTo>
                <a:cubicBezTo>
                  <a:pt x="418" y="514"/>
                  <a:pt x="418" y="515"/>
                  <a:pt x="416" y="518"/>
                </a:cubicBezTo>
                <a:cubicBezTo>
                  <a:pt x="415" y="520"/>
                  <a:pt x="412" y="523"/>
                  <a:pt x="408" y="525"/>
                </a:cubicBezTo>
                <a:cubicBezTo>
                  <a:pt x="409" y="524"/>
                  <a:pt x="408" y="524"/>
                  <a:pt x="408" y="522"/>
                </a:cubicBezTo>
                <a:cubicBezTo>
                  <a:pt x="409" y="522"/>
                  <a:pt x="409" y="521"/>
                  <a:pt x="411" y="519"/>
                </a:cubicBezTo>
                <a:cubicBezTo>
                  <a:pt x="412" y="517"/>
                  <a:pt x="414" y="515"/>
                  <a:pt x="416" y="512"/>
                </a:cubicBezTo>
                <a:cubicBezTo>
                  <a:pt x="416" y="512"/>
                  <a:pt x="418" y="509"/>
                  <a:pt x="419" y="509"/>
                </a:cubicBezTo>
                <a:cubicBezTo>
                  <a:pt x="419" y="509"/>
                  <a:pt x="419" y="510"/>
                  <a:pt x="419" y="513"/>
                </a:cubicBezTo>
                <a:close/>
                <a:moveTo>
                  <a:pt x="347" y="500"/>
                </a:moveTo>
                <a:cubicBezTo>
                  <a:pt x="344" y="502"/>
                  <a:pt x="342" y="504"/>
                  <a:pt x="340" y="506"/>
                </a:cubicBezTo>
                <a:cubicBezTo>
                  <a:pt x="342" y="504"/>
                  <a:pt x="344" y="503"/>
                  <a:pt x="346" y="502"/>
                </a:cubicBezTo>
                <a:lnTo>
                  <a:pt x="347" y="500"/>
                </a:lnTo>
                <a:close/>
                <a:moveTo>
                  <a:pt x="323" y="508"/>
                </a:moveTo>
                <a:cubicBezTo>
                  <a:pt x="325" y="509"/>
                  <a:pt x="325" y="509"/>
                  <a:pt x="325" y="509"/>
                </a:cubicBezTo>
                <a:cubicBezTo>
                  <a:pt x="328" y="504"/>
                  <a:pt x="328" y="504"/>
                  <a:pt x="328" y="504"/>
                </a:cubicBezTo>
                <a:cubicBezTo>
                  <a:pt x="317" y="507"/>
                  <a:pt x="303" y="512"/>
                  <a:pt x="295" y="511"/>
                </a:cubicBezTo>
                <a:cubicBezTo>
                  <a:pt x="297" y="514"/>
                  <a:pt x="302" y="513"/>
                  <a:pt x="307" y="512"/>
                </a:cubicBezTo>
                <a:cubicBezTo>
                  <a:pt x="313" y="510"/>
                  <a:pt x="318" y="509"/>
                  <a:pt x="323" y="508"/>
                </a:cubicBezTo>
                <a:close/>
                <a:moveTo>
                  <a:pt x="273" y="500"/>
                </a:moveTo>
                <a:cubicBezTo>
                  <a:pt x="273" y="500"/>
                  <a:pt x="272" y="500"/>
                  <a:pt x="272" y="500"/>
                </a:cubicBezTo>
                <a:cubicBezTo>
                  <a:pt x="271" y="500"/>
                  <a:pt x="270" y="499"/>
                  <a:pt x="267" y="499"/>
                </a:cubicBezTo>
                <a:cubicBezTo>
                  <a:pt x="269" y="501"/>
                  <a:pt x="261" y="501"/>
                  <a:pt x="273" y="500"/>
                </a:cubicBezTo>
                <a:close/>
                <a:moveTo>
                  <a:pt x="272" y="500"/>
                </a:moveTo>
                <a:cubicBezTo>
                  <a:pt x="277" y="500"/>
                  <a:pt x="269" y="498"/>
                  <a:pt x="272" y="500"/>
                </a:cubicBezTo>
                <a:close/>
                <a:moveTo>
                  <a:pt x="250" y="495"/>
                </a:moveTo>
                <a:cubicBezTo>
                  <a:pt x="243" y="495"/>
                  <a:pt x="244" y="496"/>
                  <a:pt x="248" y="499"/>
                </a:cubicBezTo>
                <a:cubicBezTo>
                  <a:pt x="250" y="499"/>
                  <a:pt x="253" y="498"/>
                  <a:pt x="255" y="498"/>
                </a:cubicBezTo>
                <a:cubicBezTo>
                  <a:pt x="254" y="496"/>
                  <a:pt x="248" y="495"/>
                  <a:pt x="250" y="495"/>
                </a:cubicBezTo>
                <a:close/>
                <a:moveTo>
                  <a:pt x="241" y="502"/>
                </a:moveTo>
                <a:cubicBezTo>
                  <a:pt x="244" y="502"/>
                  <a:pt x="244" y="502"/>
                  <a:pt x="244" y="502"/>
                </a:cubicBezTo>
                <a:cubicBezTo>
                  <a:pt x="244" y="501"/>
                  <a:pt x="243" y="501"/>
                  <a:pt x="241" y="502"/>
                </a:cubicBezTo>
                <a:close/>
                <a:moveTo>
                  <a:pt x="244" y="502"/>
                </a:moveTo>
                <a:cubicBezTo>
                  <a:pt x="245" y="503"/>
                  <a:pt x="245" y="505"/>
                  <a:pt x="248" y="502"/>
                </a:cubicBezTo>
                <a:cubicBezTo>
                  <a:pt x="247" y="503"/>
                  <a:pt x="249" y="502"/>
                  <a:pt x="252" y="501"/>
                </a:cubicBezTo>
                <a:lnTo>
                  <a:pt x="244" y="502"/>
                </a:lnTo>
                <a:close/>
                <a:moveTo>
                  <a:pt x="258" y="506"/>
                </a:moveTo>
                <a:cubicBezTo>
                  <a:pt x="265" y="507"/>
                  <a:pt x="268" y="505"/>
                  <a:pt x="268" y="504"/>
                </a:cubicBezTo>
                <a:cubicBezTo>
                  <a:pt x="267" y="503"/>
                  <a:pt x="263" y="503"/>
                  <a:pt x="256" y="502"/>
                </a:cubicBezTo>
                <a:cubicBezTo>
                  <a:pt x="260" y="504"/>
                  <a:pt x="265" y="505"/>
                  <a:pt x="258" y="506"/>
                </a:cubicBezTo>
                <a:close/>
                <a:moveTo>
                  <a:pt x="296" y="517"/>
                </a:moveTo>
                <a:cubicBezTo>
                  <a:pt x="294" y="516"/>
                  <a:pt x="292" y="516"/>
                  <a:pt x="292" y="517"/>
                </a:cubicBezTo>
                <a:cubicBezTo>
                  <a:pt x="294" y="518"/>
                  <a:pt x="296" y="518"/>
                  <a:pt x="298" y="519"/>
                </a:cubicBezTo>
                <a:cubicBezTo>
                  <a:pt x="303" y="516"/>
                  <a:pt x="303" y="516"/>
                  <a:pt x="303" y="516"/>
                </a:cubicBezTo>
                <a:cubicBezTo>
                  <a:pt x="302" y="517"/>
                  <a:pt x="299" y="517"/>
                  <a:pt x="296" y="517"/>
                </a:cubicBezTo>
                <a:close/>
                <a:moveTo>
                  <a:pt x="206" y="486"/>
                </a:moveTo>
                <a:cubicBezTo>
                  <a:pt x="206" y="487"/>
                  <a:pt x="208" y="490"/>
                  <a:pt x="208" y="492"/>
                </a:cubicBezTo>
                <a:cubicBezTo>
                  <a:pt x="209" y="492"/>
                  <a:pt x="211" y="492"/>
                  <a:pt x="213" y="492"/>
                </a:cubicBezTo>
                <a:cubicBezTo>
                  <a:pt x="211" y="490"/>
                  <a:pt x="206" y="488"/>
                  <a:pt x="206" y="486"/>
                </a:cubicBezTo>
                <a:close/>
                <a:moveTo>
                  <a:pt x="208" y="492"/>
                </a:moveTo>
                <a:cubicBezTo>
                  <a:pt x="200" y="491"/>
                  <a:pt x="200" y="491"/>
                  <a:pt x="200" y="491"/>
                </a:cubicBezTo>
                <a:cubicBezTo>
                  <a:pt x="206" y="494"/>
                  <a:pt x="208" y="493"/>
                  <a:pt x="208" y="492"/>
                </a:cubicBezTo>
                <a:close/>
                <a:moveTo>
                  <a:pt x="238" y="508"/>
                </a:moveTo>
                <a:cubicBezTo>
                  <a:pt x="243" y="507"/>
                  <a:pt x="247" y="506"/>
                  <a:pt x="252" y="506"/>
                </a:cubicBezTo>
                <a:cubicBezTo>
                  <a:pt x="247" y="506"/>
                  <a:pt x="241" y="507"/>
                  <a:pt x="236" y="508"/>
                </a:cubicBezTo>
                <a:lnTo>
                  <a:pt x="238" y="508"/>
                </a:lnTo>
                <a:close/>
                <a:moveTo>
                  <a:pt x="176" y="475"/>
                </a:moveTo>
                <a:cubicBezTo>
                  <a:pt x="180" y="475"/>
                  <a:pt x="180" y="475"/>
                  <a:pt x="180" y="475"/>
                </a:cubicBezTo>
                <a:cubicBezTo>
                  <a:pt x="181" y="475"/>
                  <a:pt x="183" y="475"/>
                  <a:pt x="185" y="474"/>
                </a:cubicBezTo>
                <a:cubicBezTo>
                  <a:pt x="182" y="475"/>
                  <a:pt x="179" y="475"/>
                  <a:pt x="176" y="475"/>
                </a:cubicBezTo>
                <a:close/>
                <a:moveTo>
                  <a:pt x="164" y="461"/>
                </a:moveTo>
                <a:cubicBezTo>
                  <a:pt x="160" y="459"/>
                  <a:pt x="155" y="458"/>
                  <a:pt x="151" y="458"/>
                </a:cubicBezTo>
                <a:cubicBezTo>
                  <a:pt x="155" y="459"/>
                  <a:pt x="158" y="462"/>
                  <a:pt x="162" y="467"/>
                </a:cubicBezTo>
                <a:cubicBezTo>
                  <a:pt x="166" y="466"/>
                  <a:pt x="161" y="461"/>
                  <a:pt x="164" y="461"/>
                </a:cubicBezTo>
                <a:close/>
                <a:moveTo>
                  <a:pt x="151" y="458"/>
                </a:moveTo>
                <a:cubicBezTo>
                  <a:pt x="149" y="457"/>
                  <a:pt x="146" y="456"/>
                  <a:pt x="144" y="456"/>
                </a:cubicBezTo>
                <a:cubicBezTo>
                  <a:pt x="146" y="457"/>
                  <a:pt x="148" y="457"/>
                  <a:pt x="151" y="458"/>
                </a:cubicBezTo>
                <a:close/>
                <a:moveTo>
                  <a:pt x="183" y="480"/>
                </a:moveTo>
                <a:cubicBezTo>
                  <a:pt x="185" y="485"/>
                  <a:pt x="185" y="485"/>
                  <a:pt x="185" y="485"/>
                </a:cubicBezTo>
                <a:cubicBezTo>
                  <a:pt x="185" y="485"/>
                  <a:pt x="186" y="485"/>
                  <a:pt x="187" y="486"/>
                </a:cubicBezTo>
                <a:cubicBezTo>
                  <a:pt x="187" y="485"/>
                  <a:pt x="187" y="483"/>
                  <a:pt x="183" y="480"/>
                </a:cubicBezTo>
                <a:close/>
                <a:moveTo>
                  <a:pt x="185" y="485"/>
                </a:moveTo>
                <a:cubicBezTo>
                  <a:pt x="185" y="485"/>
                  <a:pt x="185" y="485"/>
                  <a:pt x="185" y="485"/>
                </a:cubicBezTo>
                <a:cubicBezTo>
                  <a:pt x="182" y="483"/>
                  <a:pt x="179" y="482"/>
                  <a:pt x="179" y="482"/>
                </a:cubicBezTo>
                <a:cubicBezTo>
                  <a:pt x="179" y="482"/>
                  <a:pt x="181" y="483"/>
                  <a:pt x="185" y="485"/>
                </a:cubicBezTo>
                <a:close/>
                <a:moveTo>
                  <a:pt x="188" y="486"/>
                </a:moveTo>
                <a:cubicBezTo>
                  <a:pt x="188" y="486"/>
                  <a:pt x="188" y="486"/>
                  <a:pt x="187" y="486"/>
                </a:cubicBezTo>
                <a:cubicBezTo>
                  <a:pt x="188" y="486"/>
                  <a:pt x="188" y="486"/>
                  <a:pt x="188" y="486"/>
                </a:cubicBezTo>
                <a:close/>
                <a:moveTo>
                  <a:pt x="212" y="506"/>
                </a:moveTo>
                <a:cubicBezTo>
                  <a:pt x="216" y="505"/>
                  <a:pt x="211" y="502"/>
                  <a:pt x="218" y="501"/>
                </a:cubicBezTo>
                <a:cubicBezTo>
                  <a:pt x="213" y="501"/>
                  <a:pt x="203" y="500"/>
                  <a:pt x="212" y="506"/>
                </a:cubicBezTo>
                <a:close/>
                <a:moveTo>
                  <a:pt x="199" y="493"/>
                </a:moveTo>
                <a:cubicBezTo>
                  <a:pt x="196" y="492"/>
                  <a:pt x="193" y="492"/>
                  <a:pt x="190" y="492"/>
                </a:cubicBezTo>
                <a:cubicBezTo>
                  <a:pt x="193" y="493"/>
                  <a:pt x="195" y="494"/>
                  <a:pt x="198" y="495"/>
                </a:cubicBezTo>
                <a:cubicBezTo>
                  <a:pt x="198" y="494"/>
                  <a:pt x="197" y="493"/>
                  <a:pt x="199" y="493"/>
                </a:cubicBezTo>
                <a:close/>
                <a:moveTo>
                  <a:pt x="186" y="491"/>
                </a:moveTo>
                <a:cubicBezTo>
                  <a:pt x="190" y="492"/>
                  <a:pt x="190" y="492"/>
                  <a:pt x="190" y="492"/>
                </a:cubicBezTo>
                <a:cubicBezTo>
                  <a:pt x="187" y="490"/>
                  <a:pt x="187" y="490"/>
                  <a:pt x="187" y="490"/>
                </a:cubicBezTo>
                <a:lnTo>
                  <a:pt x="186" y="491"/>
                </a:lnTo>
                <a:close/>
                <a:moveTo>
                  <a:pt x="154" y="470"/>
                </a:moveTo>
                <a:cubicBezTo>
                  <a:pt x="155" y="470"/>
                  <a:pt x="158" y="469"/>
                  <a:pt x="153" y="466"/>
                </a:cubicBezTo>
                <a:cubicBezTo>
                  <a:pt x="150" y="466"/>
                  <a:pt x="146" y="464"/>
                  <a:pt x="143" y="461"/>
                </a:cubicBezTo>
                <a:cubicBezTo>
                  <a:pt x="144" y="463"/>
                  <a:pt x="146" y="464"/>
                  <a:pt x="148" y="466"/>
                </a:cubicBezTo>
                <a:cubicBezTo>
                  <a:pt x="150" y="467"/>
                  <a:pt x="152" y="469"/>
                  <a:pt x="154" y="470"/>
                </a:cubicBezTo>
                <a:close/>
                <a:moveTo>
                  <a:pt x="168" y="476"/>
                </a:moveTo>
                <a:cubicBezTo>
                  <a:pt x="168" y="476"/>
                  <a:pt x="167" y="476"/>
                  <a:pt x="167" y="476"/>
                </a:cubicBezTo>
                <a:cubicBezTo>
                  <a:pt x="168" y="476"/>
                  <a:pt x="168" y="477"/>
                  <a:pt x="168" y="476"/>
                </a:cubicBezTo>
                <a:close/>
                <a:moveTo>
                  <a:pt x="110" y="432"/>
                </a:moveTo>
                <a:cubicBezTo>
                  <a:pt x="110" y="433"/>
                  <a:pt x="110" y="433"/>
                  <a:pt x="110" y="433"/>
                </a:cubicBezTo>
                <a:cubicBezTo>
                  <a:pt x="110" y="433"/>
                  <a:pt x="110" y="433"/>
                  <a:pt x="110" y="433"/>
                </a:cubicBezTo>
                <a:lnTo>
                  <a:pt x="110" y="432"/>
                </a:lnTo>
                <a:close/>
                <a:moveTo>
                  <a:pt x="154" y="471"/>
                </a:moveTo>
                <a:cubicBezTo>
                  <a:pt x="157" y="474"/>
                  <a:pt x="159" y="474"/>
                  <a:pt x="162" y="474"/>
                </a:cubicBezTo>
                <a:cubicBezTo>
                  <a:pt x="159" y="473"/>
                  <a:pt x="156" y="472"/>
                  <a:pt x="154" y="470"/>
                </a:cubicBezTo>
                <a:cubicBezTo>
                  <a:pt x="153" y="470"/>
                  <a:pt x="153" y="471"/>
                  <a:pt x="154" y="471"/>
                </a:cubicBezTo>
                <a:close/>
                <a:moveTo>
                  <a:pt x="133" y="450"/>
                </a:moveTo>
                <a:cubicBezTo>
                  <a:pt x="134" y="451"/>
                  <a:pt x="135" y="453"/>
                  <a:pt x="137" y="455"/>
                </a:cubicBezTo>
                <a:cubicBezTo>
                  <a:pt x="136" y="453"/>
                  <a:pt x="134" y="449"/>
                  <a:pt x="133" y="450"/>
                </a:cubicBezTo>
                <a:close/>
                <a:moveTo>
                  <a:pt x="167" y="475"/>
                </a:moveTo>
                <a:cubicBezTo>
                  <a:pt x="167" y="475"/>
                  <a:pt x="167" y="475"/>
                  <a:pt x="167" y="475"/>
                </a:cubicBezTo>
                <a:cubicBezTo>
                  <a:pt x="167" y="473"/>
                  <a:pt x="166" y="474"/>
                  <a:pt x="167" y="475"/>
                </a:cubicBezTo>
                <a:close/>
                <a:moveTo>
                  <a:pt x="167" y="475"/>
                </a:moveTo>
                <a:cubicBezTo>
                  <a:pt x="165" y="474"/>
                  <a:pt x="163" y="474"/>
                  <a:pt x="162" y="474"/>
                </a:cubicBezTo>
                <a:cubicBezTo>
                  <a:pt x="164" y="475"/>
                  <a:pt x="165" y="476"/>
                  <a:pt x="167" y="476"/>
                </a:cubicBezTo>
                <a:cubicBezTo>
                  <a:pt x="167" y="476"/>
                  <a:pt x="167" y="475"/>
                  <a:pt x="167" y="475"/>
                </a:cubicBezTo>
                <a:close/>
                <a:moveTo>
                  <a:pt x="121" y="445"/>
                </a:moveTo>
                <a:cubicBezTo>
                  <a:pt x="122" y="445"/>
                  <a:pt x="123" y="446"/>
                  <a:pt x="123" y="447"/>
                </a:cubicBezTo>
                <a:cubicBezTo>
                  <a:pt x="121" y="444"/>
                  <a:pt x="120" y="441"/>
                  <a:pt x="118" y="435"/>
                </a:cubicBezTo>
                <a:cubicBezTo>
                  <a:pt x="113" y="433"/>
                  <a:pt x="111" y="433"/>
                  <a:pt x="110" y="433"/>
                </a:cubicBezTo>
                <a:cubicBezTo>
                  <a:pt x="114" y="437"/>
                  <a:pt x="118" y="441"/>
                  <a:pt x="122" y="445"/>
                </a:cubicBezTo>
                <a:lnTo>
                  <a:pt x="121" y="445"/>
                </a:lnTo>
                <a:close/>
                <a:moveTo>
                  <a:pt x="135" y="456"/>
                </a:moveTo>
                <a:cubicBezTo>
                  <a:pt x="133" y="457"/>
                  <a:pt x="130" y="456"/>
                  <a:pt x="128" y="456"/>
                </a:cubicBezTo>
                <a:cubicBezTo>
                  <a:pt x="126" y="456"/>
                  <a:pt x="124" y="456"/>
                  <a:pt x="125" y="459"/>
                </a:cubicBezTo>
                <a:cubicBezTo>
                  <a:pt x="133" y="466"/>
                  <a:pt x="133" y="462"/>
                  <a:pt x="138" y="464"/>
                </a:cubicBezTo>
                <a:cubicBezTo>
                  <a:pt x="125" y="455"/>
                  <a:pt x="143" y="465"/>
                  <a:pt x="135" y="457"/>
                </a:cubicBezTo>
                <a:cubicBezTo>
                  <a:pt x="138" y="458"/>
                  <a:pt x="140" y="460"/>
                  <a:pt x="143" y="461"/>
                </a:cubicBezTo>
                <a:cubicBezTo>
                  <a:pt x="140" y="459"/>
                  <a:pt x="138" y="457"/>
                  <a:pt x="137" y="455"/>
                </a:cubicBezTo>
                <a:cubicBezTo>
                  <a:pt x="137" y="455"/>
                  <a:pt x="137" y="455"/>
                  <a:pt x="137" y="455"/>
                </a:cubicBezTo>
                <a:cubicBezTo>
                  <a:pt x="137" y="455"/>
                  <a:pt x="137" y="455"/>
                  <a:pt x="137" y="455"/>
                </a:cubicBezTo>
                <a:cubicBezTo>
                  <a:pt x="137" y="455"/>
                  <a:pt x="137" y="455"/>
                  <a:pt x="137" y="455"/>
                </a:cubicBezTo>
                <a:cubicBezTo>
                  <a:pt x="137" y="456"/>
                  <a:pt x="137" y="457"/>
                  <a:pt x="137" y="456"/>
                </a:cubicBezTo>
                <a:cubicBezTo>
                  <a:pt x="137" y="456"/>
                  <a:pt x="137" y="456"/>
                  <a:pt x="137" y="456"/>
                </a:cubicBezTo>
                <a:cubicBezTo>
                  <a:pt x="136" y="456"/>
                  <a:pt x="136" y="456"/>
                  <a:pt x="135" y="456"/>
                </a:cubicBezTo>
                <a:cubicBezTo>
                  <a:pt x="132" y="453"/>
                  <a:pt x="135" y="455"/>
                  <a:pt x="137" y="456"/>
                </a:cubicBezTo>
                <a:cubicBezTo>
                  <a:pt x="137" y="456"/>
                  <a:pt x="137" y="456"/>
                  <a:pt x="137" y="455"/>
                </a:cubicBezTo>
                <a:cubicBezTo>
                  <a:pt x="137" y="455"/>
                  <a:pt x="137" y="455"/>
                  <a:pt x="137" y="455"/>
                </a:cubicBezTo>
                <a:cubicBezTo>
                  <a:pt x="132" y="453"/>
                  <a:pt x="128" y="450"/>
                  <a:pt x="123" y="447"/>
                </a:cubicBezTo>
                <a:cubicBezTo>
                  <a:pt x="126" y="449"/>
                  <a:pt x="129" y="452"/>
                  <a:pt x="135" y="456"/>
                </a:cubicBezTo>
                <a:close/>
                <a:moveTo>
                  <a:pt x="190" y="496"/>
                </a:moveTo>
                <a:cubicBezTo>
                  <a:pt x="190" y="496"/>
                  <a:pt x="190" y="496"/>
                  <a:pt x="190" y="495"/>
                </a:cubicBezTo>
                <a:cubicBezTo>
                  <a:pt x="190" y="495"/>
                  <a:pt x="190" y="496"/>
                  <a:pt x="190" y="496"/>
                </a:cubicBezTo>
                <a:close/>
                <a:moveTo>
                  <a:pt x="110" y="430"/>
                </a:moveTo>
                <a:cubicBezTo>
                  <a:pt x="114" y="429"/>
                  <a:pt x="114" y="429"/>
                  <a:pt x="114" y="429"/>
                </a:cubicBezTo>
                <a:cubicBezTo>
                  <a:pt x="111" y="428"/>
                  <a:pt x="108" y="428"/>
                  <a:pt x="105" y="427"/>
                </a:cubicBezTo>
                <a:cubicBezTo>
                  <a:pt x="106" y="428"/>
                  <a:pt x="108" y="429"/>
                  <a:pt x="110" y="430"/>
                </a:cubicBezTo>
                <a:close/>
                <a:moveTo>
                  <a:pt x="101" y="416"/>
                </a:moveTo>
                <a:cubicBezTo>
                  <a:pt x="97" y="413"/>
                  <a:pt x="97" y="413"/>
                  <a:pt x="97" y="413"/>
                </a:cubicBezTo>
                <a:cubicBezTo>
                  <a:pt x="98" y="417"/>
                  <a:pt x="98" y="417"/>
                  <a:pt x="98" y="417"/>
                </a:cubicBezTo>
                <a:lnTo>
                  <a:pt x="101" y="416"/>
                </a:lnTo>
                <a:close/>
                <a:moveTo>
                  <a:pt x="202" y="62"/>
                </a:moveTo>
                <a:cubicBezTo>
                  <a:pt x="199" y="60"/>
                  <a:pt x="199" y="60"/>
                  <a:pt x="199" y="60"/>
                </a:cubicBezTo>
                <a:cubicBezTo>
                  <a:pt x="196" y="62"/>
                  <a:pt x="193" y="62"/>
                  <a:pt x="190" y="63"/>
                </a:cubicBezTo>
                <a:cubicBezTo>
                  <a:pt x="197" y="63"/>
                  <a:pt x="204" y="65"/>
                  <a:pt x="202" y="62"/>
                </a:cubicBezTo>
                <a:close/>
                <a:moveTo>
                  <a:pt x="48" y="252"/>
                </a:moveTo>
                <a:cubicBezTo>
                  <a:pt x="50" y="247"/>
                  <a:pt x="51" y="243"/>
                  <a:pt x="52" y="240"/>
                </a:cubicBezTo>
                <a:cubicBezTo>
                  <a:pt x="49" y="245"/>
                  <a:pt x="45" y="250"/>
                  <a:pt x="48" y="252"/>
                </a:cubicBezTo>
                <a:close/>
                <a:moveTo>
                  <a:pt x="362" y="11"/>
                </a:moveTo>
                <a:cubicBezTo>
                  <a:pt x="359" y="10"/>
                  <a:pt x="357" y="11"/>
                  <a:pt x="357" y="12"/>
                </a:cubicBezTo>
                <a:cubicBezTo>
                  <a:pt x="360" y="12"/>
                  <a:pt x="362" y="12"/>
                  <a:pt x="362" y="11"/>
                </a:cubicBezTo>
                <a:close/>
                <a:moveTo>
                  <a:pt x="55" y="226"/>
                </a:moveTo>
                <a:cubicBezTo>
                  <a:pt x="54" y="226"/>
                  <a:pt x="54" y="227"/>
                  <a:pt x="53" y="228"/>
                </a:cubicBezTo>
                <a:cubicBezTo>
                  <a:pt x="53" y="232"/>
                  <a:pt x="53" y="235"/>
                  <a:pt x="52" y="240"/>
                </a:cubicBezTo>
                <a:cubicBezTo>
                  <a:pt x="54" y="236"/>
                  <a:pt x="56" y="231"/>
                  <a:pt x="55" y="226"/>
                </a:cubicBezTo>
                <a:close/>
                <a:moveTo>
                  <a:pt x="183" y="495"/>
                </a:moveTo>
                <a:cubicBezTo>
                  <a:pt x="183" y="495"/>
                  <a:pt x="184" y="495"/>
                  <a:pt x="184" y="496"/>
                </a:cubicBezTo>
                <a:cubicBezTo>
                  <a:pt x="184" y="495"/>
                  <a:pt x="184" y="495"/>
                  <a:pt x="183" y="495"/>
                </a:cubicBezTo>
                <a:close/>
                <a:moveTo>
                  <a:pt x="346" y="541"/>
                </a:moveTo>
                <a:cubicBezTo>
                  <a:pt x="347" y="541"/>
                  <a:pt x="350" y="540"/>
                  <a:pt x="353" y="538"/>
                </a:cubicBezTo>
                <a:cubicBezTo>
                  <a:pt x="352" y="539"/>
                  <a:pt x="349" y="540"/>
                  <a:pt x="346" y="541"/>
                </a:cubicBezTo>
                <a:close/>
                <a:moveTo>
                  <a:pt x="65" y="357"/>
                </a:moveTo>
                <a:cubicBezTo>
                  <a:pt x="67" y="360"/>
                  <a:pt x="66" y="357"/>
                  <a:pt x="65" y="357"/>
                </a:cubicBezTo>
                <a:close/>
                <a:moveTo>
                  <a:pt x="58" y="378"/>
                </a:moveTo>
                <a:cubicBezTo>
                  <a:pt x="59" y="378"/>
                  <a:pt x="59" y="378"/>
                  <a:pt x="60" y="379"/>
                </a:cubicBezTo>
                <a:cubicBezTo>
                  <a:pt x="59" y="378"/>
                  <a:pt x="59" y="378"/>
                  <a:pt x="58" y="378"/>
                </a:cubicBezTo>
                <a:close/>
                <a:moveTo>
                  <a:pt x="66" y="362"/>
                </a:moveTo>
                <a:cubicBezTo>
                  <a:pt x="66" y="361"/>
                  <a:pt x="65" y="359"/>
                  <a:pt x="65" y="358"/>
                </a:cubicBezTo>
                <a:cubicBezTo>
                  <a:pt x="65" y="358"/>
                  <a:pt x="65" y="360"/>
                  <a:pt x="66" y="362"/>
                </a:cubicBezTo>
                <a:close/>
                <a:moveTo>
                  <a:pt x="67" y="361"/>
                </a:moveTo>
                <a:cubicBezTo>
                  <a:pt x="68" y="362"/>
                  <a:pt x="68" y="363"/>
                  <a:pt x="68" y="364"/>
                </a:cubicBezTo>
                <a:cubicBezTo>
                  <a:pt x="69" y="364"/>
                  <a:pt x="69" y="364"/>
                  <a:pt x="67" y="361"/>
                </a:cubicBezTo>
                <a:close/>
                <a:moveTo>
                  <a:pt x="65" y="357"/>
                </a:moveTo>
                <a:cubicBezTo>
                  <a:pt x="65" y="356"/>
                  <a:pt x="64" y="354"/>
                  <a:pt x="63" y="352"/>
                </a:cubicBezTo>
                <a:cubicBezTo>
                  <a:pt x="64" y="354"/>
                  <a:pt x="65" y="356"/>
                  <a:pt x="65" y="358"/>
                </a:cubicBezTo>
                <a:cubicBezTo>
                  <a:pt x="65" y="357"/>
                  <a:pt x="65" y="356"/>
                  <a:pt x="65" y="357"/>
                </a:cubicBezTo>
                <a:close/>
                <a:moveTo>
                  <a:pt x="30" y="251"/>
                </a:moveTo>
                <a:cubicBezTo>
                  <a:pt x="29" y="252"/>
                  <a:pt x="29" y="252"/>
                  <a:pt x="29" y="252"/>
                </a:cubicBezTo>
                <a:cubicBezTo>
                  <a:pt x="30" y="256"/>
                  <a:pt x="30" y="254"/>
                  <a:pt x="30" y="251"/>
                </a:cubicBezTo>
                <a:close/>
                <a:moveTo>
                  <a:pt x="61" y="380"/>
                </a:moveTo>
                <a:cubicBezTo>
                  <a:pt x="61" y="379"/>
                  <a:pt x="60" y="379"/>
                  <a:pt x="60" y="379"/>
                </a:cubicBezTo>
                <a:cubicBezTo>
                  <a:pt x="60" y="379"/>
                  <a:pt x="61" y="379"/>
                  <a:pt x="61" y="380"/>
                </a:cubicBezTo>
                <a:close/>
                <a:moveTo>
                  <a:pt x="518" y="163"/>
                </a:moveTo>
                <a:cubicBezTo>
                  <a:pt x="517" y="165"/>
                  <a:pt x="515" y="167"/>
                  <a:pt x="513" y="169"/>
                </a:cubicBezTo>
                <a:cubicBezTo>
                  <a:pt x="513" y="170"/>
                  <a:pt x="512" y="170"/>
                  <a:pt x="511" y="171"/>
                </a:cubicBezTo>
                <a:cubicBezTo>
                  <a:pt x="510" y="171"/>
                  <a:pt x="510" y="171"/>
                  <a:pt x="510" y="171"/>
                </a:cubicBezTo>
                <a:cubicBezTo>
                  <a:pt x="510" y="172"/>
                  <a:pt x="510" y="172"/>
                  <a:pt x="510" y="172"/>
                </a:cubicBezTo>
                <a:cubicBezTo>
                  <a:pt x="508" y="172"/>
                  <a:pt x="507" y="172"/>
                  <a:pt x="506" y="173"/>
                </a:cubicBezTo>
                <a:cubicBezTo>
                  <a:pt x="503" y="173"/>
                  <a:pt x="500" y="173"/>
                  <a:pt x="497" y="172"/>
                </a:cubicBezTo>
                <a:cubicBezTo>
                  <a:pt x="494" y="170"/>
                  <a:pt x="491" y="168"/>
                  <a:pt x="489" y="165"/>
                </a:cubicBezTo>
                <a:cubicBezTo>
                  <a:pt x="489" y="164"/>
                  <a:pt x="488" y="162"/>
                  <a:pt x="487" y="161"/>
                </a:cubicBezTo>
                <a:cubicBezTo>
                  <a:pt x="486" y="160"/>
                  <a:pt x="482" y="155"/>
                  <a:pt x="483" y="153"/>
                </a:cubicBezTo>
                <a:cubicBezTo>
                  <a:pt x="480" y="154"/>
                  <a:pt x="476" y="149"/>
                  <a:pt x="472" y="142"/>
                </a:cubicBezTo>
                <a:cubicBezTo>
                  <a:pt x="468" y="136"/>
                  <a:pt x="464" y="129"/>
                  <a:pt x="462" y="127"/>
                </a:cubicBezTo>
                <a:cubicBezTo>
                  <a:pt x="468" y="134"/>
                  <a:pt x="467" y="129"/>
                  <a:pt x="467" y="126"/>
                </a:cubicBezTo>
                <a:cubicBezTo>
                  <a:pt x="461" y="124"/>
                  <a:pt x="458" y="121"/>
                  <a:pt x="455" y="113"/>
                </a:cubicBezTo>
                <a:cubicBezTo>
                  <a:pt x="452" y="115"/>
                  <a:pt x="449" y="117"/>
                  <a:pt x="446" y="117"/>
                </a:cubicBezTo>
                <a:cubicBezTo>
                  <a:pt x="442" y="117"/>
                  <a:pt x="438" y="115"/>
                  <a:pt x="433" y="110"/>
                </a:cubicBezTo>
                <a:cubicBezTo>
                  <a:pt x="435" y="111"/>
                  <a:pt x="438" y="113"/>
                  <a:pt x="438" y="111"/>
                </a:cubicBezTo>
                <a:cubicBezTo>
                  <a:pt x="438" y="109"/>
                  <a:pt x="434" y="108"/>
                  <a:pt x="433" y="107"/>
                </a:cubicBezTo>
                <a:cubicBezTo>
                  <a:pt x="433" y="105"/>
                  <a:pt x="437" y="108"/>
                  <a:pt x="437" y="105"/>
                </a:cubicBezTo>
                <a:cubicBezTo>
                  <a:pt x="426" y="103"/>
                  <a:pt x="424" y="94"/>
                  <a:pt x="411" y="87"/>
                </a:cubicBezTo>
                <a:cubicBezTo>
                  <a:pt x="414" y="88"/>
                  <a:pt x="414" y="87"/>
                  <a:pt x="414" y="85"/>
                </a:cubicBezTo>
                <a:cubicBezTo>
                  <a:pt x="414" y="85"/>
                  <a:pt x="414" y="84"/>
                  <a:pt x="413" y="84"/>
                </a:cubicBezTo>
                <a:cubicBezTo>
                  <a:pt x="414" y="84"/>
                  <a:pt x="414" y="84"/>
                  <a:pt x="414" y="84"/>
                </a:cubicBezTo>
                <a:cubicBezTo>
                  <a:pt x="414" y="84"/>
                  <a:pt x="413" y="83"/>
                  <a:pt x="413" y="82"/>
                </a:cubicBezTo>
                <a:cubicBezTo>
                  <a:pt x="411" y="85"/>
                  <a:pt x="408" y="80"/>
                  <a:pt x="405" y="77"/>
                </a:cubicBezTo>
                <a:cubicBezTo>
                  <a:pt x="404" y="76"/>
                  <a:pt x="403" y="75"/>
                  <a:pt x="402" y="74"/>
                </a:cubicBezTo>
                <a:cubicBezTo>
                  <a:pt x="402" y="74"/>
                  <a:pt x="402" y="75"/>
                  <a:pt x="402" y="75"/>
                </a:cubicBezTo>
                <a:cubicBezTo>
                  <a:pt x="404" y="79"/>
                  <a:pt x="407" y="84"/>
                  <a:pt x="407" y="86"/>
                </a:cubicBezTo>
                <a:cubicBezTo>
                  <a:pt x="404" y="81"/>
                  <a:pt x="401" y="79"/>
                  <a:pt x="398" y="76"/>
                </a:cubicBezTo>
                <a:cubicBezTo>
                  <a:pt x="396" y="75"/>
                  <a:pt x="395" y="73"/>
                  <a:pt x="394" y="72"/>
                </a:cubicBezTo>
                <a:cubicBezTo>
                  <a:pt x="383" y="64"/>
                  <a:pt x="369" y="57"/>
                  <a:pt x="356" y="53"/>
                </a:cubicBezTo>
                <a:cubicBezTo>
                  <a:pt x="346" y="49"/>
                  <a:pt x="337" y="46"/>
                  <a:pt x="330" y="44"/>
                </a:cubicBezTo>
                <a:cubicBezTo>
                  <a:pt x="331" y="46"/>
                  <a:pt x="331" y="46"/>
                  <a:pt x="331" y="46"/>
                </a:cubicBezTo>
                <a:cubicBezTo>
                  <a:pt x="329" y="45"/>
                  <a:pt x="329" y="45"/>
                  <a:pt x="329" y="45"/>
                </a:cubicBezTo>
                <a:cubicBezTo>
                  <a:pt x="329" y="43"/>
                  <a:pt x="329" y="43"/>
                  <a:pt x="329" y="43"/>
                </a:cubicBezTo>
                <a:cubicBezTo>
                  <a:pt x="326" y="42"/>
                  <a:pt x="324" y="41"/>
                  <a:pt x="322" y="40"/>
                </a:cubicBezTo>
                <a:cubicBezTo>
                  <a:pt x="322" y="39"/>
                  <a:pt x="322" y="39"/>
                  <a:pt x="321" y="39"/>
                </a:cubicBezTo>
                <a:cubicBezTo>
                  <a:pt x="321" y="39"/>
                  <a:pt x="321" y="39"/>
                  <a:pt x="321" y="39"/>
                </a:cubicBezTo>
                <a:cubicBezTo>
                  <a:pt x="318" y="41"/>
                  <a:pt x="316" y="43"/>
                  <a:pt x="310" y="39"/>
                </a:cubicBezTo>
                <a:cubicBezTo>
                  <a:pt x="312" y="40"/>
                  <a:pt x="312" y="39"/>
                  <a:pt x="314" y="39"/>
                </a:cubicBezTo>
                <a:cubicBezTo>
                  <a:pt x="312" y="39"/>
                  <a:pt x="312" y="39"/>
                  <a:pt x="312" y="39"/>
                </a:cubicBezTo>
                <a:cubicBezTo>
                  <a:pt x="310" y="39"/>
                  <a:pt x="308" y="39"/>
                  <a:pt x="306" y="39"/>
                </a:cubicBezTo>
                <a:cubicBezTo>
                  <a:pt x="303" y="41"/>
                  <a:pt x="296" y="41"/>
                  <a:pt x="289" y="40"/>
                </a:cubicBezTo>
                <a:cubicBezTo>
                  <a:pt x="287" y="40"/>
                  <a:pt x="285" y="40"/>
                  <a:pt x="283" y="40"/>
                </a:cubicBezTo>
                <a:cubicBezTo>
                  <a:pt x="282" y="41"/>
                  <a:pt x="280" y="41"/>
                  <a:pt x="278" y="42"/>
                </a:cubicBezTo>
                <a:cubicBezTo>
                  <a:pt x="279" y="41"/>
                  <a:pt x="280" y="41"/>
                  <a:pt x="280" y="41"/>
                </a:cubicBezTo>
                <a:cubicBezTo>
                  <a:pt x="275" y="41"/>
                  <a:pt x="271" y="43"/>
                  <a:pt x="271" y="46"/>
                </a:cubicBezTo>
                <a:cubicBezTo>
                  <a:pt x="262" y="42"/>
                  <a:pt x="270" y="43"/>
                  <a:pt x="281" y="38"/>
                </a:cubicBezTo>
                <a:cubicBezTo>
                  <a:pt x="272" y="35"/>
                  <a:pt x="272" y="35"/>
                  <a:pt x="272" y="35"/>
                </a:cubicBezTo>
                <a:cubicBezTo>
                  <a:pt x="269" y="37"/>
                  <a:pt x="267" y="39"/>
                  <a:pt x="264" y="40"/>
                </a:cubicBezTo>
                <a:cubicBezTo>
                  <a:pt x="262" y="36"/>
                  <a:pt x="262" y="36"/>
                  <a:pt x="262" y="36"/>
                </a:cubicBezTo>
                <a:cubicBezTo>
                  <a:pt x="261" y="36"/>
                  <a:pt x="261" y="36"/>
                  <a:pt x="260" y="36"/>
                </a:cubicBezTo>
                <a:cubicBezTo>
                  <a:pt x="257" y="37"/>
                  <a:pt x="255" y="39"/>
                  <a:pt x="253" y="40"/>
                </a:cubicBezTo>
                <a:cubicBezTo>
                  <a:pt x="252" y="40"/>
                  <a:pt x="251" y="39"/>
                  <a:pt x="251" y="37"/>
                </a:cubicBezTo>
                <a:cubicBezTo>
                  <a:pt x="250" y="38"/>
                  <a:pt x="248" y="37"/>
                  <a:pt x="246" y="37"/>
                </a:cubicBezTo>
                <a:cubicBezTo>
                  <a:pt x="245" y="39"/>
                  <a:pt x="242" y="41"/>
                  <a:pt x="239" y="42"/>
                </a:cubicBezTo>
                <a:cubicBezTo>
                  <a:pt x="240" y="43"/>
                  <a:pt x="240" y="44"/>
                  <a:pt x="237" y="45"/>
                </a:cubicBezTo>
                <a:cubicBezTo>
                  <a:pt x="236" y="45"/>
                  <a:pt x="235" y="44"/>
                  <a:pt x="235" y="44"/>
                </a:cubicBezTo>
                <a:cubicBezTo>
                  <a:pt x="229" y="46"/>
                  <a:pt x="224" y="48"/>
                  <a:pt x="223" y="50"/>
                </a:cubicBezTo>
                <a:cubicBezTo>
                  <a:pt x="220" y="47"/>
                  <a:pt x="216" y="48"/>
                  <a:pt x="213" y="50"/>
                </a:cubicBezTo>
                <a:cubicBezTo>
                  <a:pt x="210" y="51"/>
                  <a:pt x="208" y="52"/>
                  <a:pt x="205" y="50"/>
                </a:cubicBezTo>
                <a:cubicBezTo>
                  <a:pt x="204" y="51"/>
                  <a:pt x="202" y="53"/>
                  <a:pt x="200" y="54"/>
                </a:cubicBezTo>
                <a:cubicBezTo>
                  <a:pt x="203" y="56"/>
                  <a:pt x="205" y="59"/>
                  <a:pt x="200" y="59"/>
                </a:cubicBezTo>
                <a:cubicBezTo>
                  <a:pt x="200" y="59"/>
                  <a:pt x="200" y="59"/>
                  <a:pt x="199" y="60"/>
                </a:cubicBezTo>
                <a:cubicBezTo>
                  <a:pt x="196" y="57"/>
                  <a:pt x="196" y="57"/>
                  <a:pt x="196" y="57"/>
                </a:cubicBezTo>
                <a:cubicBezTo>
                  <a:pt x="192" y="59"/>
                  <a:pt x="188" y="61"/>
                  <a:pt x="185" y="63"/>
                </a:cubicBezTo>
                <a:cubicBezTo>
                  <a:pt x="187" y="62"/>
                  <a:pt x="188" y="62"/>
                  <a:pt x="190" y="63"/>
                </a:cubicBezTo>
                <a:cubicBezTo>
                  <a:pt x="188" y="63"/>
                  <a:pt x="186" y="63"/>
                  <a:pt x="184" y="63"/>
                </a:cubicBezTo>
                <a:cubicBezTo>
                  <a:pt x="184" y="63"/>
                  <a:pt x="183" y="63"/>
                  <a:pt x="183" y="64"/>
                </a:cubicBezTo>
                <a:cubicBezTo>
                  <a:pt x="183" y="63"/>
                  <a:pt x="183" y="63"/>
                  <a:pt x="184" y="63"/>
                </a:cubicBezTo>
                <a:cubicBezTo>
                  <a:pt x="181" y="63"/>
                  <a:pt x="178" y="64"/>
                  <a:pt x="175" y="67"/>
                </a:cubicBezTo>
                <a:cubicBezTo>
                  <a:pt x="170" y="68"/>
                  <a:pt x="166" y="69"/>
                  <a:pt x="163" y="72"/>
                </a:cubicBezTo>
                <a:cubicBezTo>
                  <a:pt x="159" y="74"/>
                  <a:pt x="156" y="78"/>
                  <a:pt x="152" y="81"/>
                </a:cubicBezTo>
                <a:cubicBezTo>
                  <a:pt x="149" y="84"/>
                  <a:pt x="146" y="87"/>
                  <a:pt x="142" y="90"/>
                </a:cubicBezTo>
                <a:cubicBezTo>
                  <a:pt x="138" y="93"/>
                  <a:pt x="134" y="95"/>
                  <a:pt x="130" y="96"/>
                </a:cubicBezTo>
                <a:cubicBezTo>
                  <a:pt x="132" y="95"/>
                  <a:pt x="135" y="93"/>
                  <a:pt x="135" y="91"/>
                </a:cubicBezTo>
                <a:cubicBezTo>
                  <a:pt x="124" y="101"/>
                  <a:pt x="109" y="107"/>
                  <a:pt x="105" y="117"/>
                </a:cubicBezTo>
                <a:cubicBezTo>
                  <a:pt x="108" y="118"/>
                  <a:pt x="108" y="118"/>
                  <a:pt x="108" y="118"/>
                </a:cubicBezTo>
                <a:cubicBezTo>
                  <a:pt x="102" y="128"/>
                  <a:pt x="97" y="135"/>
                  <a:pt x="92" y="142"/>
                </a:cubicBezTo>
                <a:cubicBezTo>
                  <a:pt x="95" y="145"/>
                  <a:pt x="95" y="145"/>
                  <a:pt x="95" y="145"/>
                </a:cubicBezTo>
                <a:cubicBezTo>
                  <a:pt x="93" y="147"/>
                  <a:pt x="91" y="150"/>
                  <a:pt x="89" y="154"/>
                </a:cubicBezTo>
                <a:cubicBezTo>
                  <a:pt x="87" y="158"/>
                  <a:pt x="85" y="162"/>
                  <a:pt x="83" y="166"/>
                </a:cubicBezTo>
                <a:cubicBezTo>
                  <a:pt x="81" y="170"/>
                  <a:pt x="79" y="174"/>
                  <a:pt x="76" y="177"/>
                </a:cubicBezTo>
                <a:cubicBezTo>
                  <a:pt x="74" y="180"/>
                  <a:pt x="72" y="183"/>
                  <a:pt x="69" y="184"/>
                </a:cubicBezTo>
                <a:cubicBezTo>
                  <a:pt x="71" y="188"/>
                  <a:pt x="62" y="199"/>
                  <a:pt x="61" y="207"/>
                </a:cubicBezTo>
                <a:cubicBezTo>
                  <a:pt x="57" y="208"/>
                  <a:pt x="57" y="208"/>
                  <a:pt x="57" y="208"/>
                </a:cubicBezTo>
                <a:cubicBezTo>
                  <a:pt x="54" y="216"/>
                  <a:pt x="54" y="222"/>
                  <a:pt x="53" y="228"/>
                </a:cubicBezTo>
                <a:cubicBezTo>
                  <a:pt x="48" y="237"/>
                  <a:pt x="47" y="246"/>
                  <a:pt x="47" y="255"/>
                </a:cubicBezTo>
                <a:cubicBezTo>
                  <a:pt x="47" y="264"/>
                  <a:pt x="48" y="273"/>
                  <a:pt x="48" y="281"/>
                </a:cubicBezTo>
                <a:cubicBezTo>
                  <a:pt x="47" y="281"/>
                  <a:pt x="47" y="281"/>
                  <a:pt x="47" y="281"/>
                </a:cubicBezTo>
                <a:cubicBezTo>
                  <a:pt x="48" y="287"/>
                  <a:pt x="49" y="293"/>
                  <a:pt x="50" y="298"/>
                </a:cubicBezTo>
                <a:cubicBezTo>
                  <a:pt x="47" y="294"/>
                  <a:pt x="53" y="301"/>
                  <a:pt x="53" y="306"/>
                </a:cubicBezTo>
                <a:cubicBezTo>
                  <a:pt x="54" y="309"/>
                  <a:pt x="54" y="312"/>
                  <a:pt x="55" y="316"/>
                </a:cubicBezTo>
                <a:cubicBezTo>
                  <a:pt x="55" y="319"/>
                  <a:pt x="55" y="323"/>
                  <a:pt x="55" y="327"/>
                </a:cubicBezTo>
                <a:cubicBezTo>
                  <a:pt x="58" y="337"/>
                  <a:pt x="58" y="337"/>
                  <a:pt x="58" y="337"/>
                </a:cubicBezTo>
                <a:cubicBezTo>
                  <a:pt x="53" y="326"/>
                  <a:pt x="53" y="339"/>
                  <a:pt x="50" y="341"/>
                </a:cubicBezTo>
                <a:cubicBezTo>
                  <a:pt x="55" y="347"/>
                  <a:pt x="55" y="347"/>
                  <a:pt x="55" y="347"/>
                </a:cubicBezTo>
                <a:cubicBezTo>
                  <a:pt x="54" y="350"/>
                  <a:pt x="51" y="343"/>
                  <a:pt x="52" y="348"/>
                </a:cubicBezTo>
                <a:cubicBezTo>
                  <a:pt x="55" y="352"/>
                  <a:pt x="60" y="366"/>
                  <a:pt x="65" y="368"/>
                </a:cubicBezTo>
                <a:cubicBezTo>
                  <a:pt x="66" y="367"/>
                  <a:pt x="66" y="365"/>
                  <a:pt x="66" y="363"/>
                </a:cubicBezTo>
                <a:cubicBezTo>
                  <a:pt x="66" y="363"/>
                  <a:pt x="66" y="363"/>
                  <a:pt x="66" y="363"/>
                </a:cubicBezTo>
                <a:cubicBezTo>
                  <a:pt x="66" y="363"/>
                  <a:pt x="66" y="362"/>
                  <a:pt x="66" y="362"/>
                </a:cubicBezTo>
                <a:cubicBezTo>
                  <a:pt x="66" y="362"/>
                  <a:pt x="66" y="363"/>
                  <a:pt x="66" y="363"/>
                </a:cubicBezTo>
                <a:cubicBezTo>
                  <a:pt x="67" y="363"/>
                  <a:pt x="68" y="364"/>
                  <a:pt x="68" y="364"/>
                </a:cubicBezTo>
                <a:cubicBezTo>
                  <a:pt x="71" y="372"/>
                  <a:pt x="71" y="369"/>
                  <a:pt x="72" y="368"/>
                </a:cubicBezTo>
                <a:cubicBezTo>
                  <a:pt x="72" y="373"/>
                  <a:pt x="73" y="377"/>
                  <a:pt x="74" y="380"/>
                </a:cubicBezTo>
                <a:cubicBezTo>
                  <a:pt x="75" y="384"/>
                  <a:pt x="76" y="387"/>
                  <a:pt x="75" y="392"/>
                </a:cubicBezTo>
                <a:cubicBezTo>
                  <a:pt x="76" y="385"/>
                  <a:pt x="78" y="391"/>
                  <a:pt x="82" y="396"/>
                </a:cubicBezTo>
                <a:cubicBezTo>
                  <a:pt x="85" y="401"/>
                  <a:pt x="89" y="406"/>
                  <a:pt x="90" y="402"/>
                </a:cubicBezTo>
                <a:cubicBezTo>
                  <a:pt x="89" y="411"/>
                  <a:pt x="92" y="406"/>
                  <a:pt x="91" y="413"/>
                </a:cubicBezTo>
                <a:cubicBezTo>
                  <a:pt x="86" y="403"/>
                  <a:pt x="76" y="398"/>
                  <a:pt x="70" y="391"/>
                </a:cubicBezTo>
                <a:cubicBezTo>
                  <a:pt x="70" y="394"/>
                  <a:pt x="71" y="397"/>
                  <a:pt x="71" y="400"/>
                </a:cubicBezTo>
                <a:cubicBezTo>
                  <a:pt x="70" y="400"/>
                  <a:pt x="68" y="399"/>
                  <a:pt x="67" y="397"/>
                </a:cubicBezTo>
                <a:cubicBezTo>
                  <a:pt x="67" y="398"/>
                  <a:pt x="67" y="399"/>
                  <a:pt x="67" y="401"/>
                </a:cubicBezTo>
                <a:cubicBezTo>
                  <a:pt x="67" y="403"/>
                  <a:pt x="68" y="406"/>
                  <a:pt x="65" y="404"/>
                </a:cubicBezTo>
                <a:cubicBezTo>
                  <a:pt x="66" y="406"/>
                  <a:pt x="67" y="407"/>
                  <a:pt x="68" y="408"/>
                </a:cubicBezTo>
                <a:cubicBezTo>
                  <a:pt x="68" y="407"/>
                  <a:pt x="68" y="407"/>
                  <a:pt x="68" y="407"/>
                </a:cubicBezTo>
                <a:cubicBezTo>
                  <a:pt x="72" y="409"/>
                  <a:pt x="72" y="409"/>
                  <a:pt x="72" y="409"/>
                </a:cubicBezTo>
                <a:cubicBezTo>
                  <a:pt x="70" y="411"/>
                  <a:pt x="70" y="411"/>
                  <a:pt x="70" y="411"/>
                </a:cubicBezTo>
                <a:cubicBezTo>
                  <a:pt x="72" y="413"/>
                  <a:pt x="74" y="415"/>
                  <a:pt x="76" y="416"/>
                </a:cubicBezTo>
                <a:cubicBezTo>
                  <a:pt x="75" y="416"/>
                  <a:pt x="75" y="416"/>
                  <a:pt x="75" y="416"/>
                </a:cubicBezTo>
                <a:cubicBezTo>
                  <a:pt x="79" y="420"/>
                  <a:pt x="81" y="423"/>
                  <a:pt x="83" y="426"/>
                </a:cubicBezTo>
                <a:cubicBezTo>
                  <a:pt x="83" y="426"/>
                  <a:pt x="84" y="427"/>
                  <a:pt x="84" y="428"/>
                </a:cubicBezTo>
                <a:cubicBezTo>
                  <a:pt x="85" y="428"/>
                  <a:pt x="87" y="429"/>
                  <a:pt x="88" y="430"/>
                </a:cubicBezTo>
                <a:cubicBezTo>
                  <a:pt x="92" y="432"/>
                  <a:pt x="96" y="433"/>
                  <a:pt x="96" y="430"/>
                </a:cubicBezTo>
                <a:cubicBezTo>
                  <a:pt x="98" y="436"/>
                  <a:pt x="94" y="436"/>
                  <a:pt x="103" y="443"/>
                </a:cubicBezTo>
                <a:cubicBezTo>
                  <a:pt x="111" y="447"/>
                  <a:pt x="101" y="433"/>
                  <a:pt x="101" y="430"/>
                </a:cubicBezTo>
                <a:cubicBezTo>
                  <a:pt x="108" y="435"/>
                  <a:pt x="109" y="434"/>
                  <a:pt x="110" y="433"/>
                </a:cubicBezTo>
                <a:cubicBezTo>
                  <a:pt x="110" y="439"/>
                  <a:pt x="109" y="445"/>
                  <a:pt x="106" y="448"/>
                </a:cubicBezTo>
                <a:cubicBezTo>
                  <a:pt x="114" y="455"/>
                  <a:pt x="123" y="461"/>
                  <a:pt x="132" y="468"/>
                </a:cubicBezTo>
                <a:cubicBezTo>
                  <a:pt x="138" y="472"/>
                  <a:pt x="144" y="477"/>
                  <a:pt x="150" y="480"/>
                </a:cubicBezTo>
                <a:cubicBezTo>
                  <a:pt x="150" y="480"/>
                  <a:pt x="149" y="479"/>
                  <a:pt x="149" y="478"/>
                </a:cubicBezTo>
                <a:cubicBezTo>
                  <a:pt x="153" y="480"/>
                  <a:pt x="157" y="482"/>
                  <a:pt x="162" y="484"/>
                </a:cubicBezTo>
                <a:cubicBezTo>
                  <a:pt x="161" y="484"/>
                  <a:pt x="161" y="484"/>
                  <a:pt x="161" y="484"/>
                </a:cubicBezTo>
                <a:cubicBezTo>
                  <a:pt x="165" y="487"/>
                  <a:pt x="177" y="490"/>
                  <a:pt x="183" y="495"/>
                </a:cubicBezTo>
                <a:cubicBezTo>
                  <a:pt x="182" y="494"/>
                  <a:pt x="179" y="494"/>
                  <a:pt x="177" y="493"/>
                </a:cubicBezTo>
                <a:cubicBezTo>
                  <a:pt x="177" y="495"/>
                  <a:pt x="178" y="499"/>
                  <a:pt x="184" y="502"/>
                </a:cubicBezTo>
                <a:cubicBezTo>
                  <a:pt x="188" y="500"/>
                  <a:pt x="188" y="500"/>
                  <a:pt x="188" y="500"/>
                </a:cubicBezTo>
                <a:cubicBezTo>
                  <a:pt x="189" y="503"/>
                  <a:pt x="189" y="503"/>
                  <a:pt x="189" y="503"/>
                </a:cubicBezTo>
                <a:cubicBezTo>
                  <a:pt x="192" y="504"/>
                  <a:pt x="193" y="504"/>
                  <a:pt x="193" y="504"/>
                </a:cubicBezTo>
                <a:cubicBezTo>
                  <a:pt x="191" y="501"/>
                  <a:pt x="191" y="499"/>
                  <a:pt x="190" y="496"/>
                </a:cubicBezTo>
                <a:cubicBezTo>
                  <a:pt x="191" y="497"/>
                  <a:pt x="192" y="499"/>
                  <a:pt x="194" y="501"/>
                </a:cubicBezTo>
                <a:cubicBezTo>
                  <a:pt x="195" y="501"/>
                  <a:pt x="196" y="501"/>
                  <a:pt x="197" y="501"/>
                </a:cubicBezTo>
                <a:cubicBezTo>
                  <a:pt x="197" y="502"/>
                  <a:pt x="198" y="503"/>
                  <a:pt x="198" y="504"/>
                </a:cubicBezTo>
                <a:cubicBezTo>
                  <a:pt x="199" y="505"/>
                  <a:pt x="200" y="505"/>
                  <a:pt x="201" y="506"/>
                </a:cubicBezTo>
                <a:cubicBezTo>
                  <a:pt x="203" y="506"/>
                  <a:pt x="203" y="506"/>
                  <a:pt x="203" y="506"/>
                </a:cubicBezTo>
                <a:cubicBezTo>
                  <a:pt x="205" y="507"/>
                  <a:pt x="206" y="508"/>
                  <a:pt x="206" y="509"/>
                </a:cubicBezTo>
                <a:cubicBezTo>
                  <a:pt x="209" y="510"/>
                  <a:pt x="214" y="512"/>
                  <a:pt x="218" y="513"/>
                </a:cubicBezTo>
                <a:cubicBezTo>
                  <a:pt x="221" y="514"/>
                  <a:pt x="224" y="514"/>
                  <a:pt x="226" y="515"/>
                </a:cubicBezTo>
                <a:cubicBezTo>
                  <a:pt x="229" y="516"/>
                  <a:pt x="231" y="516"/>
                  <a:pt x="233" y="517"/>
                </a:cubicBezTo>
                <a:cubicBezTo>
                  <a:pt x="238" y="518"/>
                  <a:pt x="242" y="520"/>
                  <a:pt x="243" y="522"/>
                </a:cubicBezTo>
                <a:cubicBezTo>
                  <a:pt x="247" y="519"/>
                  <a:pt x="243" y="518"/>
                  <a:pt x="238" y="518"/>
                </a:cubicBezTo>
                <a:cubicBezTo>
                  <a:pt x="234" y="517"/>
                  <a:pt x="229" y="516"/>
                  <a:pt x="234" y="514"/>
                </a:cubicBezTo>
                <a:cubicBezTo>
                  <a:pt x="236" y="515"/>
                  <a:pt x="237" y="517"/>
                  <a:pt x="243" y="518"/>
                </a:cubicBezTo>
                <a:cubicBezTo>
                  <a:pt x="242" y="514"/>
                  <a:pt x="242" y="514"/>
                  <a:pt x="242" y="514"/>
                </a:cubicBezTo>
                <a:cubicBezTo>
                  <a:pt x="256" y="517"/>
                  <a:pt x="266" y="519"/>
                  <a:pt x="276" y="520"/>
                </a:cubicBezTo>
                <a:cubicBezTo>
                  <a:pt x="281" y="520"/>
                  <a:pt x="285" y="521"/>
                  <a:pt x="291" y="521"/>
                </a:cubicBezTo>
                <a:cubicBezTo>
                  <a:pt x="296" y="521"/>
                  <a:pt x="302" y="520"/>
                  <a:pt x="308" y="519"/>
                </a:cubicBezTo>
                <a:cubicBezTo>
                  <a:pt x="307" y="520"/>
                  <a:pt x="307" y="520"/>
                  <a:pt x="307" y="520"/>
                </a:cubicBezTo>
                <a:cubicBezTo>
                  <a:pt x="317" y="520"/>
                  <a:pt x="322" y="519"/>
                  <a:pt x="325" y="515"/>
                </a:cubicBezTo>
                <a:cubicBezTo>
                  <a:pt x="327" y="516"/>
                  <a:pt x="321" y="518"/>
                  <a:pt x="325" y="519"/>
                </a:cubicBezTo>
                <a:cubicBezTo>
                  <a:pt x="332" y="513"/>
                  <a:pt x="340" y="513"/>
                  <a:pt x="348" y="512"/>
                </a:cubicBezTo>
                <a:cubicBezTo>
                  <a:pt x="352" y="512"/>
                  <a:pt x="355" y="512"/>
                  <a:pt x="359" y="512"/>
                </a:cubicBezTo>
                <a:cubicBezTo>
                  <a:pt x="362" y="511"/>
                  <a:pt x="365" y="510"/>
                  <a:pt x="366" y="507"/>
                </a:cubicBezTo>
                <a:cubicBezTo>
                  <a:pt x="367" y="511"/>
                  <a:pt x="373" y="513"/>
                  <a:pt x="379" y="514"/>
                </a:cubicBezTo>
                <a:cubicBezTo>
                  <a:pt x="384" y="516"/>
                  <a:pt x="389" y="518"/>
                  <a:pt x="385" y="522"/>
                </a:cubicBezTo>
                <a:cubicBezTo>
                  <a:pt x="387" y="521"/>
                  <a:pt x="390" y="520"/>
                  <a:pt x="392" y="518"/>
                </a:cubicBezTo>
                <a:cubicBezTo>
                  <a:pt x="392" y="521"/>
                  <a:pt x="386" y="524"/>
                  <a:pt x="381" y="526"/>
                </a:cubicBezTo>
                <a:cubicBezTo>
                  <a:pt x="375" y="529"/>
                  <a:pt x="369" y="531"/>
                  <a:pt x="368" y="534"/>
                </a:cubicBezTo>
                <a:cubicBezTo>
                  <a:pt x="360" y="535"/>
                  <a:pt x="352" y="536"/>
                  <a:pt x="344" y="536"/>
                </a:cubicBezTo>
                <a:cubicBezTo>
                  <a:pt x="345" y="537"/>
                  <a:pt x="342" y="541"/>
                  <a:pt x="346" y="541"/>
                </a:cubicBezTo>
                <a:cubicBezTo>
                  <a:pt x="340" y="542"/>
                  <a:pt x="335" y="544"/>
                  <a:pt x="344" y="545"/>
                </a:cubicBezTo>
                <a:cubicBezTo>
                  <a:pt x="329" y="545"/>
                  <a:pt x="315" y="546"/>
                  <a:pt x="300" y="546"/>
                </a:cubicBezTo>
                <a:cubicBezTo>
                  <a:pt x="286" y="546"/>
                  <a:pt x="272" y="547"/>
                  <a:pt x="258" y="546"/>
                </a:cubicBezTo>
                <a:cubicBezTo>
                  <a:pt x="244" y="545"/>
                  <a:pt x="230" y="544"/>
                  <a:pt x="216" y="540"/>
                </a:cubicBezTo>
                <a:cubicBezTo>
                  <a:pt x="202" y="537"/>
                  <a:pt x="189" y="533"/>
                  <a:pt x="177" y="526"/>
                </a:cubicBezTo>
                <a:cubicBezTo>
                  <a:pt x="173" y="525"/>
                  <a:pt x="174" y="527"/>
                  <a:pt x="175" y="529"/>
                </a:cubicBezTo>
                <a:cubicBezTo>
                  <a:pt x="171" y="525"/>
                  <a:pt x="169" y="524"/>
                  <a:pt x="167" y="525"/>
                </a:cubicBezTo>
                <a:cubicBezTo>
                  <a:pt x="165" y="525"/>
                  <a:pt x="163" y="527"/>
                  <a:pt x="160" y="526"/>
                </a:cubicBezTo>
                <a:cubicBezTo>
                  <a:pt x="156" y="522"/>
                  <a:pt x="153" y="517"/>
                  <a:pt x="149" y="513"/>
                </a:cubicBezTo>
                <a:cubicBezTo>
                  <a:pt x="143" y="512"/>
                  <a:pt x="146" y="516"/>
                  <a:pt x="145" y="517"/>
                </a:cubicBezTo>
                <a:cubicBezTo>
                  <a:pt x="132" y="511"/>
                  <a:pt x="121" y="502"/>
                  <a:pt x="111" y="493"/>
                </a:cubicBezTo>
                <a:cubicBezTo>
                  <a:pt x="101" y="484"/>
                  <a:pt x="92" y="475"/>
                  <a:pt x="83" y="468"/>
                </a:cubicBezTo>
                <a:cubicBezTo>
                  <a:pt x="79" y="461"/>
                  <a:pt x="88" y="466"/>
                  <a:pt x="82" y="458"/>
                </a:cubicBezTo>
                <a:cubicBezTo>
                  <a:pt x="84" y="465"/>
                  <a:pt x="78" y="461"/>
                  <a:pt x="73" y="456"/>
                </a:cubicBezTo>
                <a:cubicBezTo>
                  <a:pt x="70" y="453"/>
                  <a:pt x="67" y="450"/>
                  <a:pt x="65" y="449"/>
                </a:cubicBezTo>
                <a:cubicBezTo>
                  <a:pt x="63" y="447"/>
                  <a:pt x="62" y="447"/>
                  <a:pt x="62" y="449"/>
                </a:cubicBezTo>
                <a:cubicBezTo>
                  <a:pt x="63" y="443"/>
                  <a:pt x="58" y="436"/>
                  <a:pt x="54" y="430"/>
                </a:cubicBezTo>
                <a:cubicBezTo>
                  <a:pt x="51" y="424"/>
                  <a:pt x="49" y="418"/>
                  <a:pt x="55" y="417"/>
                </a:cubicBezTo>
                <a:cubicBezTo>
                  <a:pt x="50" y="408"/>
                  <a:pt x="46" y="412"/>
                  <a:pt x="47" y="415"/>
                </a:cubicBezTo>
                <a:cubicBezTo>
                  <a:pt x="44" y="409"/>
                  <a:pt x="41" y="404"/>
                  <a:pt x="38" y="399"/>
                </a:cubicBezTo>
                <a:cubicBezTo>
                  <a:pt x="35" y="394"/>
                  <a:pt x="32" y="390"/>
                  <a:pt x="28" y="386"/>
                </a:cubicBezTo>
                <a:cubicBezTo>
                  <a:pt x="28" y="382"/>
                  <a:pt x="21" y="368"/>
                  <a:pt x="17" y="353"/>
                </a:cubicBezTo>
                <a:cubicBezTo>
                  <a:pt x="12" y="338"/>
                  <a:pt x="10" y="321"/>
                  <a:pt x="13" y="315"/>
                </a:cubicBezTo>
                <a:cubicBezTo>
                  <a:pt x="9" y="324"/>
                  <a:pt x="10" y="315"/>
                  <a:pt x="7" y="307"/>
                </a:cubicBezTo>
                <a:cubicBezTo>
                  <a:pt x="6" y="310"/>
                  <a:pt x="4" y="312"/>
                  <a:pt x="3" y="315"/>
                </a:cubicBezTo>
                <a:cubicBezTo>
                  <a:pt x="2" y="309"/>
                  <a:pt x="2" y="303"/>
                  <a:pt x="2" y="297"/>
                </a:cubicBezTo>
                <a:cubicBezTo>
                  <a:pt x="1" y="294"/>
                  <a:pt x="1" y="293"/>
                  <a:pt x="2" y="293"/>
                </a:cubicBezTo>
                <a:cubicBezTo>
                  <a:pt x="2" y="290"/>
                  <a:pt x="4" y="293"/>
                  <a:pt x="5" y="285"/>
                </a:cubicBezTo>
                <a:cubicBezTo>
                  <a:pt x="5" y="274"/>
                  <a:pt x="2" y="273"/>
                  <a:pt x="0" y="266"/>
                </a:cubicBezTo>
                <a:cubicBezTo>
                  <a:pt x="0" y="268"/>
                  <a:pt x="0" y="268"/>
                  <a:pt x="0" y="268"/>
                </a:cubicBezTo>
                <a:cubicBezTo>
                  <a:pt x="0" y="260"/>
                  <a:pt x="0" y="260"/>
                  <a:pt x="0" y="260"/>
                </a:cubicBezTo>
                <a:cubicBezTo>
                  <a:pt x="0" y="257"/>
                  <a:pt x="1" y="262"/>
                  <a:pt x="2" y="266"/>
                </a:cubicBezTo>
                <a:cubicBezTo>
                  <a:pt x="3" y="270"/>
                  <a:pt x="5" y="271"/>
                  <a:pt x="6" y="262"/>
                </a:cubicBezTo>
                <a:cubicBezTo>
                  <a:pt x="6" y="262"/>
                  <a:pt x="4" y="259"/>
                  <a:pt x="3" y="255"/>
                </a:cubicBezTo>
                <a:cubicBezTo>
                  <a:pt x="2" y="251"/>
                  <a:pt x="2" y="247"/>
                  <a:pt x="4" y="244"/>
                </a:cubicBezTo>
                <a:cubicBezTo>
                  <a:pt x="3" y="254"/>
                  <a:pt x="6" y="253"/>
                  <a:pt x="8" y="250"/>
                </a:cubicBezTo>
                <a:cubicBezTo>
                  <a:pt x="8" y="245"/>
                  <a:pt x="9" y="241"/>
                  <a:pt x="9" y="236"/>
                </a:cubicBezTo>
                <a:cubicBezTo>
                  <a:pt x="3" y="240"/>
                  <a:pt x="3" y="240"/>
                  <a:pt x="3" y="240"/>
                </a:cubicBezTo>
                <a:cubicBezTo>
                  <a:pt x="6" y="220"/>
                  <a:pt x="12" y="200"/>
                  <a:pt x="20" y="181"/>
                </a:cubicBezTo>
                <a:cubicBezTo>
                  <a:pt x="28" y="161"/>
                  <a:pt x="38" y="143"/>
                  <a:pt x="50" y="125"/>
                </a:cubicBezTo>
                <a:cubicBezTo>
                  <a:pt x="52" y="126"/>
                  <a:pt x="56" y="120"/>
                  <a:pt x="60" y="115"/>
                </a:cubicBezTo>
                <a:cubicBezTo>
                  <a:pt x="65" y="109"/>
                  <a:pt x="69" y="105"/>
                  <a:pt x="71" y="108"/>
                </a:cubicBezTo>
                <a:cubicBezTo>
                  <a:pt x="70" y="109"/>
                  <a:pt x="70" y="109"/>
                  <a:pt x="70" y="109"/>
                </a:cubicBezTo>
                <a:cubicBezTo>
                  <a:pt x="67" y="113"/>
                  <a:pt x="68" y="114"/>
                  <a:pt x="71" y="112"/>
                </a:cubicBezTo>
                <a:cubicBezTo>
                  <a:pt x="73" y="111"/>
                  <a:pt x="74" y="110"/>
                  <a:pt x="76" y="109"/>
                </a:cubicBezTo>
                <a:cubicBezTo>
                  <a:pt x="77" y="108"/>
                  <a:pt x="78" y="107"/>
                  <a:pt x="79" y="106"/>
                </a:cubicBezTo>
                <a:cubicBezTo>
                  <a:pt x="76" y="105"/>
                  <a:pt x="72" y="104"/>
                  <a:pt x="70" y="105"/>
                </a:cubicBezTo>
                <a:cubicBezTo>
                  <a:pt x="68" y="103"/>
                  <a:pt x="74" y="101"/>
                  <a:pt x="78" y="99"/>
                </a:cubicBezTo>
                <a:cubicBezTo>
                  <a:pt x="78" y="96"/>
                  <a:pt x="77" y="95"/>
                  <a:pt x="70" y="102"/>
                </a:cubicBezTo>
                <a:cubicBezTo>
                  <a:pt x="73" y="98"/>
                  <a:pt x="76" y="92"/>
                  <a:pt x="79" y="88"/>
                </a:cubicBezTo>
                <a:cubicBezTo>
                  <a:pt x="77" y="79"/>
                  <a:pt x="85" y="71"/>
                  <a:pt x="96" y="63"/>
                </a:cubicBezTo>
                <a:cubicBezTo>
                  <a:pt x="102" y="60"/>
                  <a:pt x="108" y="56"/>
                  <a:pt x="114" y="52"/>
                </a:cubicBezTo>
                <a:cubicBezTo>
                  <a:pt x="121" y="49"/>
                  <a:pt x="126" y="45"/>
                  <a:pt x="131" y="40"/>
                </a:cubicBezTo>
                <a:cubicBezTo>
                  <a:pt x="130" y="42"/>
                  <a:pt x="130" y="43"/>
                  <a:pt x="130" y="43"/>
                </a:cubicBezTo>
                <a:cubicBezTo>
                  <a:pt x="132" y="41"/>
                  <a:pt x="135" y="39"/>
                  <a:pt x="137" y="38"/>
                </a:cubicBezTo>
                <a:cubicBezTo>
                  <a:pt x="139" y="36"/>
                  <a:pt x="142" y="34"/>
                  <a:pt x="145" y="33"/>
                </a:cubicBezTo>
                <a:cubicBezTo>
                  <a:pt x="150" y="30"/>
                  <a:pt x="155" y="28"/>
                  <a:pt x="160" y="26"/>
                </a:cubicBezTo>
                <a:cubicBezTo>
                  <a:pt x="171" y="23"/>
                  <a:pt x="179" y="22"/>
                  <a:pt x="181" y="20"/>
                </a:cubicBezTo>
                <a:cubicBezTo>
                  <a:pt x="182" y="21"/>
                  <a:pt x="182" y="21"/>
                  <a:pt x="182" y="21"/>
                </a:cubicBezTo>
                <a:cubicBezTo>
                  <a:pt x="183" y="21"/>
                  <a:pt x="183" y="21"/>
                  <a:pt x="184" y="20"/>
                </a:cubicBezTo>
                <a:cubicBezTo>
                  <a:pt x="185" y="21"/>
                  <a:pt x="185" y="21"/>
                  <a:pt x="186" y="22"/>
                </a:cubicBezTo>
                <a:cubicBezTo>
                  <a:pt x="200" y="11"/>
                  <a:pt x="203" y="9"/>
                  <a:pt x="226" y="7"/>
                </a:cubicBezTo>
                <a:cubicBezTo>
                  <a:pt x="226" y="8"/>
                  <a:pt x="223" y="9"/>
                  <a:pt x="227" y="9"/>
                </a:cubicBezTo>
                <a:cubicBezTo>
                  <a:pt x="229" y="7"/>
                  <a:pt x="232" y="5"/>
                  <a:pt x="236" y="4"/>
                </a:cubicBezTo>
                <a:cubicBezTo>
                  <a:pt x="240" y="2"/>
                  <a:pt x="245" y="1"/>
                  <a:pt x="253" y="1"/>
                </a:cubicBezTo>
                <a:cubicBezTo>
                  <a:pt x="252" y="2"/>
                  <a:pt x="252" y="2"/>
                  <a:pt x="252" y="2"/>
                </a:cubicBezTo>
                <a:cubicBezTo>
                  <a:pt x="261" y="1"/>
                  <a:pt x="269" y="0"/>
                  <a:pt x="277" y="0"/>
                </a:cubicBezTo>
                <a:cubicBezTo>
                  <a:pt x="277" y="6"/>
                  <a:pt x="287" y="4"/>
                  <a:pt x="299" y="4"/>
                </a:cubicBezTo>
                <a:cubicBezTo>
                  <a:pt x="302" y="3"/>
                  <a:pt x="305" y="3"/>
                  <a:pt x="308" y="3"/>
                </a:cubicBezTo>
                <a:cubicBezTo>
                  <a:pt x="311" y="3"/>
                  <a:pt x="313" y="4"/>
                  <a:pt x="316" y="4"/>
                </a:cubicBezTo>
                <a:cubicBezTo>
                  <a:pt x="321" y="5"/>
                  <a:pt x="325" y="7"/>
                  <a:pt x="326" y="10"/>
                </a:cubicBezTo>
                <a:cubicBezTo>
                  <a:pt x="331" y="8"/>
                  <a:pt x="349" y="11"/>
                  <a:pt x="357" y="12"/>
                </a:cubicBezTo>
                <a:cubicBezTo>
                  <a:pt x="357" y="12"/>
                  <a:pt x="357" y="13"/>
                  <a:pt x="359" y="14"/>
                </a:cubicBezTo>
                <a:cubicBezTo>
                  <a:pt x="361" y="13"/>
                  <a:pt x="364" y="13"/>
                  <a:pt x="367" y="14"/>
                </a:cubicBezTo>
                <a:cubicBezTo>
                  <a:pt x="370" y="15"/>
                  <a:pt x="374" y="16"/>
                  <a:pt x="377" y="18"/>
                </a:cubicBezTo>
                <a:cubicBezTo>
                  <a:pt x="383" y="22"/>
                  <a:pt x="388" y="27"/>
                  <a:pt x="393" y="29"/>
                </a:cubicBezTo>
                <a:cubicBezTo>
                  <a:pt x="400" y="30"/>
                  <a:pt x="398" y="27"/>
                  <a:pt x="397" y="24"/>
                </a:cubicBezTo>
                <a:cubicBezTo>
                  <a:pt x="402" y="29"/>
                  <a:pt x="411" y="32"/>
                  <a:pt x="419" y="35"/>
                </a:cubicBezTo>
                <a:cubicBezTo>
                  <a:pt x="427" y="38"/>
                  <a:pt x="435" y="40"/>
                  <a:pt x="436" y="42"/>
                </a:cubicBezTo>
                <a:cubicBezTo>
                  <a:pt x="444" y="49"/>
                  <a:pt x="436" y="48"/>
                  <a:pt x="437" y="52"/>
                </a:cubicBezTo>
                <a:cubicBezTo>
                  <a:pt x="444" y="56"/>
                  <a:pt x="445" y="53"/>
                  <a:pt x="446" y="52"/>
                </a:cubicBezTo>
                <a:cubicBezTo>
                  <a:pt x="447" y="50"/>
                  <a:pt x="448" y="50"/>
                  <a:pt x="455" y="58"/>
                </a:cubicBezTo>
                <a:cubicBezTo>
                  <a:pt x="453" y="57"/>
                  <a:pt x="449" y="54"/>
                  <a:pt x="450" y="56"/>
                </a:cubicBezTo>
                <a:cubicBezTo>
                  <a:pt x="451" y="57"/>
                  <a:pt x="452" y="60"/>
                  <a:pt x="453" y="62"/>
                </a:cubicBezTo>
                <a:cubicBezTo>
                  <a:pt x="454" y="65"/>
                  <a:pt x="455" y="68"/>
                  <a:pt x="456" y="71"/>
                </a:cubicBezTo>
                <a:cubicBezTo>
                  <a:pt x="458" y="75"/>
                  <a:pt x="459" y="79"/>
                  <a:pt x="461" y="82"/>
                </a:cubicBezTo>
                <a:cubicBezTo>
                  <a:pt x="461" y="82"/>
                  <a:pt x="461" y="82"/>
                  <a:pt x="461" y="82"/>
                </a:cubicBezTo>
                <a:cubicBezTo>
                  <a:pt x="462" y="83"/>
                  <a:pt x="462" y="83"/>
                  <a:pt x="462" y="83"/>
                </a:cubicBezTo>
                <a:cubicBezTo>
                  <a:pt x="463" y="84"/>
                  <a:pt x="463" y="84"/>
                  <a:pt x="463" y="84"/>
                </a:cubicBezTo>
                <a:cubicBezTo>
                  <a:pt x="461" y="79"/>
                  <a:pt x="461" y="79"/>
                  <a:pt x="461" y="79"/>
                </a:cubicBezTo>
                <a:cubicBezTo>
                  <a:pt x="464" y="81"/>
                  <a:pt x="467" y="84"/>
                  <a:pt x="469" y="87"/>
                </a:cubicBezTo>
                <a:cubicBezTo>
                  <a:pt x="471" y="90"/>
                  <a:pt x="473" y="93"/>
                  <a:pt x="474" y="96"/>
                </a:cubicBezTo>
                <a:cubicBezTo>
                  <a:pt x="475" y="98"/>
                  <a:pt x="476" y="99"/>
                  <a:pt x="476" y="100"/>
                </a:cubicBezTo>
                <a:cubicBezTo>
                  <a:pt x="477" y="100"/>
                  <a:pt x="477" y="100"/>
                  <a:pt x="477" y="100"/>
                </a:cubicBezTo>
                <a:cubicBezTo>
                  <a:pt x="476" y="100"/>
                  <a:pt x="476" y="100"/>
                  <a:pt x="476" y="100"/>
                </a:cubicBezTo>
                <a:cubicBezTo>
                  <a:pt x="479" y="104"/>
                  <a:pt x="481" y="107"/>
                  <a:pt x="484" y="105"/>
                </a:cubicBezTo>
                <a:cubicBezTo>
                  <a:pt x="486" y="102"/>
                  <a:pt x="486" y="102"/>
                  <a:pt x="486" y="102"/>
                </a:cubicBezTo>
                <a:cubicBezTo>
                  <a:pt x="491" y="113"/>
                  <a:pt x="493" y="114"/>
                  <a:pt x="495" y="116"/>
                </a:cubicBezTo>
                <a:cubicBezTo>
                  <a:pt x="496" y="118"/>
                  <a:pt x="499" y="120"/>
                  <a:pt x="503" y="131"/>
                </a:cubicBezTo>
                <a:cubicBezTo>
                  <a:pt x="502" y="131"/>
                  <a:pt x="502" y="131"/>
                  <a:pt x="502" y="131"/>
                </a:cubicBezTo>
                <a:cubicBezTo>
                  <a:pt x="509" y="139"/>
                  <a:pt x="507" y="146"/>
                  <a:pt x="515" y="148"/>
                </a:cubicBezTo>
                <a:cubicBezTo>
                  <a:pt x="514" y="144"/>
                  <a:pt x="514" y="144"/>
                  <a:pt x="514" y="144"/>
                </a:cubicBezTo>
                <a:cubicBezTo>
                  <a:pt x="515" y="146"/>
                  <a:pt x="515" y="147"/>
                  <a:pt x="516" y="148"/>
                </a:cubicBezTo>
                <a:cubicBezTo>
                  <a:pt x="516" y="149"/>
                  <a:pt x="517" y="149"/>
                  <a:pt x="517" y="150"/>
                </a:cubicBezTo>
                <a:cubicBezTo>
                  <a:pt x="518" y="151"/>
                  <a:pt x="518" y="153"/>
                  <a:pt x="519" y="155"/>
                </a:cubicBezTo>
                <a:cubicBezTo>
                  <a:pt x="519" y="158"/>
                  <a:pt x="519" y="161"/>
                  <a:pt x="518" y="163"/>
                </a:cubicBezTo>
                <a:close/>
                <a:moveTo>
                  <a:pt x="159" y="485"/>
                </a:moveTo>
                <a:cubicBezTo>
                  <a:pt x="162" y="487"/>
                  <a:pt x="165" y="488"/>
                  <a:pt x="168" y="489"/>
                </a:cubicBezTo>
                <a:cubicBezTo>
                  <a:pt x="165" y="488"/>
                  <a:pt x="163" y="486"/>
                  <a:pt x="161" y="484"/>
                </a:cubicBezTo>
                <a:cubicBezTo>
                  <a:pt x="161" y="485"/>
                  <a:pt x="160" y="485"/>
                  <a:pt x="159" y="485"/>
                </a:cubicBezTo>
                <a:close/>
                <a:moveTo>
                  <a:pt x="503" y="157"/>
                </a:moveTo>
                <a:cubicBezTo>
                  <a:pt x="503" y="157"/>
                  <a:pt x="504" y="157"/>
                  <a:pt x="504" y="157"/>
                </a:cubicBezTo>
                <a:cubicBezTo>
                  <a:pt x="504" y="157"/>
                  <a:pt x="503" y="157"/>
                  <a:pt x="503" y="157"/>
                </a:cubicBezTo>
                <a:cubicBezTo>
                  <a:pt x="503" y="157"/>
                  <a:pt x="503" y="157"/>
                  <a:pt x="503" y="157"/>
                </a:cubicBezTo>
                <a:close/>
                <a:moveTo>
                  <a:pt x="504" y="157"/>
                </a:moveTo>
                <a:cubicBezTo>
                  <a:pt x="504" y="156"/>
                  <a:pt x="504" y="156"/>
                  <a:pt x="505" y="156"/>
                </a:cubicBezTo>
                <a:cubicBezTo>
                  <a:pt x="504" y="156"/>
                  <a:pt x="504" y="156"/>
                  <a:pt x="504" y="157"/>
                </a:cubicBezTo>
                <a:close/>
                <a:moveTo>
                  <a:pt x="78" y="133"/>
                </a:moveTo>
                <a:cubicBezTo>
                  <a:pt x="79" y="132"/>
                  <a:pt x="80" y="131"/>
                  <a:pt x="82" y="130"/>
                </a:cubicBezTo>
                <a:cubicBezTo>
                  <a:pt x="82" y="129"/>
                  <a:pt x="82" y="128"/>
                  <a:pt x="82" y="127"/>
                </a:cubicBezTo>
                <a:cubicBezTo>
                  <a:pt x="79" y="125"/>
                  <a:pt x="79" y="125"/>
                  <a:pt x="79" y="125"/>
                </a:cubicBezTo>
                <a:cubicBezTo>
                  <a:pt x="76" y="129"/>
                  <a:pt x="77" y="131"/>
                  <a:pt x="78" y="133"/>
                </a:cubicBezTo>
                <a:cubicBezTo>
                  <a:pt x="78" y="133"/>
                  <a:pt x="78" y="133"/>
                  <a:pt x="78" y="133"/>
                </a:cubicBezTo>
                <a:close/>
                <a:moveTo>
                  <a:pt x="82" y="122"/>
                </a:moveTo>
                <a:cubicBezTo>
                  <a:pt x="82" y="123"/>
                  <a:pt x="81" y="123"/>
                  <a:pt x="80" y="124"/>
                </a:cubicBezTo>
                <a:cubicBezTo>
                  <a:pt x="82" y="126"/>
                  <a:pt x="82" y="126"/>
                  <a:pt x="82" y="126"/>
                </a:cubicBezTo>
                <a:cubicBezTo>
                  <a:pt x="82" y="125"/>
                  <a:pt x="82" y="123"/>
                  <a:pt x="82" y="122"/>
                </a:cubicBezTo>
                <a:close/>
                <a:moveTo>
                  <a:pt x="41" y="300"/>
                </a:moveTo>
                <a:cubicBezTo>
                  <a:pt x="40" y="297"/>
                  <a:pt x="38" y="295"/>
                  <a:pt x="37" y="291"/>
                </a:cubicBezTo>
                <a:cubicBezTo>
                  <a:pt x="35" y="288"/>
                  <a:pt x="34" y="283"/>
                  <a:pt x="35" y="276"/>
                </a:cubicBezTo>
                <a:cubicBezTo>
                  <a:pt x="34" y="274"/>
                  <a:pt x="40" y="282"/>
                  <a:pt x="38" y="268"/>
                </a:cubicBezTo>
                <a:cubicBezTo>
                  <a:pt x="38" y="263"/>
                  <a:pt x="37" y="258"/>
                  <a:pt x="36" y="254"/>
                </a:cubicBezTo>
                <a:cubicBezTo>
                  <a:pt x="35" y="255"/>
                  <a:pt x="35" y="256"/>
                  <a:pt x="35" y="258"/>
                </a:cubicBezTo>
                <a:cubicBezTo>
                  <a:pt x="36" y="261"/>
                  <a:pt x="37" y="266"/>
                  <a:pt x="35" y="269"/>
                </a:cubicBezTo>
                <a:cubicBezTo>
                  <a:pt x="34" y="266"/>
                  <a:pt x="34" y="263"/>
                  <a:pt x="34" y="260"/>
                </a:cubicBezTo>
                <a:cubicBezTo>
                  <a:pt x="34" y="257"/>
                  <a:pt x="34" y="253"/>
                  <a:pt x="34" y="250"/>
                </a:cubicBezTo>
                <a:cubicBezTo>
                  <a:pt x="34" y="250"/>
                  <a:pt x="34" y="249"/>
                  <a:pt x="34" y="249"/>
                </a:cubicBezTo>
                <a:cubicBezTo>
                  <a:pt x="33" y="246"/>
                  <a:pt x="32" y="243"/>
                  <a:pt x="31" y="241"/>
                </a:cubicBezTo>
                <a:cubicBezTo>
                  <a:pt x="30" y="245"/>
                  <a:pt x="31" y="248"/>
                  <a:pt x="30" y="251"/>
                </a:cubicBezTo>
                <a:cubicBezTo>
                  <a:pt x="29" y="248"/>
                  <a:pt x="28" y="243"/>
                  <a:pt x="27" y="242"/>
                </a:cubicBezTo>
                <a:cubicBezTo>
                  <a:pt x="26" y="244"/>
                  <a:pt x="26" y="245"/>
                  <a:pt x="25" y="247"/>
                </a:cubicBezTo>
                <a:cubicBezTo>
                  <a:pt x="26" y="251"/>
                  <a:pt x="26" y="255"/>
                  <a:pt x="25" y="258"/>
                </a:cubicBezTo>
                <a:cubicBezTo>
                  <a:pt x="26" y="265"/>
                  <a:pt x="29" y="271"/>
                  <a:pt x="30" y="276"/>
                </a:cubicBezTo>
                <a:cubicBezTo>
                  <a:pt x="29" y="271"/>
                  <a:pt x="29" y="265"/>
                  <a:pt x="29" y="260"/>
                </a:cubicBezTo>
                <a:cubicBezTo>
                  <a:pt x="29" y="260"/>
                  <a:pt x="29" y="260"/>
                  <a:pt x="30" y="260"/>
                </a:cubicBezTo>
                <a:cubicBezTo>
                  <a:pt x="30" y="258"/>
                  <a:pt x="30" y="258"/>
                  <a:pt x="31" y="259"/>
                </a:cubicBezTo>
                <a:cubicBezTo>
                  <a:pt x="31" y="261"/>
                  <a:pt x="31" y="261"/>
                  <a:pt x="31" y="261"/>
                </a:cubicBezTo>
                <a:cubicBezTo>
                  <a:pt x="34" y="263"/>
                  <a:pt x="31" y="268"/>
                  <a:pt x="35" y="272"/>
                </a:cubicBezTo>
                <a:cubicBezTo>
                  <a:pt x="33" y="276"/>
                  <a:pt x="33" y="280"/>
                  <a:pt x="34" y="283"/>
                </a:cubicBezTo>
                <a:cubicBezTo>
                  <a:pt x="35" y="287"/>
                  <a:pt x="36" y="290"/>
                  <a:pt x="35" y="293"/>
                </a:cubicBezTo>
                <a:cubicBezTo>
                  <a:pt x="35" y="292"/>
                  <a:pt x="34" y="291"/>
                  <a:pt x="34" y="290"/>
                </a:cubicBezTo>
                <a:cubicBezTo>
                  <a:pt x="34" y="293"/>
                  <a:pt x="34" y="296"/>
                  <a:pt x="34" y="299"/>
                </a:cubicBezTo>
                <a:cubicBezTo>
                  <a:pt x="34" y="306"/>
                  <a:pt x="32" y="312"/>
                  <a:pt x="35" y="322"/>
                </a:cubicBezTo>
                <a:cubicBezTo>
                  <a:pt x="35" y="320"/>
                  <a:pt x="36" y="318"/>
                  <a:pt x="39" y="321"/>
                </a:cubicBezTo>
                <a:cubicBezTo>
                  <a:pt x="39" y="322"/>
                  <a:pt x="38" y="323"/>
                  <a:pt x="38" y="324"/>
                </a:cubicBezTo>
                <a:cubicBezTo>
                  <a:pt x="41" y="324"/>
                  <a:pt x="44" y="326"/>
                  <a:pt x="46" y="319"/>
                </a:cubicBezTo>
                <a:cubicBezTo>
                  <a:pt x="46" y="308"/>
                  <a:pt x="44" y="304"/>
                  <a:pt x="41" y="300"/>
                </a:cubicBezTo>
                <a:close/>
                <a:moveTo>
                  <a:pt x="33" y="301"/>
                </a:moveTo>
                <a:cubicBezTo>
                  <a:pt x="33" y="303"/>
                  <a:pt x="33" y="305"/>
                  <a:pt x="32" y="306"/>
                </a:cubicBezTo>
                <a:cubicBezTo>
                  <a:pt x="32" y="307"/>
                  <a:pt x="33" y="307"/>
                  <a:pt x="33" y="308"/>
                </a:cubicBezTo>
                <a:cubicBezTo>
                  <a:pt x="33" y="306"/>
                  <a:pt x="33" y="303"/>
                  <a:pt x="33" y="301"/>
                </a:cubicBezTo>
                <a:close/>
                <a:moveTo>
                  <a:pt x="35" y="337"/>
                </a:moveTo>
                <a:cubicBezTo>
                  <a:pt x="33" y="332"/>
                  <a:pt x="32" y="326"/>
                  <a:pt x="31" y="321"/>
                </a:cubicBezTo>
                <a:cubicBezTo>
                  <a:pt x="31" y="318"/>
                  <a:pt x="30" y="315"/>
                  <a:pt x="30" y="312"/>
                </a:cubicBezTo>
                <a:cubicBezTo>
                  <a:pt x="28" y="315"/>
                  <a:pt x="27" y="318"/>
                  <a:pt x="27" y="321"/>
                </a:cubicBezTo>
                <a:cubicBezTo>
                  <a:pt x="28" y="325"/>
                  <a:pt x="29" y="330"/>
                  <a:pt x="31" y="334"/>
                </a:cubicBezTo>
                <a:cubicBezTo>
                  <a:pt x="33" y="335"/>
                  <a:pt x="34" y="337"/>
                  <a:pt x="35" y="337"/>
                </a:cubicBezTo>
                <a:close/>
                <a:moveTo>
                  <a:pt x="48" y="359"/>
                </a:moveTo>
                <a:cubicBezTo>
                  <a:pt x="48" y="360"/>
                  <a:pt x="48" y="362"/>
                  <a:pt x="49" y="364"/>
                </a:cubicBezTo>
                <a:cubicBezTo>
                  <a:pt x="47" y="361"/>
                  <a:pt x="46" y="361"/>
                  <a:pt x="45" y="361"/>
                </a:cubicBezTo>
                <a:cubicBezTo>
                  <a:pt x="46" y="364"/>
                  <a:pt x="46" y="364"/>
                  <a:pt x="46" y="364"/>
                </a:cubicBezTo>
                <a:cubicBezTo>
                  <a:pt x="46" y="366"/>
                  <a:pt x="45" y="365"/>
                  <a:pt x="44" y="364"/>
                </a:cubicBezTo>
                <a:cubicBezTo>
                  <a:pt x="43" y="366"/>
                  <a:pt x="43" y="367"/>
                  <a:pt x="40" y="364"/>
                </a:cubicBezTo>
                <a:cubicBezTo>
                  <a:pt x="42" y="369"/>
                  <a:pt x="44" y="371"/>
                  <a:pt x="46" y="373"/>
                </a:cubicBezTo>
                <a:cubicBezTo>
                  <a:pt x="47" y="374"/>
                  <a:pt x="49" y="375"/>
                  <a:pt x="51" y="377"/>
                </a:cubicBezTo>
                <a:cubicBezTo>
                  <a:pt x="50" y="378"/>
                  <a:pt x="50" y="380"/>
                  <a:pt x="49" y="381"/>
                </a:cubicBezTo>
                <a:cubicBezTo>
                  <a:pt x="56" y="386"/>
                  <a:pt x="57" y="386"/>
                  <a:pt x="59" y="387"/>
                </a:cubicBezTo>
                <a:cubicBezTo>
                  <a:pt x="60" y="388"/>
                  <a:pt x="62" y="389"/>
                  <a:pt x="65" y="393"/>
                </a:cubicBezTo>
                <a:cubicBezTo>
                  <a:pt x="65" y="392"/>
                  <a:pt x="64" y="391"/>
                  <a:pt x="64" y="390"/>
                </a:cubicBezTo>
                <a:cubicBezTo>
                  <a:pt x="63" y="386"/>
                  <a:pt x="62" y="382"/>
                  <a:pt x="61" y="380"/>
                </a:cubicBezTo>
                <a:cubicBezTo>
                  <a:pt x="63" y="383"/>
                  <a:pt x="65" y="389"/>
                  <a:pt x="64" y="390"/>
                </a:cubicBezTo>
                <a:cubicBezTo>
                  <a:pt x="67" y="385"/>
                  <a:pt x="67" y="385"/>
                  <a:pt x="67" y="385"/>
                </a:cubicBezTo>
                <a:cubicBezTo>
                  <a:pt x="64" y="374"/>
                  <a:pt x="56" y="367"/>
                  <a:pt x="51" y="359"/>
                </a:cubicBezTo>
                <a:cubicBezTo>
                  <a:pt x="52" y="364"/>
                  <a:pt x="50" y="361"/>
                  <a:pt x="48" y="359"/>
                </a:cubicBezTo>
                <a:close/>
                <a:moveTo>
                  <a:pt x="64" y="172"/>
                </a:moveTo>
                <a:cubicBezTo>
                  <a:pt x="64" y="173"/>
                  <a:pt x="63" y="173"/>
                  <a:pt x="63" y="173"/>
                </a:cubicBezTo>
                <a:cubicBezTo>
                  <a:pt x="63" y="173"/>
                  <a:pt x="64" y="173"/>
                  <a:pt x="64" y="172"/>
                </a:cubicBezTo>
                <a:close/>
                <a:moveTo>
                  <a:pt x="85" y="128"/>
                </a:moveTo>
                <a:cubicBezTo>
                  <a:pt x="86" y="127"/>
                  <a:pt x="87" y="126"/>
                  <a:pt x="88" y="126"/>
                </a:cubicBezTo>
                <a:cubicBezTo>
                  <a:pt x="87" y="123"/>
                  <a:pt x="87" y="123"/>
                  <a:pt x="87" y="123"/>
                </a:cubicBezTo>
                <a:cubicBezTo>
                  <a:pt x="86" y="125"/>
                  <a:pt x="85" y="127"/>
                  <a:pt x="84" y="129"/>
                </a:cubicBezTo>
                <a:cubicBezTo>
                  <a:pt x="84" y="128"/>
                  <a:pt x="85" y="128"/>
                  <a:pt x="85" y="128"/>
                </a:cubicBezTo>
                <a:close/>
                <a:moveTo>
                  <a:pt x="95" y="121"/>
                </a:moveTo>
                <a:cubicBezTo>
                  <a:pt x="95" y="120"/>
                  <a:pt x="94" y="119"/>
                  <a:pt x="94" y="118"/>
                </a:cubicBezTo>
                <a:cubicBezTo>
                  <a:pt x="92" y="120"/>
                  <a:pt x="91" y="121"/>
                  <a:pt x="90" y="124"/>
                </a:cubicBezTo>
                <a:cubicBezTo>
                  <a:pt x="93" y="122"/>
                  <a:pt x="94" y="121"/>
                  <a:pt x="95" y="121"/>
                </a:cubicBezTo>
                <a:close/>
                <a:moveTo>
                  <a:pt x="140" y="78"/>
                </a:moveTo>
                <a:cubicBezTo>
                  <a:pt x="140" y="77"/>
                  <a:pt x="140" y="75"/>
                  <a:pt x="139" y="74"/>
                </a:cubicBezTo>
                <a:cubicBezTo>
                  <a:pt x="138" y="75"/>
                  <a:pt x="137" y="77"/>
                  <a:pt x="136" y="78"/>
                </a:cubicBezTo>
                <a:cubicBezTo>
                  <a:pt x="135" y="81"/>
                  <a:pt x="134" y="83"/>
                  <a:pt x="134" y="85"/>
                </a:cubicBezTo>
                <a:cubicBezTo>
                  <a:pt x="136" y="83"/>
                  <a:pt x="138" y="80"/>
                  <a:pt x="140" y="78"/>
                </a:cubicBezTo>
                <a:close/>
                <a:moveTo>
                  <a:pt x="247" y="36"/>
                </a:moveTo>
                <a:cubicBezTo>
                  <a:pt x="247" y="36"/>
                  <a:pt x="247" y="37"/>
                  <a:pt x="246" y="37"/>
                </a:cubicBezTo>
                <a:cubicBezTo>
                  <a:pt x="249" y="37"/>
                  <a:pt x="247" y="37"/>
                  <a:pt x="247" y="36"/>
                </a:cubicBezTo>
                <a:close/>
                <a:moveTo>
                  <a:pt x="279" y="35"/>
                </a:moveTo>
                <a:cubicBezTo>
                  <a:pt x="278" y="35"/>
                  <a:pt x="277" y="34"/>
                  <a:pt x="276" y="33"/>
                </a:cubicBezTo>
                <a:cubicBezTo>
                  <a:pt x="274" y="34"/>
                  <a:pt x="273" y="35"/>
                  <a:pt x="272" y="35"/>
                </a:cubicBezTo>
                <a:cubicBezTo>
                  <a:pt x="275" y="35"/>
                  <a:pt x="277" y="35"/>
                  <a:pt x="279" y="35"/>
                </a:cubicBezTo>
                <a:close/>
                <a:moveTo>
                  <a:pt x="350" y="45"/>
                </a:moveTo>
                <a:cubicBezTo>
                  <a:pt x="351" y="45"/>
                  <a:pt x="351" y="45"/>
                  <a:pt x="352" y="45"/>
                </a:cubicBezTo>
                <a:lnTo>
                  <a:pt x="350" y="45"/>
                </a:lnTo>
                <a:close/>
                <a:moveTo>
                  <a:pt x="503" y="158"/>
                </a:moveTo>
                <a:cubicBezTo>
                  <a:pt x="503" y="158"/>
                  <a:pt x="503" y="158"/>
                  <a:pt x="503" y="158"/>
                </a:cubicBezTo>
                <a:cubicBezTo>
                  <a:pt x="503" y="158"/>
                  <a:pt x="503" y="158"/>
                  <a:pt x="503" y="158"/>
                </a:cubicBezTo>
                <a:cubicBezTo>
                  <a:pt x="503" y="158"/>
                  <a:pt x="503" y="158"/>
                  <a:pt x="503" y="158"/>
                </a:cubicBezTo>
                <a:cubicBezTo>
                  <a:pt x="503" y="158"/>
                  <a:pt x="503" y="158"/>
                  <a:pt x="503" y="158"/>
                </a:cubicBezTo>
                <a:close/>
                <a:moveTo>
                  <a:pt x="504" y="156"/>
                </a:moveTo>
                <a:cubicBezTo>
                  <a:pt x="504" y="156"/>
                  <a:pt x="504" y="156"/>
                  <a:pt x="504" y="157"/>
                </a:cubicBezTo>
                <a:cubicBezTo>
                  <a:pt x="504" y="156"/>
                  <a:pt x="504" y="156"/>
                  <a:pt x="504" y="156"/>
                </a:cubicBezTo>
                <a:cubicBezTo>
                  <a:pt x="504" y="156"/>
                  <a:pt x="504" y="156"/>
                  <a:pt x="504" y="156"/>
                </a:cubicBezTo>
                <a:close/>
                <a:moveTo>
                  <a:pt x="81" y="390"/>
                </a:moveTo>
                <a:cubicBezTo>
                  <a:pt x="82" y="390"/>
                  <a:pt x="82" y="388"/>
                  <a:pt x="83" y="389"/>
                </a:cubicBezTo>
                <a:cubicBezTo>
                  <a:pt x="79" y="383"/>
                  <a:pt x="79" y="383"/>
                  <a:pt x="79" y="383"/>
                </a:cubicBezTo>
                <a:cubicBezTo>
                  <a:pt x="81" y="387"/>
                  <a:pt x="80" y="388"/>
                  <a:pt x="81" y="390"/>
                </a:cubicBezTo>
                <a:close/>
                <a:moveTo>
                  <a:pt x="83" y="390"/>
                </a:moveTo>
                <a:cubicBezTo>
                  <a:pt x="83" y="389"/>
                  <a:pt x="83" y="389"/>
                  <a:pt x="83" y="389"/>
                </a:cubicBezTo>
                <a:lnTo>
                  <a:pt x="83" y="390"/>
                </a:lnTo>
                <a:close/>
                <a:moveTo>
                  <a:pt x="76" y="403"/>
                </a:moveTo>
                <a:cubicBezTo>
                  <a:pt x="75" y="404"/>
                  <a:pt x="75" y="405"/>
                  <a:pt x="76" y="407"/>
                </a:cubicBezTo>
                <a:cubicBezTo>
                  <a:pt x="78" y="409"/>
                  <a:pt x="80" y="411"/>
                  <a:pt x="81" y="413"/>
                </a:cubicBezTo>
                <a:cubicBezTo>
                  <a:pt x="81" y="413"/>
                  <a:pt x="81" y="413"/>
                  <a:pt x="81" y="412"/>
                </a:cubicBezTo>
                <a:cubicBezTo>
                  <a:pt x="86" y="411"/>
                  <a:pt x="81" y="407"/>
                  <a:pt x="76" y="403"/>
                </a:cubicBezTo>
                <a:close/>
                <a:moveTo>
                  <a:pt x="82" y="414"/>
                </a:moveTo>
                <a:cubicBezTo>
                  <a:pt x="83" y="416"/>
                  <a:pt x="85" y="417"/>
                  <a:pt x="86" y="419"/>
                </a:cubicBezTo>
                <a:cubicBezTo>
                  <a:pt x="87" y="418"/>
                  <a:pt x="84" y="417"/>
                  <a:pt x="82" y="414"/>
                </a:cubicBezTo>
                <a:close/>
                <a:moveTo>
                  <a:pt x="59" y="346"/>
                </a:moveTo>
                <a:cubicBezTo>
                  <a:pt x="59" y="349"/>
                  <a:pt x="63" y="346"/>
                  <a:pt x="62" y="348"/>
                </a:cubicBezTo>
                <a:cubicBezTo>
                  <a:pt x="67" y="350"/>
                  <a:pt x="52" y="333"/>
                  <a:pt x="59" y="346"/>
                </a:cubicBezTo>
                <a:close/>
                <a:moveTo>
                  <a:pt x="55" y="380"/>
                </a:moveTo>
                <a:cubicBezTo>
                  <a:pt x="53" y="375"/>
                  <a:pt x="51" y="369"/>
                  <a:pt x="50" y="369"/>
                </a:cubicBezTo>
                <a:cubicBezTo>
                  <a:pt x="53" y="378"/>
                  <a:pt x="53" y="378"/>
                  <a:pt x="53" y="378"/>
                </a:cubicBezTo>
                <a:cubicBezTo>
                  <a:pt x="53" y="378"/>
                  <a:pt x="54" y="379"/>
                  <a:pt x="55" y="380"/>
                </a:cubicBezTo>
                <a:close/>
                <a:moveTo>
                  <a:pt x="55" y="380"/>
                </a:moveTo>
                <a:cubicBezTo>
                  <a:pt x="57" y="383"/>
                  <a:pt x="58" y="386"/>
                  <a:pt x="59" y="387"/>
                </a:cubicBezTo>
                <a:cubicBezTo>
                  <a:pt x="59" y="385"/>
                  <a:pt x="57" y="382"/>
                  <a:pt x="55" y="380"/>
                </a:cubicBezTo>
                <a:close/>
                <a:moveTo>
                  <a:pt x="385" y="532"/>
                </a:moveTo>
                <a:cubicBezTo>
                  <a:pt x="393" y="530"/>
                  <a:pt x="393" y="530"/>
                  <a:pt x="393" y="530"/>
                </a:cubicBezTo>
                <a:cubicBezTo>
                  <a:pt x="387" y="530"/>
                  <a:pt x="387" y="530"/>
                  <a:pt x="387" y="530"/>
                </a:cubicBezTo>
                <a:lnTo>
                  <a:pt x="385" y="532"/>
                </a:lnTo>
                <a:close/>
                <a:moveTo>
                  <a:pt x="397" y="520"/>
                </a:moveTo>
                <a:cubicBezTo>
                  <a:pt x="401" y="524"/>
                  <a:pt x="401" y="524"/>
                  <a:pt x="401" y="524"/>
                </a:cubicBezTo>
                <a:cubicBezTo>
                  <a:pt x="404" y="517"/>
                  <a:pt x="404" y="517"/>
                  <a:pt x="404" y="517"/>
                </a:cubicBezTo>
                <a:cubicBezTo>
                  <a:pt x="402" y="518"/>
                  <a:pt x="399" y="520"/>
                  <a:pt x="397" y="520"/>
                </a:cubicBezTo>
                <a:close/>
                <a:moveTo>
                  <a:pt x="247" y="47"/>
                </a:moveTo>
                <a:cubicBezTo>
                  <a:pt x="250" y="47"/>
                  <a:pt x="253" y="46"/>
                  <a:pt x="256" y="46"/>
                </a:cubicBezTo>
                <a:cubicBezTo>
                  <a:pt x="250" y="46"/>
                  <a:pt x="246" y="42"/>
                  <a:pt x="247" y="47"/>
                </a:cubicBezTo>
                <a:close/>
                <a:moveTo>
                  <a:pt x="256" y="46"/>
                </a:moveTo>
                <a:cubicBezTo>
                  <a:pt x="256" y="46"/>
                  <a:pt x="257" y="46"/>
                  <a:pt x="258" y="45"/>
                </a:cubicBezTo>
                <a:cubicBezTo>
                  <a:pt x="257" y="45"/>
                  <a:pt x="256" y="46"/>
                  <a:pt x="256" y="46"/>
                </a:cubicBezTo>
                <a:close/>
              </a:path>
            </a:pathLst>
          </a:custGeom>
          <a:solidFill>
            <a:schemeClr val="bg1"/>
          </a:solidFill>
          <a:ln>
            <a:noFill/>
          </a:ln>
        </p:spPr>
        <p:txBody>
          <a:bodyPr vert="horz" wrap="square" lIns="91440" tIns="45720" rIns="91440" bIns="45720" numCol="1" anchor="ctr" anchorCtr="0" compatLnSpc="1">
            <a:prstTxWarp prst="textNoShape">
              <a:avLst/>
            </a:prstTxWarp>
          </a:bodyPr>
          <a:lstStyle/>
          <a:p>
            <a:pPr algn="ctr"/>
            <a:r>
              <a:rPr lang="es-MX" sz="1400" b="1" dirty="0">
                <a:solidFill>
                  <a:schemeClr val="bg1"/>
                </a:solidFill>
              </a:rPr>
              <a:t>5</a:t>
            </a:r>
            <a:endParaRPr sz="1400" b="1" dirty="0">
              <a:solidFill>
                <a:schemeClr val="bg1"/>
              </a:solidFill>
            </a:endParaRPr>
          </a:p>
        </p:txBody>
      </p:sp>
      <p:sp>
        <p:nvSpPr>
          <p:cNvPr id="44" name="CuadroTexto 43">
            <a:extLst>
              <a:ext uri="{FF2B5EF4-FFF2-40B4-BE49-F238E27FC236}">
                <a16:creationId xmlns:a16="http://schemas.microsoft.com/office/drawing/2014/main" id="{2E1E0732-94C6-4723-BD08-9B5F8D07D17F}"/>
              </a:ext>
            </a:extLst>
          </p:cNvPr>
          <p:cNvSpPr txBox="1"/>
          <p:nvPr/>
        </p:nvSpPr>
        <p:spPr>
          <a:xfrm>
            <a:off x="3873104" y="1540326"/>
            <a:ext cx="3987394" cy="738664"/>
          </a:xfrm>
          <a:prstGeom prst="rect">
            <a:avLst/>
          </a:prstGeom>
          <a:noFill/>
        </p:spPr>
        <p:txBody>
          <a:bodyPr wrap="square" rtlCol="0">
            <a:spAutoFit/>
          </a:bodyPr>
          <a:lstStyle>
            <a:defPPr>
              <a:defRPr lang="es-CO"/>
            </a:defPPr>
            <a:lvl1pPr marL="285750" indent="-285750">
              <a:buFont typeface="Arial" panose="020B0604020202020204" pitchFamily="34" charset="0"/>
              <a:buChar char="•"/>
              <a:defRPr sz="14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None/>
              <a:tabLst/>
              <a:defRPr/>
            </a:pPr>
            <a:r>
              <a:rPr kumimoji="0" lang="es-MX" sz="14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rPr>
              <a:t>Cultura ética e integridad</a:t>
            </a:r>
          </a:p>
          <a:p>
            <a:pPr marL="171450" indent="-171450"/>
            <a:r>
              <a:rPr lang="es-CO" dirty="0"/>
              <a:t>Cultura organizacional, la ética está en el ADN</a:t>
            </a:r>
          </a:p>
          <a:p>
            <a:pPr marL="171450" indent="-171450"/>
            <a:r>
              <a:rPr lang="es-CO" dirty="0"/>
              <a:t>Programa empresarial de ética y </a:t>
            </a:r>
            <a:r>
              <a:rPr lang="es-CO" i="1" dirty="0" err="1"/>
              <a:t>compliance</a:t>
            </a:r>
            <a:endParaRPr lang="es-CO" i="1" dirty="0"/>
          </a:p>
        </p:txBody>
      </p:sp>
      <p:pic>
        <p:nvPicPr>
          <p:cNvPr id="46" name="Imagen 45">
            <a:extLst>
              <a:ext uri="{FF2B5EF4-FFF2-40B4-BE49-F238E27FC236}">
                <a16:creationId xmlns:a16="http://schemas.microsoft.com/office/drawing/2014/main" id="{6B1CEC98-1B94-4256-8E59-EE23E41B30FE}"/>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2644924" y="2548069"/>
            <a:ext cx="1174124" cy="1174122"/>
          </a:xfrm>
          <a:prstGeom prst="rect">
            <a:avLst/>
          </a:prstGeom>
        </p:spPr>
      </p:pic>
      <p:pic>
        <p:nvPicPr>
          <p:cNvPr id="49" name="Imagen 48">
            <a:extLst>
              <a:ext uri="{FF2B5EF4-FFF2-40B4-BE49-F238E27FC236}">
                <a16:creationId xmlns:a16="http://schemas.microsoft.com/office/drawing/2014/main" id="{6985E476-B419-4748-85B0-E05D1EA6FB6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903326" y="2903036"/>
            <a:ext cx="609598" cy="492366"/>
          </a:xfrm>
          <a:prstGeom prst="rect">
            <a:avLst/>
          </a:prstGeom>
        </p:spPr>
      </p:pic>
      <p:sp>
        <p:nvSpPr>
          <p:cNvPr id="52" name="CuadroTexto 51">
            <a:extLst>
              <a:ext uri="{FF2B5EF4-FFF2-40B4-BE49-F238E27FC236}">
                <a16:creationId xmlns:a16="http://schemas.microsoft.com/office/drawing/2014/main" id="{1707831F-8CB0-4355-940C-CB68B977DDEB}"/>
              </a:ext>
            </a:extLst>
          </p:cNvPr>
          <p:cNvSpPr txBox="1"/>
          <p:nvPr/>
        </p:nvSpPr>
        <p:spPr>
          <a:xfrm>
            <a:off x="3888496" y="2691267"/>
            <a:ext cx="6969202" cy="954107"/>
          </a:xfrm>
          <a:prstGeom prst="rect">
            <a:avLst/>
          </a:prstGeom>
          <a:noFill/>
        </p:spPr>
        <p:txBody>
          <a:bodyPr wrap="square" rtlCol="0">
            <a:spAutoFit/>
          </a:bodyPr>
          <a:lstStyle>
            <a:defPPr>
              <a:defRPr lang="es-CO"/>
            </a:defPPr>
            <a:lvl1pPr marL="285750" indent="-285750">
              <a:buFont typeface="Arial" panose="020B0604020202020204" pitchFamily="34" charset="0"/>
              <a:buChar char="•"/>
              <a:defRPr sz="14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None/>
              <a:tabLst/>
              <a:defRPr/>
            </a:pPr>
            <a:r>
              <a:rPr kumimoji="0" lang="es-MX" sz="14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rPr>
              <a:t>Independencia y diversidad en los órganos de administración</a:t>
            </a:r>
          </a:p>
          <a:p>
            <a:pPr marL="171450" indent="-171450"/>
            <a:r>
              <a:rPr lang="es-CO" dirty="0"/>
              <a:t>Composición </a:t>
            </a:r>
            <a:r>
              <a:rPr lang="es-CO" dirty="0" err="1"/>
              <a:t>JD</a:t>
            </a:r>
            <a:r>
              <a:rPr lang="es-CO" dirty="0"/>
              <a:t> y Comités que soportan a la </a:t>
            </a:r>
            <a:r>
              <a:rPr lang="es-CO" dirty="0" err="1"/>
              <a:t>JD</a:t>
            </a:r>
            <a:endParaRPr lang="es-CO" dirty="0"/>
          </a:p>
          <a:p>
            <a:pPr marL="171450" indent="-171450"/>
            <a:r>
              <a:rPr lang="es-CO" dirty="0"/>
              <a:t>Diversidad de Género </a:t>
            </a:r>
          </a:p>
          <a:p>
            <a:pPr marL="171450" indent="-171450"/>
            <a:endParaRPr lang="es-CO" i="1" dirty="0"/>
          </a:p>
        </p:txBody>
      </p:sp>
      <p:grpSp>
        <p:nvGrpSpPr>
          <p:cNvPr id="53" name="Grupo 52">
            <a:extLst>
              <a:ext uri="{FF2B5EF4-FFF2-40B4-BE49-F238E27FC236}">
                <a16:creationId xmlns:a16="http://schemas.microsoft.com/office/drawing/2014/main" id="{7A0A2DFA-C29A-4876-B30A-2ECE5591F4FE}"/>
              </a:ext>
            </a:extLst>
          </p:cNvPr>
          <p:cNvGrpSpPr/>
          <p:nvPr/>
        </p:nvGrpSpPr>
        <p:grpSpPr>
          <a:xfrm>
            <a:off x="2761210" y="1394734"/>
            <a:ext cx="1100196" cy="971804"/>
            <a:chOff x="3571947" y="3942414"/>
            <a:chExt cx="1334327" cy="1319207"/>
          </a:xfrm>
        </p:grpSpPr>
        <p:pic>
          <p:nvPicPr>
            <p:cNvPr id="54" name="Imagen 53" descr="Dibujo en blanco y negro&#10;&#10;Descripción generada automáticamente con confianza baja">
              <a:extLst>
                <a:ext uri="{FF2B5EF4-FFF2-40B4-BE49-F238E27FC236}">
                  <a16:creationId xmlns:a16="http://schemas.microsoft.com/office/drawing/2014/main" id="{451BB1B6-325E-43CA-985D-F258A7DC16F9}"/>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rot="5201767">
              <a:off x="3579507" y="3934854"/>
              <a:ext cx="1319207" cy="1334327"/>
            </a:xfrm>
            <a:prstGeom prst="rect">
              <a:avLst/>
            </a:prstGeom>
          </p:spPr>
        </p:pic>
        <p:pic>
          <p:nvPicPr>
            <p:cNvPr id="55" name="Imagen 54" descr="Imagen que contiene dibujo&#10;&#10;Descripción generada automáticamente">
              <a:extLst>
                <a:ext uri="{FF2B5EF4-FFF2-40B4-BE49-F238E27FC236}">
                  <a16:creationId xmlns:a16="http://schemas.microsoft.com/office/drawing/2014/main" id="{74778D1D-5C22-4E32-A862-DE5D522522F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794990" y="4182962"/>
              <a:ext cx="878266" cy="803520"/>
            </a:xfrm>
            <a:prstGeom prst="rect">
              <a:avLst/>
            </a:prstGeom>
          </p:spPr>
        </p:pic>
      </p:grpSp>
      <p:sp>
        <p:nvSpPr>
          <p:cNvPr id="57" name="CuadroTexto 56">
            <a:extLst>
              <a:ext uri="{FF2B5EF4-FFF2-40B4-BE49-F238E27FC236}">
                <a16:creationId xmlns:a16="http://schemas.microsoft.com/office/drawing/2014/main" id="{C099B6E7-BA6E-49EE-9371-8B61D56F8EB1}"/>
              </a:ext>
            </a:extLst>
          </p:cNvPr>
          <p:cNvSpPr txBox="1"/>
          <p:nvPr/>
        </p:nvSpPr>
        <p:spPr>
          <a:xfrm>
            <a:off x="3888496" y="3828840"/>
            <a:ext cx="7985202" cy="1169551"/>
          </a:xfrm>
          <a:prstGeom prst="rect">
            <a:avLst/>
          </a:prstGeom>
          <a:noFill/>
        </p:spPr>
        <p:txBody>
          <a:bodyPr wrap="square" rtlCol="0">
            <a:spAutoFit/>
          </a:bodyPr>
          <a:lstStyle>
            <a:defPPr>
              <a:defRPr lang="es-CO"/>
            </a:defPPr>
            <a:lvl1pPr marL="285750" indent="-285750">
              <a:buFont typeface="Arial" panose="020B0604020202020204" pitchFamily="34" charset="0"/>
              <a:buChar char="•"/>
              <a:defRPr sz="14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None/>
              <a:tabLst/>
              <a:defRPr/>
            </a:pPr>
            <a:r>
              <a:rPr kumimoji="0" lang="es-MX" sz="14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rPr>
              <a:t>Administración con criterios gerenciales</a:t>
            </a:r>
          </a:p>
          <a:p>
            <a:pPr marL="171450" indent="-171450"/>
            <a:r>
              <a:rPr lang="es-CO" dirty="0"/>
              <a:t>Estrategia enfocada en la generación de valor sostenible. Orienta la gestión y toma de decisiones </a:t>
            </a:r>
          </a:p>
          <a:p>
            <a:pPr marL="171450" indent="-171450"/>
            <a:r>
              <a:rPr lang="es-CO" dirty="0"/>
              <a:t>Sólido sistema de gestión de riesgos</a:t>
            </a:r>
          </a:p>
          <a:p>
            <a:pPr marL="171450" indent="-171450"/>
            <a:r>
              <a:rPr lang="es-CO" dirty="0"/>
              <a:t>Procedimientos para la gestión de conflictos de interés</a:t>
            </a:r>
          </a:p>
          <a:p>
            <a:pPr marL="171450" indent="-171450"/>
            <a:r>
              <a:rPr lang="es-CO" dirty="0"/>
              <a:t>Modelo de trabajo de ISA y sus empresas orientado a la generación de valor</a:t>
            </a:r>
            <a:endParaRPr lang="es-CO" i="1" dirty="0"/>
          </a:p>
        </p:txBody>
      </p:sp>
      <p:grpSp>
        <p:nvGrpSpPr>
          <p:cNvPr id="62" name="Grupo 61">
            <a:extLst>
              <a:ext uri="{FF2B5EF4-FFF2-40B4-BE49-F238E27FC236}">
                <a16:creationId xmlns:a16="http://schemas.microsoft.com/office/drawing/2014/main" id="{244FC465-3FC7-401F-AE74-01C9F5CDB857}"/>
              </a:ext>
            </a:extLst>
          </p:cNvPr>
          <p:cNvGrpSpPr/>
          <p:nvPr/>
        </p:nvGrpSpPr>
        <p:grpSpPr>
          <a:xfrm>
            <a:off x="2644924" y="5318620"/>
            <a:ext cx="1297196" cy="1339504"/>
            <a:chOff x="9178833" y="3280911"/>
            <a:chExt cx="1667510" cy="1679770"/>
          </a:xfrm>
        </p:grpSpPr>
        <p:pic>
          <p:nvPicPr>
            <p:cNvPr id="63" name="Imagen 62">
              <a:extLst>
                <a:ext uri="{FF2B5EF4-FFF2-40B4-BE49-F238E27FC236}">
                  <a16:creationId xmlns:a16="http://schemas.microsoft.com/office/drawing/2014/main" id="{408A2836-F190-418A-B11A-E98BB3E68BD3}"/>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rot="21072059">
              <a:off x="9178833" y="3280911"/>
              <a:ext cx="1667510" cy="1679770"/>
            </a:xfrm>
            <a:prstGeom prst="rect">
              <a:avLst/>
            </a:prstGeom>
          </p:spPr>
        </p:pic>
        <p:pic>
          <p:nvPicPr>
            <p:cNvPr id="66" name="Imagen 65" descr="Un dibujo en blanco y negro&#10;&#10;Descripción generada automáticamente con confianza media">
              <a:extLst>
                <a:ext uri="{FF2B5EF4-FFF2-40B4-BE49-F238E27FC236}">
                  <a16:creationId xmlns:a16="http://schemas.microsoft.com/office/drawing/2014/main" id="{9F08301E-798B-49B6-B114-62FDBE904A38}"/>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658367" y="3816577"/>
              <a:ext cx="849721" cy="641626"/>
            </a:xfrm>
            <a:prstGeom prst="rect">
              <a:avLst/>
            </a:prstGeom>
          </p:spPr>
        </p:pic>
      </p:grpSp>
      <p:sp>
        <p:nvSpPr>
          <p:cNvPr id="67" name="CuadroTexto 66">
            <a:extLst>
              <a:ext uri="{FF2B5EF4-FFF2-40B4-BE49-F238E27FC236}">
                <a16:creationId xmlns:a16="http://schemas.microsoft.com/office/drawing/2014/main" id="{CA0EBB1E-2051-4C0D-B335-46B94EE8B593}"/>
              </a:ext>
            </a:extLst>
          </p:cNvPr>
          <p:cNvSpPr txBox="1"/>
          <p:nvPr/>
        </p:nvSpPr>
        <p:spPr>
          <a:xfrm>
            <a:off x="3869762" y="5346600"/>
            <a:ext cx="8125856" cy="1169551"/>
          </a:xfrm>
          <a:prstGeom prst="rect">
            <a:avLst/>
          </a:prstGeom>
          <a:noFill/>
        </p:spPr>
        <p:txBody>
          <a:bodyPr wrap="square" rtlCol="0">
            <a:spAutoFit/>
          </a:bodyPr>
          <a:lstStyle>
            <a:defPPr>
              <a:defRPr lang="es-CO"/>
            </a:defPPr>
            <a:lvl1pPr marL="285750" indent="-285750">
              <a:buFont typeface="Arial" panose="020B0604020202020204" pitchFamily="34" charset="0"/>
              <a:buChar char="•"/>
              <a:defRPr sz="14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None/>
              <a:tabLst/>
              <a:defRPr/>
            </a:pPr>
            <a:r>
              <a:rPr kumimoji="0" lang="es-MX" sz="14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rPr>
              <a:t>Transparencia y rendición de cuentas</a:t>
            </a:r>
          </a:p>
          <a:p>
            <a:pPr marL="171450" indent="-171450"/>
            <a:r>
              <a:rPr lang="es-CO" dirty="0"/>
              <a:t>Información veraz, completa y oportuna a grupos de interés</a:t>
            </a:r>
          </a:p>
          <a:p>
            <a:pPr marL="171450" indent="-171450"/>
            <a:r>
              <a:rPr lang="es-CO" dirty="0"/>
              <a:t>Altos estándares de reporte de información financiera y no financiera </a:t>
            </a:r>
          </a:p>
          <a:p>
            <a:pPr marL="171450" indent="-171450"/>
            <a:r>
              <a:rPr lang="es-CO" dirty="0"/>
              <a:t>Diálogos con los grupos de interés</a:t>
            </a:r>
          </a:p>
          <a:p>
            <a:pPr marL="171450" indent="-171450"/>
            <a:r>
              <a:rPr lang="es-CO" dirty="0"/>
              <a:t>Respeto a los derechos de los accionistas e inversionistas</a:t>
            </a:r>
          </a:p>
        </p:txBody>
      </p:sp>
      <p:sp>
        <p:nvSpPr>
          <p:cNvPr id="26" name="Sub Heading">
            <a:extLst>
              <a:ext uri="{FF2B5EF4-FFF2-40B4-BE49-F238E27FC236}">
                <a16:creationId xmlns:a16="http://schemas.microsoft.com/office/drawing/2014/main" id="{82D66793-EAC4-4065-A99F-7A8B535AA5AF}"/>
              </a:ext>
            </a:extLst>
          </p:cNvPr>
          <p:cNvSpPr>
            <a:spLocks noChangeArrowheads="1"/>
          </p:cNvSpPr>
          <p:nvPr>
            <p:custDataLst>
              <p:tags r:id="rId2"/>
            </p:custDataLst>
          </p:nvPr>
        </p:nvSpPr>
        <p:spPr bwMode="gray">
          <a:xfrm>
            <a:off x="597748" y="441521"/>
            <a:ext cx="3832585" cy="282957"/>
          </a:xfrm>
          <a:prstGeom prst="rect">
            <a:avLst/>
          </a:prstGeom>
          <a:noFill/>
          <a:ln w="12700">
            <a:noFill/>
            <a:prstDash val="dash"/>
            <a:miter lim="800000"/>
            <a:headEnd/>
            <a:tailEnd/>
          </a:ln>
          <a:effectLst/>
        </p:spPr>
        <p:txBody>
          <a:bodyPr lIns="0" tIns="0" rIns="0" bIns="0"/>
          <a:lstStyle/>
          <a:p>
            <a:r>
              <a:rPr lang="es-MX" sz="2000" b="1" dirty="0">
                <a:solidFill>
                  <a:srgbClr val="27AAE1"/>
                </a:solidFill>
                <a:ea typeface="ＭＳ Ｐゴシック"/>
                <a:cs typeface="Calibri" pitchFamily="34" charset="0"/>
              </a:rPr>
              <a:t>Altos estándares de </a:t>
            </a:r>
            <a:r>
              <a:rPr lang="es-MX" sz="2000" b="1" dirty="0" err="1">
                <a:solidFill>
                  <a:srgbClr val="27AAE1"/>
                </a:solidFill>
                <a:ea typeface="ＭＳ Ｐゴシック"/>
                <a:cs typeface="Calibri" pitchFamily="34" charset="0"/>
              </a:rPr>
              <a:t>ASG</a:t>
            </a:r>
            <a:endParaRPr lang="es-MX" sz="2000" b="1" dirty="0">
              <a:solidFill>
                <a:srgbClr val="27AAE1"/>
              </a:solidFill>
              <a:ea typeface="ＭＳ Ｐゴシック"/>
              <a:cs typeface="Calibri" pitchFamily="34" charset="0"/>
            </a:endParaRPr>
          </a:p>
        </p:txBody>
      </p:sp>
      <p:sp>
        <p:nvSpPr>
          <p:cNvPr id="27" name="Main Heading">
            <a:extLst>
              <a:ext uri="{FF2B5EF4-FFF2-40B4-BE49-F238E27FC236}">
                <a16:creationId xmlns:a16="http://schemas.microsoft.com/office/drawing/2014/main" id="{A40BD3E4-6745-480A-A486-2E555D085FA6}"/>
              </a:ext>
            </a:extLst>
          </p:cNvPr>
          <p:cNvSpPr>
            <a:spLocks noChangeArrowheads="1"/>
          </p:cNvSpPr>
          <p:nvPr>
            <p:custDataLst>
              <p:tags r:id="rId3"/>
            </p:custDataLst>
          </p:nvPr>
        </p:nvSpPr>
        <p:spPr bwMode="gray">
          <a:xfrm>
            <a:off x="180334" y="116707"/>
            <a:ext cx="7772400" cy="274320"/>
          </a:xfrm>
          <a:prstGeom prst="rect">
            <a:avLst/>
          </a:prstGeom>
          <a:noFill/>
          <a:ln w="12700">
            <a:noFill/>
            <a:prstDash val="dash"/>
            <a:miter lim="800000"/>
            <a:headEnd/>
            <a:tailEnd/>
          </a:ln>
          <a:effectLst/>
        </p:spPr>
        <p:txBody>
          <a:bodyPr lIns="0" tIns="0" rIns="0" bIns="0"/>
          <a:lstStyle/>
          <a:p>
            <a:pPr eaLnBrk="1" hangingPunct="1">
              <a:lnSpc>
                <a:spcPts val="2100"/>
              </a:lnSpc>
            </a:pPr>
            <a:r>
              <a:rPr lang="es-MX" sz="2800" b="1" dirty="0">
                <a:solidFill>
                  <a:schemeClr val="bg1"/>
                </a:solidFill>
                <a:latin typeface="Calibri"/>
                <a:cs typeface="Calibri" pitchFamily="34" charset="0"/>
              </a:rPr>
              <a:t>¿Por qué invertir en ISA?</a:t>
            </a:r>
          </a:p>
        </p:txBody>
      </p:sp>
      <p:sp>
        <p:nvSpPr>
          <p:cNvPr id="21" name="Marcador de número de diapositiva 1">
            <a:extLst>
              <a:ext uri="{FF2B5EF4-FFF2-40B4-BE49-F238E27FC236}">
                <a16:creationId xmlns:a16="http://schemas.microsoft.com/office/drawing/2014/main" id="{C0425415-E8C3-4292-9B34-99B17B89CFFA}"/>
              </a:ext>
            </a:extLst>
          </p:cNvPr>
          <p:cNvSpPr>
            <a:spLocks noGrp="1"/>
          </p:cNvSpPr>
          <p:nvPr>
            <p:ph type="sldNum" sz="quarter" idx="12"/>
          </p:nvPr>
        </p:nvSpPr>
        <p:spPr>
          <a:xfrm>
            <a:off x="8610600" y="6356350"/>
            <a:ext cx="2743200" cy="365125"/>
          </a:xfrm>
        </p:spPr>
        <p:txBody>
          <a:bodyPr/>
          <a:lstStyle/>
          <a:p>
            <a:fld id="{A8CA4421-44AD-DE44-A829-A4FCFB7D6F23}" type="slidenum">
              <a:rPr lang="es-CO" smtClean="0"/>
              <a:t>19</a:t>
            </a:fld>
            <a:endParaRPr lang="es-CO" dirty="0"/>
          </a:p>
        </p:txBody>
      </p:sp>
    </p:spTree>
    <p:extLst>
      <p:ext uri="{BB962C8B-B14F-4D97-AF65-F5344CB8AC3E}">
        <p14:creationId xmlns:p14="http://schemas.microsoft.com/office/powerpoint/2010/main" val="2768767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848AF721-D654-45B8-BBB9-CDAC9DA59A16}"/>
              </a:ext>
            </a:extLst>
          </p:cNvPr>
          <p:cNvGrpSpPr/>
          <p:nvPr/>
        </p:nvGrpSpPr>
        <p:grpSpPr>
          <a:xfrm>
            <a:off x="6863900" y="744952"/>
            <a:ext cx="5169799" cy="5852375"/>
            <a:chOff x="6973270" y="744952"/>
            <a:chExt cx="5169799" cy="5852375"/>
          </a:xfrm>
        </p:grpSpPr>
        <p:pic>
          <p:nvPicPr>
            <p:cNvPr id="95" name="Imagen 94">
              <a:extLst>
                <a:ext uri="{FF2B5EF4-FFF2-40B4-BE49-F238E27FC236}">
                  <a16:creationId xmlns:a16="http://schemas.microsoft.com/office/drawing/2014/main" id="{C7B235B0-CB53-4E44-A07E-A92630FAC300}"/>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6973270" y="744952"/>
              <a:ext cx="5169799" cy="5852375"/>
            </a:xfrm>
            <a:prstGeom prst="rect">
              <a:avLst/>
            </a:prstGeom>
          </p:spPr>
        </p:pic>
        <p:sp>
          <p:nvSpPr>
            <p:cNvPr id="97" name="CuadroTexto 96">
              <a:extLst>
                <a:ext uri="{FF2B5EF4-FFF2-40B4-BE49-F238E27FC236}">
                  <a16:creationId xmlns:a16="http://schemas.microsoft.com/office/drawing/2014/main" id="{6D7E0FC3-961E-4140-98E5-E682EB926F1A}"/>
                </a:ext>
              </a:extLst>
            </p:cNvPr>
            <p:cNvSpPr txBox="1"/>
            <p:nvPr/>
          </p:nvSpPr>
          <p:spPr>
            <a:xfrm>
              <a:off x="8317675" y="3722661"/>
              <a:ext cx="899965" cy="253916"/>
            </a:xfrm>
            <a:prstGeom prst="rect">
              <a:avLst/>
            </a:prstGeom>
            <a:noFill/>
          </p:spPr>
          <p:txBody>
            <a:bodyPr wrap="square" rtlCol="0">
              <a:spAutoFit/>
            </a:bodyPr>
            <a:lstStyle/>
            <a:p>
              <a:pPr algn="r"/>
              <a:r>
                <a:rPr lang="es-CO" sz="1050" b="1">
                  <a:solidFill>
                    <a:srgbClr val="033085"/>
                  </a:solidFill>
                  <a:latin typeface="Tahoma" panose="020B0604030504040204" pitchFamily="34" charset="0"/>
                  <a:ea typeface="Tahoma" panose="020B0604030504040204" pitchFamily="34" charset="0"/>
                  <a:cs typeface="Tahoma" panose="020B0604030504040204" pitchFamily="34" charset="0"/>
                </a:rPr>
                <a:t>Perú</a:t>
              </a:r>
              <a:endParaRPr lang="es-CO" sz="1400" b="1">
                <a:solidFill>
                  <a:srgbClr val="033085"/>
                </a:solidFill>
                <a:latin typeface="Tahoma" panose="020B0604030504040204" pitchFamily="34" charset="0"/>
                <a:ea typeface="Tahoma" panose="020B0604030504040204" pitchFamily="34" charset="0"/>
                <a:cs typeface="Tahoma" panose="020B0604030504040204" pitchFamily="34" charset="0"/>
              </a:endParaRPr>
            </a:p>
          </p:txBody>
        </p:sp>
        <p:sp>
          <p:nvSpPr>
            <p:cNvPr id="99" name="CuadroTexto 98">
              <a:extLst>
                <a:ext uri="{FF2B5EF4-FFF2-40B4-BE49-F238E27FC236}">
                  <a16:creationId xmlns:a16="http://schemas.microsoft.com/office/drawing/2014/main" id="{A91C8609-4ED6-4B1B-B28B-3FCAD3E9EB79}"/>
                </a:ext>
              </a:extLst>
            </p:cNvPr>
            <p:cNvSpPr txBox="1"/>
            <p:nvPr/>
          </p:nvSpPr>
          <p:spPr>
            <a:xfrm>
              <a:off x="8968190" y="1969174"/>
              <a:ext cx="1213708" cy="253916"/>
            </a:xfrm>
            <a:prstGeom prst="rect">
              <a:avLst/>
            </a:prstGeom>
            <a:noFill/>
          </p:spPr>
          <p:txBody>
            <a:bodyPr wrap="square" rtlCol="0">
              <a:spAutoFit/>
            </a:bodyPr>
            <a:lstStyle/>
            <a:p>
              <a:pPr algn="r"/>
              <a:r>
                <a:rPr lang="es-CO" sz="1050" b="1" dirty="0">
                  <a:solidFill>
                    <a:srgbClr val="033085"/>
                  </a:solidFill>
                  <a:latin typeface="Tahoma" panose="020B0604030504040204" pitchFamily="34" charset="0"/>
                  <a:ea typeface="Tahoma" panose="020B0604030504040204" pitchFamily="34" charset="0"/>
                  <a:cs typeface="Tahoma" panose="020B0604030504040204" pitchFamily="34" charset="0"/>
                </a:rPr>
                <a:t>Centroamérica</a:t>
              </a:r>
              <a:endParaRPr lang="es-CO" sz="1400" b="1" dirty="0">
                <a:solidFill>
                  <a:srgbClr val="033085"/>
                </a:solidFill>
                <a:latin typeface="Tahoma" panose="020B0604030504040204" pitchFamily="34" charset="0"/>
                <a:ea typeface="Tahoma" panose="020B0604030504040204" pitchFamily="34" charset="0"/>
                <a:cs typeface="Tahoma" panose="020B0604030504040204" pitchFamily="34" charset="0"/>
              </a:endParaRPr>
            </a:p>
          </p:txBody>
        </p:sp>
        <p:sp>
          <p:nvSpPr>
            <p:cNvPr id="100" name="CuadroTexto 99">
              <a:extLst>
                <a:ext uri="{FF2B5EF4-FFF2-40B4-BE49-F238E27FC236}">
                  <a16:creationId xmlns:a16="http://schemas.microsoft.com/office/drawing/2014/main" id="{7882F3FD-4698-458F-9B7B-3C27FC43B42A}"/>
                </a:ext>
              </a:extLst>
            </p:cNvPr>
            <p:cNvSpPr txBox="1"/>
            <p:nvPr/>
          </p:nvSpPr>
          <p:spPr>
            <a:xfrm>
              <a:off x="8905460" y="2667494"/>
              <a:ext cx="1107948" cy="253916"/>
            </a:xfrm>
            <a:prstGeom prst="rect">
              <a:avLst/>
            </a:prstGeom>
            <a:noFill/>
          </p:spPr>
          <p:txBody>
            <a:bodyPr wrap="square" rtlCol="0">
              <a:spAutoFit/>
            </a:bodyPr>
            <a:lstStyle/>
            <a:p>
              <a:pPr algn="r"/>
              <a:r>
                <a:rPr lang="es-CO" sz="1050" b="1" dirty="0">
                  <a:solidFill>
                    <a:srgbClr val="001F60"/>
                  </a:solidFill>
                  <a:latin typeface="Tahoma" panose="020B0604030504040204" pitchFamily="34" charset="0"/>
                  <a:ea typeface="Tahoma" panose="020B0604030504040204" pitchFamily="34" charset="0"/>
                  <a:cs typeface="Tahoma" panose="020B0604030504040204" pitchFamily="34" charset="0"/>
                </a:rPr>
                <a:t>Colombia</a:t>
              </a:r>
              <a:endParaRPr lang="es-CO" sz="1400" b="1" dirty="0">
                <a:solidFill>
                  <a:srgbClr val="001F60"/>
                </a:solidFill>
                <a:latin typeface="Tahoma" panose="020B0604030504040204" pitchFamily="34" charset="0"/>
                <a:ea typeface="Tahoma" panose="020B0604030504040204" pitchFamily="34" charset="0"/>
                <a:cs typeface="Tahoma" panose="020B0604030504040204" pitchFamily="34" charset="0"/>
              </a:endParaRPr>
            </a:p>
          </p:txBody>
        </p:sp>
        <p:sp>
          <p:nvSpPr>
            <p:cNvPr id="101" name="CuadroTexto 100">
              <a:extLst>
                <a:ext uri="{FF2B5EF4-FFF2-40B4-BE49-F238E27FC236}">
                  <a16:creationId xmlns:a16="http://schemas.microsoft.com/office/drawing/2014/main" id="{10EB2DB6-2F2F-4D57-B392-07BC8CCD6742}"/>
                </a:ext>
              </a:extLst>
            </p:cNvPr>
            <p:cNvSpPr txBox="1"/>
            <p:nvPr/>
          </p:nvSpPr>
          <p:spPr>
            <a:xfrm>
              <a:off x="9421693" y="3811737"/>
              <a:ext cx="1107948" cy="246221"/>
            </a:xfrm>
            <a:prstGeom prst="rect">
              <a:avLst/>
            </a:prstGeom>
            <a:noFill/>
          </p:spPr>
          <p:txBody>
            <a:bodyPr wrap="square" rtlCol="0">
              <a:spAutoFit/>
            </a:bodyPr>
            <a:lstStyle/>
            <a:p>
              <a:pPr algn="r"/>
              <a:r>
                <a:rPr lang="es-CO" sz="1000" b="1" dirty="0">
                  <a:solidFill>
                    <a:srgbClr val="033085"/>
                  </a:solidFill>
                  <a:latin typeface="Tahoma" panose="020B0604030504040204" pitchFamily="34" charset="0"/>
                  <a:ea typeface="Tahoma" panose="020B0604030504040204" pitchFamily="34" charset="0"/>
                  <a:cs typeface="Tahoma" panose="020B0604030504040204" pitchFamily="34" charset="0"/>
                </a:rPr>
                <a:t>Bolivia</a:t>
              </a:r>
              <a:endParaRPr lang="es-CO" sz="1200" b="1" dirty="0">
                <a:solidFill>
                  <a:srgbClr val="033085"/>
                </a:solidFill>
                <a:latin typeface="Tahoma" panose="020B0604030504040204" pitchFamily="34" charset="0"/>
                <a:ea typeface="Tahoma" panose="020B0604030504040204" pitchFamily="34" charset="0"/>
                <a:cs typeface="Tahoma" panose="020B0604030504040204" pitchFamily="34" charset="0"/>
              </a:endParaRPr>
            </a:p>
          </p:txBody>
        </p:sp>
        <p:grpSp>
          <p:nvGrpSpPr>
            <p:cNvPr id="102" name="Grupo 101">
              <a:extLst>
                <a:ext uri="{FF2B5EF4-FFF2-40B4-BE49-F238E27FC236}">
                  <a16:creationId xmlns:a16="http://schemas.microsoft.com/office/drawing/2014/main" id="{8B255337-4008-4DC6-9E84-DFAF1EFE73D5}"/>
                </a:ext>
              </a:extLst>
            </p:cNvPr>
            <p:cNvGrpSpPr/>
            <p:nvPr/>
          </p:nvGrpSpPr>
          <p:grpSpPr>
            <a:xfrm>
              <a:off x="8619505" y="1923082"/>
              <a:ext cx="300446" cy="313366"/>
              <a:chOff x="918320" y="549033"/>
              <a:chExt cx="300446" cy="313366"/>
            </a:xfrm>
          </p:grpSpPr>
          <p:sp>
            <p:nvSpPr>
              <p:cNvPr id="103" name="Elipse 102">
                <a:extLst>
                  <a:ext uri="{FF2B5EF4-FFF2-40B4-BE49-F238E27FC236}">
                    <a16:creationId xmlns:a16="http://schemas.microsoft.com/office/drawing/2014/main" id="{17BCF318-3EFC-4455-BC3F-4573FA6D7669}"/>
                  </a:ext>
                </a:extLst>
              </p:cNvPr>
              <p:cNvSpPr/>
              <p:nvPr/>
            </p:nvSpPr>
            <p:spPr>
              <a:xfrm>
                <a:off x="918320" y="549033"/>
                <a:ext cx="300446" cy="300446"/>
              </a:xfrm>
              <a:prstGeom prst="ellipse">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04" name="Imagen 103">
                <a:extLst>
                  <a:ext uri="{FF2B5EF4-FFF2-40B4-BE49-F238E27FC236}">
                    <a16:creationId xmlns:a16="http://schemas.microsoft.com/office/drawing/2014/main" id="{1983F241-A73E-433A-913E-7D596F82FA3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22240" y="569793"/>
                <a:ext cx="292606" cy="292606"/>
              </a:xfrm>
              <a:prstGeom prst="ellipse">
                <a:avLst/>
              </a:prstGeom>
            </p:spPr>
          </p:pic>
        </p:grpSp>
        <p:grpSp>
          <p:nvGrpSpPr>
            <p:cNvPr id="105" name="Grupo 104">
              <a:extLst>
                <a:ext uri="{FF2B5EF4-FFF2-40B4-BE49-F238E27FC236}">
                  <a16:creationId xmlns:a16="http://schemas.microsoft.com/office/drawing/2014/main" id="{98C504BF-7A8E-4C88-AFA2-B0F4B704DDDE}"/>
                </a:ext>
              </a:extLst>
            </p:cNvPr>
            <p:cNvGrpSpPr/>
            <p:nvPr/>
          </p:nvGrpSpPr>
          <p:grpSpPr>
            <a:xfrm>
              <a:off x="9520549" y="2857484"/>
              <a:ext cx="300446" cy="313366"/>
              <a:chOff x="918320" y="549033"/>
              <a:chExt cx="300446" cy="313366"/>
            </a:xfrm>
          </p:grpSpPr>
          <p:sp>
            <p:nvSpPr>
              <p:cNvPr id="106" name="Elipse 105">
                <a:extLst>
                  <a:ext uri="{FF2B5EF4-FFF2-40B4-BE49-F238E27FC236}">
                    <a16:creationId xmlns:a16="http://schemas.microsoft.com/office/drawing/2014/main" id="{D45F8F83-8AA8-4D2B-84DD-BE3F07813E51}"/>
                  </a:ext>
                </a:extLst>
              </p:cNvPr>
              <p:cNvSpPr/>
              <p:nvPr/>
            </p:nvSpPr>
            <p:spPr>
              <a:xfrm>
                <a:off x="918320" y="549033"/>
                <a:ext cx="300446" cy="300446"/>
              </a:xfrm>
              <a:prstGeom prst="ellipse">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07" name="Imagen 106">
                <a:extLst>
                  <a:ext uri="{FF2B5EF4-FFF2-40B4-BE49-F238E27FC236}">
                    <a16:creationId xmlns:a16="http://schemas.microsoft.com/office/drawing/2014/main" id="{FFBF04D1-5BF9-4FEB-8B06-1326884C9DD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22240" y="569793"/>
                <a:ext cx="292606" cy="292606"/>
              </a:xfrm>
              <a:prstGeom prst="ellipse">
                <a:avLst/>
              </a:prstGeom>
            </p:spPr>
          </p:pic>
        </p:grpSp>
        <p:grpSp>
          <p:nvGrpSpPr>
            <p:cNvPr id="108" name="Grupo 107">
              <a:extLst>
                <a:ext uri="{FF2B5EF4-FFF2-40B4-BE49-F238E27FC236}">
                  <a16:creationId xmlns:a16="http://schemas.microsoft.com/office/drawing/2014/main" id="{D2A6009E-954B-4E68-8037-38B16CE717A6}"/>
                </a:ext>
              </a:extLst>
            </p:cNvPr>
            <p:cNvGrpSpPr/>
            <p:nvPr/>
          </p:nvGrpSpPr>
          <p:grpSpPr>
            <a:xfrm>
              <a:off x="9285710" y="3555938"/>
              <a:ext cx="300446" cy="313366"/>
              <a:chOff x="918320" y="549033"/>
              <a:chExt cx="300446" cy="313366"/>
            </a:xfrm>
          </p:grpSpPr>
          <p:sp>
            <p:nvSpPr>
              <p:cNvPr id="109" name="Elipse 108">
                <a:extLst>
                  <a:ext uri="{FF2B5EF4-FFF2-40B4-BE49-F238E27FC236}">
                    <a16:creationId xmlns:a16="http://schemas.microsoft.com/office/drawing/2014/main" id="{E2F90BE8-665F-42C4-BD25-0853D8EBB4EB}"/>
                  </a:ext>
                </a:extLst>
              </p:cNvPr>
              <p:cNvSpPr/>
              <p:nvPr/>
            </p:nvSpPr>
            <p:spPr>
              <a:xfrm>
                <a:off x="918320" y="549033"/>
                <a:ext cx="300446" cy="300446"/>
              </a:xfrm>
              <a:prstGeom prst="ellipse">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10" name="Imagen 109">
                <a:extLst>
                  <a:ext uri="{FF2B5EF4-FFF2-40B4-BE49-F238E27FC236}">
                    <a16:creationId xmlns:a16="http://schemas.microsoft.com/office/drawing/2014/main" id="{5A1466B5-A3D8-462B-83D1-43DB2EAA445A}"/>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22240" y="569793"/>
                <a:ext cx="292606" cy="292606"/>
              </a:xfrm>
              <a:prstGeom prst="ellipse">
                <a:avLst/>
              </a:prstGeom>
            </p:spPr>
          </p:pic>
        </p:grpSp>
        <p:grpSp>
          <p:nvGrpSpPr>
            <p:cNvPr id="111" name="Grupo 110">
              <a:extLst>
                <a:ext uri="{FF2B5EF4-FFF2-40B4-BE49-F238E27FC236}">
                  <a16:creationId xmlns:a16="http://schemas.microsoft.com/office/drawing/2014/main" id="{606A2BEF-3129-4123-93D2-C4C6D0734F56}"/>
                </a:ext>
              </a:extLst>
            </p:cNvPr>
            <p:cNvGrpSpPr/>
            <p:nvPr/>
          </p:nvGrpSpPr>
          <p:grpSpPr>
            <a:xfrm>
              <a:off x="9679980" y="5244593"/>
              <a:ext cx="315473" cy="300446"/>
              <a:chOff x="1123178" y="421951"/>
              <a:chExt cx="315473" cy="300446"/>
            </a:xfrm>
          </p:grpSpPr>
          <p:sp>
            <p:nvSpPr>
              <p:cNvPr id="112" name="Elipse 111">
                <a:extLst>
                  <a:ext uri="{FF2B5EF4-FFF2-40B4-BE49-F238E27FC236}">
                    <a16:creationId xmlns:a16="http://schemas.microsoft.com/office/drawing/2014/main" id="{D4358F54-A771-46EF-A180-EA7DC00EFBBF}"/>
                  </a:ext>
                </a:extLst>
              </p:cNvPr>
              <p:cNvSpPr/>
              <p:nvPr/>
            </p:nvSpPr>
            <p:spPr>
              <a:xfrm>
                <a:off x="1138205" y="421951"/>
                <a:ext cx="300446" cy="300446"/>
              </a:xfrm>
              <a:prstGeom prst="ellipse">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13" name="Imagen 112">
                <a:extLst>
                  <a:ext uri="{FF2B5EF4-FFF2-40B4-BE49-F238E27FC236}">
                    <a16:creationId xmlns:a16="http://schemas.microsoft.com/office/drawing/2014/main" id="{886FAD46-C532-40C2-A230-15653633753B}"/>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23178" y="425495"/>
                <a:ext cx="292606" cy="292606"/>
              </a:xfrm>
              <a:prstGeom prst="ellipse">
                <a:avLst/>
              </a:prstGeom>
            </p:spPr>
          </p:pic>
        </p:grpSp>
        <p:sp>
          <p:nvSpPr>
            <p:cNvPr id="114" name="CuadroTexto 113">
              <a:extLst>
                <a:ext uri="{FF2B5EF4-FFF2-40B4-BE49-F238E27FC236}">
                  <a16:creationId xmlns:a16="http://schemas.microsoft.com/office/drawing/2014/main" id="{C12DF4A0-452F-40A4-AC74-0C069701587B}"/>
                </a:ext>
              </a:extLst>
            </p:cNvPr>
            <p:cNvSpPr txBox="1"/>
            <p:nvPr/>
          </p:nvSpPr>
          <p:spPr>
            <a:xfrm>
              <a:off x="9862107" y="5426209"/>
              <a:ext cx="899965" cy="246221"/>
            </a:xfrm>
            <a:prstGeom prst="rect">
              <a:avLst/>
            </a:prstGeom>
            <a:noFill/>
          </p:spPr>
          <p:txBody>
            <a:bodyPr wrap="square" rtlCol="0">
              <a:spAutoFit/>
            </a:bodyPr>
            <a:lstStyle/>
            <a:p>
              <a:r>
                <a:rPr lang="es-CO" sz="1000" b="1" dirty="0">
                  <a:solidFill>
                    <a:srgbClr val="033085"/>
                  </a:solidFill>
                  <a:latin typeface="Tahoma" panose="020B0604030504040204" pitchFamily="34" charset="0"/>
                  <a:ea typeface="Tahoma" panose="020B0604030504040204" pitchFamily="34" charset="0"/>
                  <a:cs typeface="Tahoma" panose="020B0604030504040204" pitchFamily="34" charset="0"/>
                </a:rPr>
                <a:t>Argentina</a:t>
              </a:r>
              <a:endParaRPr lang="es-CO" sz="1200" b="1" dirty="0">
                <a:solidFill>
                  <a:srgbClr val="033085"/>
                </a:solidFill>
                <a:latin typeface="Tahoma" panose="020B0604030504040204" pitchFamily="34" charset="0"/>
                <a:ea typeface="Tahoma" panose="020B0604030504040204" pitchFamily="34" charset="0"/>
                <a:cs typeface="Tahoma" panose="020B0604030504040204" pitchFamily="34" charset="0"/>
              </a:endParaRPr>
            </a:p>
          </p:txBody>
        </p:sp>
        <p:sp>
          <p:nvSpPr>
            <p:cNvPr id="115" name="CuadroTexto 114">
              <a:extLst>
                <a:ext uri="{FF2B5EF4-FFF2-40B4-BE49-F238E27FC236}">
                  <a16:creationId xmlns:a16="http://schemas.microsoft.com/office/drawing/2014/main" id="{BC36CB36-7BBC-4685-A6BF-754605193233}"/>
                </a:ext>
              </a:extLst>
            </p:cNvPr>
            <p:cNvSpPr txBox="1"/>
            <p:nvPr/>
          </p:nvSpPr>
          <p:spPr>
            <a:xfrm>
              <a:off x="11075865" y="3610163"/>
              <a:ext cx="899965" cy="246221"/>
            </a:xfrm>
            <a:prstGeom prst="rect">
              <a:avLst/>
            </a:prstGeom>
            <a:noFill/>
          </p:spPr>
          <p:txBody>
            <a:bodyPr wrap="square" rtlCol="0">
              <a:spAutoFit/>
            </a:bodyPr>
            <a:lstStyle/>
            <a:p>
              <a:r>
                <a:rPr lang="es-CO" sz="1000" b="1" dirty="0">
                  <a:solidFill>
                    <a:srgbClr val="033085"/>
                  </a:solidFill>
                  <a:latin typeface="Tahoma" panose="020B0604030504040204" pitchFamily="34" charset="0"/>
                  <a:ea typeface="Tahoma" panose="020B0604030504040204" pitchFamily="34" charset="0"/>
                  <a:cs typeface="Tahoma" panose="020B0604030504040204" pitchFamily="34" charset="0"/>
                </a:rPr>
                <a:t>Brasil</a:t>
              </a:r>
              <a:endParaRPr lang="es-CO" sz="1200" b="1" dirty="0">
                <a:solidFill>
                  <a:srgbClr val="033085"/>
                </a:solidFill>
                <a:latin typeface="Tahoma" panose="020B0604030504040204" pitchFamily="34" charset="0"/>
                <a:ea typeface="Tahoma" panose="020B0604030504040204" pitchFamily="34" charset="0"/>
                <a:cs typeface="Tahoma" panose="020B0604030504040204" pitchFamily="34" charset="0"/>
              </a:endParaRPr>
            </a:p>
          </p:txBody>
        </p:sp>
        <p:grpSp>
          <p:nvGrpSpPr>
            <p:cNvPr id="116" name="Grupo 115">
              <a:extLst>
                <a:ext uri="{FF2B5EF4-FFF2-40B4-BE49-F238E27FC236}">
                  <a16:creationId xmlns:a16="http://schemas.microsoft.com/office/drawing/2014/main" id="{E01F2375-12F6-4F7A-94FB-77BAB36DE8AD}"/>
                </a:ext>
              </a:extLst>
            </p:cNvPr>
            <p:cNvGrpSpPr/>
            <p:nvPr/>
          </p:nvGrpSpPr>
          <p:grpSpPr>
            <a:xfrm>
              <a:off x="11201484" y="3904104"/>
              <a:ext cx="300446" cy="313366"/>
              <a:chOff x="918320" y="549033"/>
              <a:chExt cx="300446" cy="313366"/>
            </a:xfrm>
          </p:grpSpPr>
          <p:sp>
            <p:nvSpPr>
              <p:cNvPr id="117" name="Elipse 116">
                <a:extLst>
                  <a:ext uri="{FF2B5EF4-FFF2-40B4-BE49-F238E27FC236}">
                    <a16:creationId xmlns:a16="http://schemas.microsoft.com/office/drawing/2014/main" id="{A83A5B04-8730-429A-94C2-592F3A99D8B0}"/>
                  </a:ext>
                </a:extLst>
              </p:cNvPr>
              <p:cNvSpPr/>
              <p:nvPr/>
            </p:nvSpPr>
            <p:spPr>
              <a:xfrm>
                <a:off x="918320" y="549033"/>
                <a:ext cx="300446" cy="300446"/>
              </a:xfrm>
              <a:prstGeom prst="ellipse">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18" name="Imagen 117">
                <a:extLst>
                  <a:ext uri="{FF2B5EF4-FFF2-40B4-BE49-F238E27FC236}">
                    <a16:creationId xmlns:a16="http://schemas.microsoft.com/office/drawing/2014/main" id="{A566A677-2925-46A3-A11C-DB194BD4D61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22240" y="569793"/>
                <a:ext cx="292606" cy="292606"/>
              </a:xfrm>
              <a:prstGeom prst="ellipse">
                <a:avLst/>
              </a:prstGeom>
            </p:spPr>
          </p:pic>
        </p:grpSp>
        <p:grpSp>
          <p:nvGrpSpPr>
            <p:cNvPr id="119" name="Grupo 118">
              <a:extLst>
                <a:ext uri="{FF2B5EF4-FFF2-40B4-BE49-F238E27FC236}">
                  <a16:creationId xmlns:a16="http://schemas.microsoft.com/office/drawing/2014/main" id="{F06821C0-D3BD-45EE-876D-4C44F6BA8C5A}"/>
                </a:ext>
              </a:extLst>
            </p:cNvPr>
            <p:cNvGrpSpPr/>
            <p:nvPr/>
          </p:nvGrpSpPr>
          <p:grpSpPr>
            <a:xfrm>
              <a:off x="10154390" y="4035998"/>
              <a:ext cx="300446" cy="313366"/>
              <a:chOff x="918320" y="549033"/>
              <a:chExt cx="300446" cy="313366"/>
            </a:xfrm>
          </p:grpSpPr>
          <p:sp>
            <p:nvSpPr>
              <p:cNvPr id="120" name="Elipse 119">
                <a:extLst>
                  <a:ext uri="{FF2B5EF4-FFF2-40B4-BE49-F238E27FC236}">
                    <a16:creationId xmlns:a16="http://schemas.microsoft.com/office/drawing/2014/main" id="{9ECDCD7A-1DE7-4537-AF00-F5883E778040}"/>
                  </a:ext>
                </a:extLst>
              </p:cNvPr>
              <p:cNvSpPr/>
              <p:nvPr/>
            </p:nvSpPr>
            <p:spPr>
              <a:xfrm>
                <a:off x="918320" y="549033"/>
                <a:ext cx="300446" cy="300446"/>
              </a:xfrm>
              <a:prstGeom prst="ellipse">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21" name="Imagen 120">
                <a:extLst>
                  <a:ext uri="{FF2B5EF4-FFF2-40B4-BE49-F238E27FC236}">
                    <a16:creationId xmlns:a16="http://schemas.microsoft.com/office/drawing/2014/main" id="{0BDA25A0-D236-4775-9DEF-103C2457989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22240" y="569793"/>
                <a:ext cx="292606" cy="292606"/>
              </a:xfrm>
              <a:prstGeom prst="ellipse">
                <a:avLst/>
              </a:prstGeom>
            </p:spPr>
          </p:pic>
        </p:grpSp>
        <p:sp>
          <p:nvSpPr>
            <p:cNvPr id="123" name="CuadroTexto 122">
              <a:extLst>
                <a:ext uri="{FF2B5EF4-FFF2-40B4-BE49-F238E27FC236}">
                  <a16:creationId xmlns:a16="http://schemas.microsoft.com/office/drawing/2014/main" id="{DB0F014E-E5E4-4115-A070-03AA16038460}"/>
                </a:ext>
              </a:extLst>
            </p:cNvPr>
            <p:cNvSpPr txBox="1"/>
            <p:nvPr/>
          </p:nvSpPr>
          <p:spPr>
            <a:xfrm>
              <a:off x="8767657" y="5107648"/>
              <a:ext cx="899965" cy="253916"/>
            </a:xfrm>
            <a:prstGeom prst="rect">
              <a:avLst/>
            </a:prstGeom>
            <a:noFill/>
          </p:spPr>
          <p:txBody>
            <a:bodyPr wrap="square" rtlCol="0">
              <a:spAutoFit/>
            </a:bodyPr>
            <a:lstStyle/>
            <a:p>
              <a:pPr algn="r"/>
              <a:r>
                <a:rPr lang="es-CO" sz="1050" b="1" dirty="0">
                  <a:solidFill>
                    <a:srgbClr val="033085"/>
                  </a:solidFill>
                  <a:latin typeface="Tahoma" panose="020B0604030504040204" pitchFamily="34" charset="0"/>
                  <a:ea typeface="Tahoma" panose="020B0604030504040204" pitchFamily="34" charset="0"/>
                  <a:cs typeface="Tahoma" panose="020B0604030504040204" pitchFamily="34" charset="0"/>
                </a:rPr>
                <a:t>Chile</a:t>
              </a:r>
              <a:endParaRPr lang="es-CO" sz="1400" b="1" dirty="0">
                <a:solidFill>
                  <a:srgbClr val="033085"/>
                </a:solidFill>
                <a:latin typeface="Tahoma" panose="020B0604030504040204" pitchFamily="34" charset="0"/>
                <a:ea typeface="Tahoma" panose="020B0604030504040204" pitchFamily="34" charset="0"/>
                <a:cs typeface="Tahoma" panose="020B0604030504040204" pitchFamily="34" charset="0"/>
              </a:endParaRPr>
            </a:p>
          </p:txBody>
        </p:sp>
      </p:grpSp>
      <p:pic>
        <p:nvPicPr>
          <p:cNvPr id="91" name="Imagen 90">
            <a:extLst>
              <a:ext uri="{FF2B5EF4-FFF2-40B4-BE49-F238E27FC236}">
                <a16:creationId xmlns:a16="http://schemas.microsoft.com/office/drawing/2014/main" id="{9A672D63-CC30-4E1C-AED8-4200E190FDFF}"/>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0" b="90129" l="2444" r="97556">
                        <a14:foregroundMark x1="54582" y1="37339" x2="69959" y2="36910"/>
                        <a14:foregroundMark x1="69959" y1="36910" x2="89715" y2="858"/>
                        <a14:foregroundMark x1="89715" y1="858" x2="51120" y2="39914"/>
                        <a14:foregroundMark x1="51120" y1="39914" x2="80754" y2="16309"/>
                        <a14:foregroundMark x1="80754" y1="16309" x2="73320" y2="8584"/>
                        <a14:foregroundMark x1="73320" y1="8584" x2="62831" y2="23176"/>
                        <a14:foregroundMark x1="62831" y1="23176" x2="63035" y2="24464"/>
                        <a14:foregroundMark x1="4073" y1="33476" x2="30855" y2="47639"/>
                        <a14:foregroundMark x1="30855" y1="47639" x2="65071" y2="20601"/>
                        <a14:foregroundMark x1="65071" y1="20601" x2="7332" y2="25751"/>
                        <a14:foregroundMark x1="7332" y1="25751" x2="39511" y2="11588"/>
                        <a14:foregroundMark x1="39511" y1="11588" x2="3259" y2="6009"/>
                        <a14:foregroundMark x1="3259" y1="6009" x2="28717" y2="47210"/>
                        <a14:foregroundMark x1="28717" y1="47210" x2="6619" y2="41202"/>
                        <a14:foregroundMark x1="6619" y1="41202" x2="25255" y2="69099"/>
                        <a14:foregroundMark x1="25255" y1="69099" x2="53157" y2="48498"/>
                        <a14:foregroundMark x1="53157" y1="48498" x2="26375" y2="35193"/>
                        <a14:foregroundMark x1="26375" y1="35193" x2="96334" y2="3863"/>
                        <a14:foregroundMark x1="7230" y1="0" x2="96232" y2="3433"/>
                        <a14:foregroundMark x1="7128" y1="0" x2="1527" y2="24464"/>
                        <a14:foregroundMark x1="1527" y1="24893" x2="41344" y2="69528"/>
                        <a14:foregroundMark x1="41344" y1="69528" x2="53971" y2="64807"/>
                        <a14:foregroundMark x1="53971" y1="64807" x2="31161" y2="59657"/>
                        <a14:foregroundMark x1="31161" y1="59657" x2="48371" y2="39485"/>
                        <a14:foregroundMark x1="48371" y1="39485" x2="36558" y2="35622"/>
                        <a14:foregroundMark x1="36558" y1="35622" x2="61507" y2="19742"/>
                        <a14:foregroundMark x1="61507" y1="19742" x2="52342" y2="4721"/>
                        <a14:foregroundMark x1="52342" y1="4721" x2="4175" y2="2146"/>
                        <a14:foregroundMark x1="4073" y1="2146" x2="0" y2="12446"/>
                        <a14:foregroundMark x1="0" y1="30472" x2="3055" y2="44635"/>
                        <a14:foregroundMark x1="3157" y1="45064" x2="25560" y2="7725"/>
                        <a14:foregroundMark x1="25560" y1="7725" x2="45010" y2="39056"/>
                        <a14:foregroundMark x1="45010" y1="39056" x2="46436" y2="39914"/>
                        <a14:foregroundMark x1="2444" y1="0" x2="2444" y2="54936"/>
                        <a14:foregroundMark x1="2851" y1="0" x2="5601" y2="54077"/>
                        <a14:foregroundMark x1="5703" y1="54506" x2="713" y2="2146"/>
                        <a14:foregroundMark x1="713" y1="2146" x2="102" y2="64807"/>
                        <a14:foregroundMark x1="102" y1="64807" x2="5092" y2="31760"/>
                        <a14:foregroundMark x1="3259" y1="0" x2="4990" y2="31330"/>
                        <a14:foregroundMark x1="2037" y1="0" x2="2037" y2="47639"/>
                        <a14:foregroundMark x1="2138" y1="0" x2="2037" y2="47639"/>
                        <a14:foregroundMark x1="2342" y1="0" x2="4073" y2="41202"/>
                        <a14:foregroundMark x1="4175" y1="41631" x2="2444" y2="28326"/>
                        <a14:foregroundMark x1="26986" y1="89700" x2="30143" y2="90129"/>
                        <a14:foregroundMark x1="96029" y1="0" x2="91752" y2="9442"/>
                      </a14:backgroundRemoval>
                    </a14:imgEffect>
                  </a14:imgLayer>
                </a14:imgProps>
              </a:ext>
              <a:ext uri="{28A0092B-C50C-407E-A947-70E740481C1C}">
                <a14:useLocalDpi xmlns:a14="http://schemas.microsoft.com/office/drawing/2010/main"/>
              </a:ext>
            </a:extLst>
          </a:blip>
          <a:srcRect/>
          <a:stretch/>
        </p:blipFill>
        <p:spPr>
          <a:xfrm rot="10800000">
            <a:off x="7380538" y="5859720"/>
            <a:ext cx="4811462" cy="1015823"/>
          </a:xfrm>
          <a:prstGeom prst="rect">
            <a:avLst/>
          </a:prstGeom>
        </p:spPr>
      </p:pic>
      <p:sp>
        <p:nvSpPr>
          <p:cNvPr id="2" name="Marcador de número de diapositiva 1">
            <a:extLst>
              <a:ext uri="{FF2B5EF4-FFF2-40B4-BE49-F238E27FC236}">
                <a16:creationId xmlns:a16="http://schemas.microsoft.com/office/drawing/2014/main" id="{A101DB88-0B6B-4683-B113-797DFA3FA694}"/>
              </a:ext>
            </a:extLst>
          </p:cNvPr>
          <p:cNvSpPr>
            <a:spLocks noGrp="1"/>
          </p:cNvSpPr>
          <p:nvPr>
            <p:ph type="sldNum" sz="quarter" idx="12"/>
          </p:nvPr>
        </p:nvSpPr>
        <p:spPr>
          <a:xfrm>
            <a:off x="9448800" y="6483818"/>
            <a:ext cx="2743200" cy="365125"/>
          </a:xfrm>
        </p:spPr>
        <p:txBody>
          <a:bodyPr/>
          <a:lstStyle/>
          <a:p>
            <a:fld id="{A8CA4421-44AD-DE44-A829-A4FCFB7D6F23}" type="slidenum">
              <a:rPr lang="es-CO" smtClean="0"/>
              <a:t>2</a:t>
            </a:fld>
            <a:endParaRPr lang="es-CO" dirty="0"/>
          </a:p>
        </p:txBody>
      </p:sp>
      <p:sp>
        <p:nvSpPr>
          <p:cNvPr id="3" name="Page Number">
            <a:extLst>
              <a:ext uri="{FF2B5EF4-FFF2-40B4-BE49-F238E27FC236}">
                <a16:creationId xmlns:a16="http://schemas.microsoft.com/office/drawing/2014/main" id="{EA525EDB-CE74-48F5-BFAA-5AA6DF36DF32}"/>
              </a:ext>
            </a:extLst>
          </p:cNvPr>
          <p:cNvSpPr txBox="1">
            <a:spLocks noChangeArrowheads="1"/>
          </p:cNvSpPr>
          <p:nvPr>
            <p:custDataLst>
              <p:tags r:id="rId1"/>
            </p:custDataLst>
          </p:nvPr>
        </p:nvSpPr>
        <p:spPr bwMode="auto">
          <a:xfrm>
            <a:off x="458480" y="7061473"/>
            <a:ext cx="254000" cy="244475"/>
          </a:xfrm>
          <a:prstGeom prst="rect">
            <a:avLst/>
          </a:prstGeom>
          <a:noFill/>
          <a:ln w="12700">
            <a:noFill/>
            <a:miter lim="800000"/>
            <a:headEnd/>
            <a:tailEnd/>
          </a:ln>
          <a:effectLst/>
        </p:spPr>
        <p:txBody>
          <a:bodyPr wrap="none" lIns="0" tIns="0" rIns="0" bIns="0" anchor="t" anchorCtr="0"/>
          <a:lstStyle/>
          <a:p>
            <a:pPr eaLnBrk="1" hangingPunct="1"/>
            <a:r>
              <a:rPr lang="en-US" altLang="en-US" sz="1000" dirty="0">
                <a:solidFill>
                  <a:srgbClr val="000000"/>
                </a:solidFill>
                <a:cs typeface="Calibri" pitchFamily="34" charset="0"/>
              </a:rPr>
              <a:t>10</a:t>
            </a:r>
            <a:endParaRPr altLang="en-US" sz="1000" dirty="0">
              <a:solidFill>
                <a:srgbClr val="000000"/>
              </a:solidFill>
              <a:cs typeface="Calibri" pitchFamily="34" charset="0"/>
            </a:endParaRPr>
          </a:p>
        </p:txBody>
      </p:sp>
      <p:sp>
        <p:nvSpPr>
          <p:cNvPr id="4" name="Sub Heading">
            <a:extLst>
              <a:ext uri="{FF2B5EF4-FFF2-40B4-BE49-F238E27FC236}">
                <a16:creationId xmlns:a16="http://schemas.microsoft.com/office/drawing/2014/main" id="{63CB5A1D-D143-4E21-87B8-6DE7E281E4A5}"/>
              </a:ext>
            </a:extLst>
          </p:cNvPr>
          <p:cNvSpPr>
            <a:spLocks noChangeArrowheads="1"/>
          </p:cNvSpPr>
          <p:nvPr>
            <p:custDataLst>
              <p:tags r:id="rId2"/>
            </p:custDataLst>
          </p:nvPr>
        </p:nvSpPr>
        <p:spPr bwMode="gray">
          <a:xfrm>
            <a:off x="443337" y="115929"/>
            <a:ext cx="11535303" cy="308864"/>
          </a:xfrm>
          <a:prstGeom prst="rect">
            <a:avLst/>
          </a:prstGeom>
          <a:noFill/>
          <a:ln w="12700">
            <a:noFill/>
            <a:prstDash val="dash"/>
            <a:miter lim="800000"/>
            <a:headEnd/>
            <a:tailEnd/>
          </a:ln>
          <a:effectLst/>
        </p:spPr>
        <p:txBody>
          <a:bodyPr lIns="0" tIns="0" rIns="0" bIns="0"/>
          <a:lstStyle/>
          <a:p>
            <a:pPr eaLnBrk="1" hangingPunct="1"/>
            <a:r>
              <a:rPr lang="es-MX" sz="2800" b="1" dirty="0">
                <a:solidFill>
                  <a:srgbClr val="17406D"/>
                </a:solidFill>
                <a:latin typeface="Calibri"/>
                <a:cs typeface="Calibri" pitchFamily="34" charset="0"/>
              </a:rPr>
              <a:t>Multilatina líder en la región, operando activos estratégicos para las economías en las que opera</a:t>
            </a:r>
          </a:p>
        </p:txBody>
      </p:sp>
      <p:sp>
        <p:nvSpPr>
          <p:cNvPr id="98" name="CuadroTexto 97">
            <a:extLst>
              <a:ext uri="{FF2B5EF4-FFF2-40B4-BE49-F238E27FC236}">
                <a16:creationId xmlns:a16="http://schemas.microsoft.com/office/drawing/2014/main" id="{CE8956F7-94C2-483E-AAA7-90EC4733A0C2}"/>
              </a:ext>
            </a:extLst>
          </p:cNvPr>
          <p:cNvSpPr txBox="1"/>
          <p:nvPr/>
        </p:nvSpPr>
        <p:spPr>
          <a:xfrm>
            <a:off x="8441288" y="5441252"/>
            <a:ext cx="899965" cy="253916"/>
          </a:xfrm>
          <a:prstGeom prst="rect">
            <a:avLst/>
          </a:prstGeom>
          <a:noFill/>
        </p:spPr>
        <p:txBody>
          <a:bodyPr wrap="square" rtlCol="0">
            <a:spAutoFit/>
          </a:bodyPr>
          <a:lstStyle/>
          <a:p>
            <a:pPr algn="r"/>
            <a:r>
              <a:rPr lang="es-CO" sz="1050" b="1">
                <a:solidFill>
                  <a:schemeClr val="bg1"/>
                </a:solidFill>
                <a:latin typeface="Tahoma" panose="020B0604030504040204" pitchFamily="34" charset="0"/>
                <a:ea typeface="Tahoma" panose="020B0604030504040204" pitchFamily="34" charset="0"/>
                <a:cs typeface="Tahoma" panose="020B0604030504040204" pitchFamily="34" charset="0"/>
              </a:rPr>
              <a:t>Chile</a:t>
            </a:r>
            <a:endParaRPr lang="es-CO" sz="14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8" name="Freeform 15">
            <a:extLst>
              <a:ext uri="{FF2B5EF4-FFF2-40B4-BE49-F238E27FC236}">
                <a16:creationId xmlns:a16="http://schemas.microsoft.com/office/drawing/2014/main" id="{4F2ABF47-EF95-47BB-8FF3-FDA6CA2B2DF0}"/>
              </a:ext>
            </a:extLst>
          </p:cNvPr>
          <p:cNvSpPr>
            <a:spLocks noChangeAspect="1" noEditPoints="1"/>
          </p:cNvSpPr>
          <p:nvPr>
            <p:custDataLst>
              <p:tags r:id="rId3"/>
            </p:custDataLst>
          </p:nvPr>
        </p:nvSpPr>
        <p:spPr bwMode="auto">
          <a:xfrm>
            <a:off x="9760489" y="2921837"/>
            <a:ext cx="224051" cy="230436"/>
          </a:xfrm>
          <a:custGeom>
            <a:avLst/>
            <a:gdLst>
              <a:gd name="T0" fmla="*/ 295 w 403"/>
              <a:gd name="T1" fmla="*/ 0 h 404"/>
              <a:gd name="T2" fmla="*/ 107 w 403"/>
              <a:gd name="T3" fmla="*/ 0 h 404"/>
              <a:gd name="T4" fmla="*/ 0 w 403"/>
              <a:gd name="T5" fmla="*/ 404 h 404"/>
              <a:gd name="T6" fmla="*/ 403 w 403"/>
              <a:gd name="T7" fmla="*/ 404 h 404"/>
              <a:gd name="T8" fmla="*/ 295 w 403"/>
              <a:gd name="T9" fmla="*/ 0 h 404"/>
              <a:gd name="T10" fmla="*/ 215 w 403"/>
              <a:gd name="T11" fmla="*/ 390 h 404"/>
              <a:gd name="T12" fmla="*/ 188 w 403"/>
              <a:gd name="T13" fmla="*/ 390 h 404"/>
              <a:gd name="T14" fmla="*/ 188 w 403"/>
              <a:gd name="T15" fmla="*/ 336 h 404"/>
              <a:gd name="T16" fmla="*/ 215 w 403"/>
              <a:gd name="T17" fmla="*/ 336 h 404"/>
              <a:gd name="T18" fmla="*/ 215 w 403"/>
              <a:gd name="T19" fmla="*/ 390 h 404"/>
              <a:gd name="T20" fmla="*/ 215 w 403"/>
              <a:gd name="T21" fmla="*/ 283 h 404"/>
              <a:gd name="T22" fmla="*/ 188 w 403"/>
              <a:gd name="T23" fmla="*/ 283 h 404"/>
              <a:gd name="T24" fmla="*/ 188 w 403"/>
              <a:gd name="T25" fmla="*/ 229 h 404"/>
              <a:gd name="T26" fmla="*/ 215 w 403"/>
              <a:gd name="T27" fmla="*/ 229 h 404"/>
              <a:gd name="T28" fmla="*/ 215 w 403"/>
              <a:gd name="T29" fmla="*/ 283 h 404"/>
              <a:gd name="T30" fmla="*/ 215 w 403"/>
              <a:gd name="T31" fmla="*/ 175 h 404"/>
              <a:gd name="T32" fmla="*/ 188 w 403"/>
              <a:gd name="T33" fmla="*/ 175 h 404"/>
              <a:gd name="T34" fmla="*/ 188 w 403"/>
              <a:gd name="T35" fmla="*/ 121 h 404"/>
              <a:gd name="T36" fmla="*/ 215 w 403"/>
              <a:gd name="T37" fmla="*/ 121 h 404"/>
              <a:gd name="T38" fmla="*/ 215 w 403"/>
              <a:gd name="T39" fmla="*/ 175 h 404"/>
              <a:gd name="T40" fmla="*/ 215 w 403"/>
              <a:gd name="T41" fmla="*/ 67 h 404"/>
              <a:gd name="T42" fmla="*/ 188 w 403"/>
              <a:gd name="T43" fmla="*/ 67 h 404"/>
              <a:gd name="T44" fmla="*/ 188 w 403"/>
              <a:gd name="T45" fmla="*/ 13 h 404"/>
              <a:gd name="T46" fmla="*/ 215 w 403"/>
              <a:gd name="T47" fmla="*/ 13 h 404"/>
              <a:gd name="T48" fmla="*/ 215 w 403"/>
              <a:gd name="T49" fmla="*/ 6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3" h="404">
                <a:moveTo>
                  <a:pt x="295" y="0"/>
                </a:moveTo>
                <a:lnTo>
                  <a:pt x="107" y="0"/>
                </a:lnTo>
                <a:lnTo>
                  <a:pt x="0" y="404"/>
                </a:lnTo>
                <a:lnTo>
                  <a:pt x="403" y="404"/>
                </a:lnTo>
                <a:lnTo>
                  <a:pt x="295" y="0"/>
                </a:lnTo>
                <a:close/>
                <a:moveTo>
                  <a:pt x="215" y="390"/>
                </a:moveTo>
                <a:lnTo>
                  <a:pt x="188" y="390"/>
                </a:lnTo>
                <a:lnTo>
                  <a:pt x="188" y="336"/>
                </a:lnTo>
                <a:lnTo>
                  <a:pt x="215" y="336"/>
                </a:lnTo>
                <a:lnTo>
                  <a:pt x="215" y="390"/>
                </a:lnTo>
                <a:close/>
                <a:moveTo>
                  <a:pt x="215" y="283"/>
                </a:moveTo>
                <a:lnTo>
                  <a:pt x="188" y="283"/>
                </a:lnTo>
                <a:lnTo>
                  <a:pt x="188" y="229"/>
                </a:lnTo>
                <a:lnTo>
                  <a:pt x="215" y="229"/>
                </a:lnTo>
                <a:lnTo>
                  <a:pt x="215" y="283"/>
                </a:lnTo>
                <a:close/>
                <a:moveTo>
                  <a:pt x="215" y="175"/>
                </a:moveTo>
                <a:lnTo>
                  <a:pt x="188" y="175"/>
                </a:lnTo>
                <a:lnTo>
                  <a:pt x="188" y="121"/>
                </a:lnTo>
                <a:lnTo>
                  <a:pt x="215" y="121"/>
                </a:lnTo>
                <a:lnTo>
                  <a:pt x="215" y="175"/>
                </a:lnTo>
                <a:close/>
                <a:moveTo>
                  <a:pt x="215" y="67"/>
                </a:moveTo>
                <a:lnTo>
                  <a:pt x="188" y="67"/>
                </a:lnTo>
                <a:lnTo>
                  <a:pt x="188" y="13"/>
                </a:lnTo>
                <a:lnTo>
                  <a:pt x="215" y="13"/>
                </a:lnTo>
                <a:lnTo>
                  <a:pt x="215" y="67"/>
                </a:lnTo>
                <a:close/>
              </a:path>
            </a:pathLst>
          </a:custGeom>
          <a:solidFill>
            <a:srgbClr val="241C68"/>
          </a:solidFill>
          <a:ln>
            <a:noFill/>
          </a:ln>
        </p:spPr>
        <p:txBody>
          <a:bodyPr vert="horz" wrap="square" lIns="91440" tIns="45720" rIns="91440" bIns="45720" numCol="1" anchor="t" anchorCtr="0" compatLnSpc="1">
            <a:prstTxWarp prst="textNoShape">
              <a:avLst/>
            </a:prstTxWarp>
          </a:bodyPr>
          <a:lstStyle/>
          <a:p>
            <a:endParaRPr sz="1000" dirty="0">
              <a:solidFill>
                <a:srgbClr val="000000"/>
              </a:solidFill>
            </a:endParaRPr>
          </a:p>
        </p:txBody>
      </p:sp>
      <p:sp>
        <p:nvSpPr>
          <p:cNvPr id="129" name="Freeform 15">
            <a:extLst>
              <a:ext uri="{FF2B5EF4-FFF2-40B4-BE49-F238E27FC236}">
                <a16:creationId xmlns:a16="http://schemas.microsoft.com/office/drawing/2014/main" id="{A873497A-CDF9-4936-9F9B-2FAFB51AB7A4}"/>
              </a:ext>
            </a:extLst>
          </p:cNvPr>
          <p:cNvSpPr>
            <a:spLocks noChangeAspect="1" noEditPoints="1"/>
          </p:cNvSpPr>
          <p:nvPr>
            <p:custDataLst>
              <p:tags r:id="rId4"/>
            </p:custDataLst>
          </p:nvPr>
        </p:nvSpPr>
        <p:spPr bwMode="auto">
          <a:xfrm>
            <a:off x="9670365" y="4936662"/>
            <a:ext cx="224051" cy="230436"/>
          </a:xfrm>
          <a:custGeom>
            <a:avLst/>
            <a:gdLst>
              <a:gd name="T0" fmla="*/ 295 w 403"/>
              <a:gd name="T1" fmla="*/ 0 h 404"/>
              <a:gd name="T2" fmla="*/ 107 w 403"/>
              <a:gd name="T3" fmla="*/ 0 h 404"/>
              <a:gd name="T4" fmla="*/ 0 w 403"/>
              <a:gd name="T5" fmla="*/ 404 h 404"/>
              <a:gd name="T6" fmla="*/ 403 w 403"/>
              <a:gd name="T7" fmla="*/ 404 h 404"/>
              <a:gd name="T8" fmla="*/ 295 w 403"/>
              <a:gd name="T9" fmla="*/ 0 h 404"/>
              <a:gd name="T10" fmla="*/ 215 w 403"/>
              <a:gd name="T11" fmla="*/ 390 h 404"/>
              <a:gd name="T12" fmla="*/ 188 w 403"/>
              <a:gd name="T13" fmla="*/ 390 h 404"/>
              <a:gd name="T14" fmla="*/ 188 w 403"/>
              <a:gd name="T15" fmla="*/ 336 h 404"/>
              <a:gd name="T16" fmla="*/ 215 w 403"/>
              <a:gd name="T17" fmla="*/ 336 h 404"/>
              <a:gd name="T18" fmla="*/ 215 w 403"/>
              <a:gd name="T19" fmla="*/ 390 h 404"/>
              <a:gd name="T20" fmla="*/ 215 w 403"/>
              <a:gd name="T21" fmla="*/ 283 h 404"/>
              <a:gd name="T22" fmla="*/ 188 w 403"/>
              <a:gd name="T23" fmla="*/ 283 h 404"/>
              <a:gd name="T24" fmla="*/ 188 w 403"/>
              <a:gd name="T25" fmla="*/ 229 h 404"/>
              <a:gd name="T26" fmla="*/ 215 w 403"/>
              <a:gd name="T27" fmla="*/ 229 h 404"/>
              <a:gd name="T28" fmla="*/ 215 w 403"/>
              <a:gd name="T29" fmla="*/ 283 h 404"/>
              <a:gd name="T30" fmla="*/ 215 w 403"/>
              <a:gd name="T31" fmla="*/ 175 h 404"/>
              <a:gd name="T32" fmla="*/ 188 w 403"/>
              <a:gd name="T33" fmla="*/ 175 h 404"/>
              <a:gd name="T34" fmla="*/ 188 w 403"/>
              <a:gd name="T35" fmla="*/ 121 h 404"/>
              <a:gd name="T36" fmla="*/ 215 w 403"/>
              <a:gd name="T37" fmla="*/ 121 h 404"/>
              <a:gd name="T38" fmla="*/ 215 w 403"/>
              <a:gd name="T39" fmla="*/ 175 h 404"/>
              <a:gd name="T40" fmla="*/ 215 w 403"/>
              <a:gd name="T41" fmla="*/ 67 h 404"/>
              <a:gd name="T42" fmla="*/ 188 w 403"/>
              <a:gd name="T43" fmla="*/ 67 h 404"/>
              <a:gd name="T44" fmla="*/ 188 w 403"/>
              <a:gd name="T45" fmla="*/ 13 h 404"/>
              <a:gd name="T46" fmla="*/ 215 w 403"/>
              <a:gd name="T47" fmla="*/ 13 h 404"/>
              <a:gd name="T48" fmla="*/ 215 w 403"/>
              <a:gd name="T49" fmla="*/ 6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3" h="404">
                <a:moveTo>
                  <a:pt x="295" y="0"/>
                </a:moveTo>
                <a:lnTo>
                  <a:pt x="107" y="0"/>
                </a:lnTo>
                <a:lnTo>
                  <a:pt x="0" y="404"/>
                </a:lnTo>
                <a:lnTo>
                  <a:pt x="403" y="404"/>
                </a:lnTo>
                <a:lnTo>
                  <a:pt x="295" y="0"/>
                </a:lnTo>
                <a:close/>
                <a:moveTo>
                  <a:pt x="215" y="390"/>
                </a:moveTo>
                <a:lnTo>
                  <a:pt x="188" y="390"/>
                </a:lnTo>
                <a:lnTo>
                  <a:pt x="188" y="336"/>
                </a:lnTo>
                <a:lnTo>
                  <a:pt x="215" y="336"/>
                </a:lnTo>
                <a:lnTo>
                  <a:pt x="215" y="390"/>
                </a:lnTo>
                <a:close/>
                <a:moveTo>
                  <a:pt x="215" y="283"/>
                </a:moveTo>
                <a:lnTo>
                  <a:pt x="188" y="283"/>
                </a:lnTo>
                <a:lnTo>
                  <a:pt x="188" y="229"/>
                </a:lnTo>
                <a:lnTo>
                  <a:pt x="215" y="229"/>
                </a:lnTo>
                <a:lnTo>
                  <a:pt x="215" y="283"/>
                </a:lnTo>
                <a:close/>
                <a:moveTo>
                  <a:pt x="215" y="175"/>
                </a:moveTo>
                <a:lnTo>
                  <a:pt x="188" y="175"/>
                </a:lnTo>
                <a:lnTo>
                  <a:pt x="188" y="121"/>
                </a:lnTo>
                <a:lnTo>
                  <a:pt x="215" y="121"/>
                </a:lnTo>
                <a:lnTo>
                  <a:pt x="215" y="175"/>
                </a:lnTo>
                <a:close/>
                <a:moveTo>
                  <a:pt x="215" y="67"/>
                </a:moveTo>
                <a:lnTo>
                  <a:pt x="188" y="67"/>
                </a:lnTo>
                <a:lnTo>
                  <a:pt x="188" y="13"/>
                </a:lnTo>
                <a:lnTo>
                  <a:pt x="215" y="13"/>
                </a:lnTo>
                <a:lnTo>
                  <a:pt x="215" y="67"/>
                </a:lnTo>
                <a:close/>
              </a:path>
            </a:pathLst>
          </a:custGeom>
          <a:solidFill>
            <a:srgbClr val="241C68"/>
          </a:solidFill>
          <a:ln>
            <a:noFill/>
          </a:ln>
        </p:spPr>
        <p:txBody>
          <a:bodyPr vert="horz" wrap="square" lIns="91440" tIns="45720" rIns="91440" bIns="45720" numCol="1" anchor="t" anchorCtr="0" compatLnSpc="1">
            <a:prstTxWarp prst="textNoShape">
              <a:avLst/>
            </a:prstTxWarp>
          </a:bodyPr>
          <a:lstStyle/>
          <a:p>
            <a:endParaRPr sz="1000" dirty="0">
              <a:solidFill>
                <a:srgbClr val="000000"/>
              </a:solidFill>
            </a:endParaRPr>
          </a:p>
        </p:txBody>
      </p:sp>
      <p:pic>
        <p:nvPicPr>
          <p:cNvPr id="48" name="Imagen 47">
            <a:extLst>
              <a:ext uri="{FF2B5EF4-FFF2-40B4-BE49-F238E27FC236}">
                <a16:creationId xmlns:a16="http://schemas.microsoft.com/office/drawing/2014/main" id="{F78EC73B-FAFD-F75F-6545-0FD6FEEEC64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15459" y="1102796"/>
            <a:ext cx="6406443" cy="5251821"/>
          </a:xfrm>
          <a:prstGeom prst="rect">
            <a:avLst/>
          </a:prstGeom>
        </p:spPr>
      </p:pic>
    </p:spTree>
    <p:extLst>
      <p:ext uri="{BB962C8B-B14F-4D97-AF65-F5344CB8AC3E}">
        <p14:creationId xmlns:p14="http://schemas.microsoft.com/office/powerpoint/2010/main" val="2484472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ítulo 1">
            <a:extLst>
              <a:ext uri="{FF2B5EF4-FFF2-40B4-BE49-F238E27FC236}">
                <a16:creationId xmlns:a16="http://schemas.microsoft.com/office/drawing/2014/main" id="{7F72CB07-616E-4DCF-8660-9C4A1492BEEE}"/>
              </a:ext>
            </a:extLst>
          </p:cNvPr>
          <p:cNvSpPr>
            <a:spLocks noGrp="1"/>
          </p:cNvSpPr>
          <p:nvPr>
            <p:ph type="title"/>
          </p:nvPr>
        </p:nvSpPr>
        <p:spPr>
          <a:xfrm>
            <a:off x="52293" y="138105"/>
            <a:ext cx="11775440" cy="692070"/>
          </a:xfrm>
        </p:spPr>
        <p:txBody>
          <a:bodyPr>
            <a:normAutofit/>
          </a:bodyPr>
          <a:lstStyle/>
          <a:p>
            <a:r>
              <a:rPr lang="es-CO" sz="4000" dirty="0"/>
              <a:t>GESTIÓN</a:t>
            </a:r>
            <a:r>
              <a:rPr lang="es-CO" sz="4000" dirty="0">
                <a:solidFill>
                  <a:schemeClr val="accent3">
                    <a:lumMod val="75000"/>
                  </a:schemeClr>
                </a:solidFill>
              </a:rPr>
              <a:t> </a:t>
            </a:r>
            <a:r>
              <a:rPr lang="es-CO" sz="4000" dirty="0">
                <a:solidFill>
                  <a:srgbClr val="FFC000"/>
                </a:solidFill>
              </a:rPr>
              <a:t>ASG </a:t>
            </a:r>
            <a:r>
              <a:rPr lang="es-CO" sz="4000" dirty="0"/>
              <a:t>en 2022</a:t>
            </a:r>
          </a:p>
        </p:txBody>
      </p:sp>
      <p:sp>
        <p:nvSpPr>
          <p:cNvPr id="83" name="CuadroTexto 82">
            <a:extLst>
              <a:ext uri="{FF2B5EF4-FFF2-40B4-BE49-F238E27FC236}">
                <a16:creationId xmlns:a16="http://schemas.microsoft.com/office/drawing/2014/main" id="{F4A6D105-7533-42FE-844F-E39A2C46C54C}"/>
              </a:ext>
            </a:extLst>
          </p:cNvPr>
          <p:cNvSpPr txBox="1"/>
          <p:nvPr/>
        </p:nvSpPr>
        <p:spPr>
          <a:xfrm>
            <a:off x="290970" y="1626787"/>
            <a:ext cx="1944421" cy="584775"/>
          </a:xfrm>
          <a:prstGeom prst="rect">
            <a:avLst/>
          </a:prstGeom>
          <a:noFill/>
        </p:spPr>
        <p:txBody>
          <a:bodyPr wrap="square" lIns="91440" tIns="45720" rIns="91440" bIns="45720" rtlCol="0" anchor="t">
            <a:spAutoFit/>
          </a:bodyPr>
          <a:lstStyle>
            <a:defPPr>
              <a:defRPr lang="es-CO"/>
            </a:defPPr>
            <a:lvl1pPr lvl="0">
              <a:defRPr sz="1300" b="0">
                <a:solidFill>
                  <a:srgbClr val="FFC000"/>
                </a:solidFill>
                <a:latin typeface="Tahoma"/>
                <a:ea typeface="Tahoma"/>
                <a:cs typeface="Tahoma"/>
              </a:defRPr>
            </a:lvl1pPr>
          </a:lstStyle>
          <a:p>
            <a:pPr marL="0" lvl="1"/>
            <a:r>
              <a:rPr lang="es-CO" sz="1600" dirty="0">
                <a:solidFill>
                  <a:srgbClr val="FFC000"/>
                </a:solidFill>
                <a:latin typeface="Tahoma" panose="020B0604030504040204" pitchFamily="34" charset="0"/>
                <a:ea typeface="Tahoma" panose="020B0604030504040204" pitchFamily="34" charset="0"/>
                <a:cs typeface="Tahoma" panose="020B0604030504040204" pitchFamily="34" charset="0"/>
              </a:rPr>
              <a:t>Carbono</a:t>
            </a:r>
          </a:p>
          <a:p>
            <a:pPr marL="0" lvl="1"/>
            <a:r>
              <a:rPr lang="es-CO" sz="1600" dirty="0">
                <a:solidFill>
                  <a:srgbClr val="FFC000"/>
                </a:solidFill>
                <a:latin typeface="Tahoma" panose="020B0604030504040204" pitchFamily="34" charset="0"/>
                <a:ea typeface="Tahoma" panose="020B0604030504040204" pitchFamily="34" charset="0"/>
                <a:cs typeface="Tahoma" panose="020B0604030504040204" pitchFamily="34" charset="0"/>
              </a:rPr>
              <a:t>neutralidad</a:t>
            </a:r>
          </a:p>
        </p:txBody>
      </p:sp>
      <p:sp>
        <p:nvSpPr>
          <p:cNvPr id="84" name="CuadroTexto 83">
            <a:extLst>
              <a:ext uri="{FF2B5EF4-FFF2-40B4-BE49-F238E27FC236}">
                <a16:creationId xmlns:a16="http://schemas.microsoft.com/office/drawing/2014/main" id="{0F73B84B-9AB9-41DC-8F62-7036F3ED4557}"/>
              </a:ext>
            </a:extLst>
          </p:cNvPr>
          <p:cNvSpPr txBox="1"/>
          <p:nvPr/>
        </p:nvSpPr>
        <p:spPr>
          <a:xfrm>
            <a:off x="1901985" y="1519556"/>
            <a:ext cx="1750179" cy="923330"/>
          </a:xfrm>
          <a:prstGeom prst="rect">
            <a:avLst/>
          </a:prstGeom>
          <a:noFill/>
        </p:spPr>
        <p:txBody>
          <a:bodyPr wrap="square" lIns="91440" tIns="45720" rIns="91440" bIns="45720" rtlCol="0" anchor="t">
            <a:spAutoFit/>
          </a:bodyPr>
          <a:lstStyle>
            <a:defPPr>
              <a:defRPr lang="es-CO"/>
            </a:defPPr>
            <a:lvl1pPr lvl="0" algn="ctr">
              <a:defRPr b="1">
                <a:solidFill>
                  <a:srgbClr val="002C8A"/>
                </a:solidFill>
                <a:latin typeface="☞AMSIPRO-XLIGHT" panose="020B0A06020201010104" pitchFamily="34" charset="77"/>
                <a:ea typeface="Tahoma" panose="020B0604030504040204" pitchFamily="34" charset="0"/>
                <a:cs typeface="Tahoma" panose="020B0604030504040204" pitchFamily="34" charset="0"/>
              </a:defRPr>
            </a:lvl1pPr>
          </a:lstStyle>
          <a:p>
            <a:pPr lvl="0" algn="l">
              <a:defRPr/>
            </a:pPr>
            <a:r>
              <a:rPr lang="es-MX" dirty="0">
                <a:solidFill>
                  <a:srgbClr val="00B0F0"/>
                </a:solidFill>
                <a:latin typeface="Tahoma"/>
                <a:ea typeface="Tahoma"/>
                <a:cs typeface="Tahoma"/>
              </a:rPr>
              <a:t>11 </a:t>
            </a:r>
            <a:r>
              <a:rPr lang="es-MX" sz="1400" dirty="0">
                <a:solidFill>
                  <a:schemeClr val="bg1"/>
                </a:solidFill>
                <a:latin typeface="Tahoma"/>
                <a:ea typeface="Tahoma"/>
                <a:cs typeface="Tahoma"/>
              </a:rPr>
              <a:t>empresas</a:t>
            </a:r>
          </a:p>
          <a:p>
            <a:pPr lvl="0" algn="l">
              <a:defRPr/>
            </a:pPr>
            <a:r>
              <a:rPr lang="es-MX" dirty="0">
                <a:solidFill>
                  <a:srgbClr val="00B0F0"/>
                </a:solidFill>
                <a:latin typeface="Tahoma"/>
                <a:ea typeface="Tahoma"/>
                <a:cs typeface="Tahoma"/>
              </a:rPr>
              <a:t>5 </a:t>
            </a:r>
            <a:r>
              <a:rPr lang="es-MX" sz="1400" dirty="0">
                <a:solidFill>
                  <a:schemeClr val="bg1"/>
                </a:solidFill>
                <a:latin typeface="Tahoma"/>
                <a:ea typeface="Tahoma"/>
                <a:cs typeface="Tahoma"/>
              </a:rPr>
              <a:t>países</a:t>
            </a:r>
          </a:p>
          <a:p>
            <a:pPr algn="l">
              <a:defRPr/>
            </a:pPr>
            <a:r>
              <a:rPr lang="es-MX" dirty="0">
                <a:solidFill>
                  <a:srgbClr val="00B0F0"/>
                </a:solidFill>
                <a:latin typeface="Tahoma"/>
                <a:ea typeface="Tahoma"/>
                <a:cs typeface="Tahoma"/>
              </a:rPr>
              <a:t>3 </a:t>
            </a:r>
            <a:r>
              <a:rPr lang="es-MX" sz="1400" dirty="0">
                <a:solidFill>
                  <a:schemeClr val="bg1"/>
                </a:solidFill>
                <a:latin typeface="Tahoma"/>
                <a:ea typeface="Tahoma"/>
                <a:cs typeface="Tahoma"/>
              </a:rPr>
              <a:t>negocios</a:t>
            </a:r>
          </a:p>
        </p:txBody>
      </p:sp>
      <p:pic>
        <p:nvPicPr>
          <p:cNvPr id="87" name="Imagen 86">
            <a:extLst>
              <a:ext uri="{FF2B5EF4-FFF2-40B4-BE49-F238E27FC236}">
                <a16:creationId xmlns:a16="http://schemas.microsoft.com/office/drawing/2014/main" id="{969DEEF0-06CF-4270-9B80-7DF09AB3A74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90484" y="4142988"/>
            <a:ext cx="638506" cy="535032"/>
          </a:xfrm>
          <a:prstGeom prst="rect">
            <a:avLst/>
          </a:prstGeom>
        </p:spPr>
      </p:pic>
      <p:pic>
        <p:nvPicPr>
          <p:cNvPr id="89" name="Imagen 88">
            <a:extLst>
              <a:ext uri="{FF2B5EF4-FFF2-40B4-BE49-F238E27FC236}">
                <a16:creationId xmlns:a16="http://schemas.microsoft.com/office/drawing/2014/main" id="{91ADDEAE-32D1-40B5-9B2D-7307BA6DD4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10025" y="4139027"/>
            <a:ext cx="638506" cy="559003"/>
          </a:xfrm>
          <a:prstGeom prst="rect">
            <a:avLst/>
          </a:prstGeom>
        </p:spPr>
      </p:pic>
      <p:sp>
        <p:nvSpPr>
          <p:cNvPr id="95" name="CuadroTexto 94">
            <a:extLst>
              <a:ext uri="{FF2B5EF4-FFF2-40B4-BE49-F238E27FC236}">
                <a16:creationId xmlns:a16="http://schemas.microsoft.com/office/drawing/2014/main" id="{D4AF3BD8-5F5A-4757-AD0A-5494396CFD90}"/>
              </a:ext>
            </a:extLst>
          </p:cNvPr>
          <p:cNvSpPr txBox="1"/>
          <p:nvPr/>
        </p:nvSpPr>
        <p:spPr>
          <a:xfrm>
            <a:off x="4173054" y="3607859"/>
            <a:ext cx="1710442" cy="461665"/>
          </a:xfrm>
          <a:prstGeom prst="rect">
            <a:avLst/>
          </a:prstGeom>
          <a:noFill/>
        </p:spPr>
        <p:txBody>
          <a:bodyPr wrap="square" lIns="91440" tIns="45720" rIns="91440" bIns="45720" rtlCol="0" anchor="t">
            <a:spAutoFit/>
          </a:bodyPr>
          <a:lstStyle>
            <a:defPPr>
              <a:defRPr lang="es-CO"/>
            </a:defPPr>
            <a:lvl1pPr lvl="0" algn="ctr">
              <a:defRPr b="1">
                <a:solidFill>
                  <a:srgbClr val="002C8A"/>
                </a:solidFill>
                <a:latin typeface="☞AMSIPRO-XLIGHT" panose="020B0A06020201010104" pitchFamily="34" charset="77"/>
                <a:ea typeface="Tahoma" panose="020B0604030504040204" pitchFamily="34" charset="0"/>
                <a:cs typeface="Tahoma" panose="020B0604030504040204" pitchFamily="34" charset="0"/>
              </a:defRPr>
            </a:lvl1pPr>
          </a:lstStyle>
          <a:p>
            <a:pPr lvl="0" algn="l">
              <a:defRPr/>
            </a:pPr>
            <a:r>
              <a:rPr lang="es-CO" sz="1200" dirty="0">
                <a:solidFill>
                  <a:schemeClr val="bg1"/>
                </a:solidFill>
                <a:latin typeface="Tahoma"/>
                <a:ea typeface="Tahoma"/>
                <a:cs typeface="Tahoma"/>
              </a:rPr>
              <a:t>Construcción plan de desarrollo</a:t>
            </a:r>
          </a:p>
        </p:txBody>
      </p:sp>
      <p:sp>
        <p:nvSpPr>
          <p:cNvPr id="96" name="CuadroTexto 95">
            <a:extLst>
              <a:ext uri="{FF2B5EF4-FFF2-40B4-BE49-F238E27FC236}">
                <a16:creationId xmlns:a16="http://schemas.microsoft.com/office/drawing/2014/main" id="{9AEC6D50-9427-4E7B-A995-0F50C2E43AB5}"/>
              </a:ext>
            </a:extLst>
          </p:cNvPr>
          <p:cNvSpPr txBox="1"/>
          <p:nvPr/>
        </p:nvSpPr>
        <p:spPr>
          <a:xfrm>
            <a:off x="6076340" y="3330654"/>
            <a:ext cx="1738625" cy="646331"/>
          </a:xfrm>
          <a:prstGeom prst="rect">
            <a:avLst/>
          </a:prstGeom>
          <a:noFill/>
        </p:spPr>
        <p:txBody>
          <a:bodyPr wrap="square" lIns="91440" tIns="45720" rIns="91440" bIns="45720" rtlCol="0" anchor="t">
            <a:spAutoFit/>
          </a:bodyPr>
          <a:lstStyle>
            <a:defPPr>
              <a:defRPr lang="es-CO"/>
            </a:defPPr>
            <a:lvl1pPr lvl="0" algn="ctr">
              <a:defRPr b="1">
                <a:solidFill>
                  <a:srgbClr val="002C8A"/>
                </a:solidFill>
                <a:latin typeface="☞AMSIPRO-XLIGHT" panose="020B0A06020201010104" pitchFamily="34" charset="77"/>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2000" dirty="0">
                <a:solidFill>
                  <a:srgbClr val="00B0F0"/>
                </a:solidFill>
                <a:latin typeface="Tahoma"/>
                <a:ea typeface="Tahoma"/>
                <a:cs typeface="Tahoma"/>
              </a:rPr>
              <a:t>7</a:t>
            </a:r>
            <a:r>
              <a:rPr kumimoji="0" lang="es-CO" sz="1200" b="1" i="0" u="none" strike="noStrike" kern="1200" cap="none" spc="0" normalizeH="0" baseline="0" noProof="0" dirty="0">
                <a:ln>
                  <a:noFill/>
                </a:ln>
                <a:solidFill>
                  <a:schemeClr val="bg1"/>
                </a:solidFill>
                <a:effectLst/>
                <a:uLnTx/>
                <a:uFillTx/>
                <a:latin typeface="Tahoma"/>
                <a:ea typeface="Tahoma"/>
                <a:cs typeface="Tahoma"/>
              </a:rPr>
              <a:t> </a:t>
            </a:r>
            <a:r>
              <a:rPr lang="es-CO" sz="1600" dirty="0">
                <a:solidFill>
                  <a:schemeClr val="bg1"/>
                </a:solidFill>
                <a:latin typeface="Tahoma"/>
                <a:ea typeface="Tahoma"/>
                <a:cs typeface="Tahoma"/>
              </a:rPr>
              <a:t>municipios Costa caribe</a:t>
            </a:r>
          </a:p>
        </p:txBody>
      </p:sp>
      <p:pic>
        <p:nvPicPr>
          <p:cNvPr id="102" name="Imagen 101">
            <a:extLst>
              <a:ext uri="{FF2B5EF4-FFF2-40B4-BE49-F238E27FC236}">
                <a16:creationId xmlns:a16="http://schemas.microsoft.com/office/drawing/2014/main" id="{FE838896-8DFB-4DC5-921C-333DEF05ED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3225" y="4222645"/>
            <a:ext cx="1064370" cy="428344"/>
          </a:xfrm>
          <a:prstGeom prst="rect">
            <a:avLst/>
          </a:prstGeom>
        </p:spPr>
      </p:pic>
      <p:pic>
        <p:nvPicPr>
          <p:cNvPr id="104" name="Imagen 103" descr="Imagen que contiene Texto&#10;&#10;Descripción generada automáticamente">
            <a:extLst>
              <a:ext uri="{FF2B5EF4-FFF2-40B4-BE49-F238E27FC236}">
                <a16:creationId xmlns:a16="http://schemas.microsoft.com/office/drawing/2014/main" id="{2E0FF241-6C53-42FA-AA3F-9CA103E474A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86917" y="3344365"/>
            <a:ext cx="1595867" cy="309455"/>
          </a:xfrm>
          <a:prstGeom prst="rect">
            <a:avLst/>
          </a:prstGeom>
        </p:spPr>
      </p:pic>
      <p:sp>
        <p:nvSpPr>
          <p:cNvPr id="107" name="CuadroTexto 106">
            <a:extLst>
              <a:ext uri="{FF2B5EF4-FFF2-40B4-BE49-F238E27FC236}">
                <a16:creationId xmlns:a16="http://schemas.microsoft.com/office/drawing/2014/main" id="{F766048A-DD9A-4581-A89C-5CAD1FBAE97B}"/>
              </a:ext>
            </a:extLst>
          </p:cNvPr>
          <p:cNvSpPr txBox="1"/>
          <p:nvPr/>
        </p:nvSpPr>
        <p:spPr>
          <a:xfrm>
            <a:off x="4150470" y="4253031"/>
            <a:ext cx="1477002" cy="584775"/>
          </a:xfrm>
          <a:prstGeom prst="rect">
            <a:avLst/>
          </a:prstGeom>
          <a:noFill/>
        </p:spPr>
        <p:txBody>
          <a:bodyPr wrap="square" lIns="91440" tIns="45720" rIns="91440" bIns="45720" rtlCol="0" anchor="t">
            <a:spAutoFit/>
          </a:bodyPr>
          <a:lstStyle>
            <a:defPPr>
              <a:defRPr lang="es-CO"/>
            </a:defPPr>
            <a:lvl1pPr lvl="0" algn="ctr">
              <a:defRPr b="1">
                <a:solidFill>
                  <a:srgbClr val="002C8A"/>
                </a:solidFill>
                <a:latin typeface="☞AMSIPRO-XLIGHT" panose="020B0A06020201010104" pitchFamily="34" charset="77"/>
                <a:ea typeface="Tahoma" panose="020B0604030504040204" pitchFamily="34" charset="0"/>
                <a:cs typeface="Tahoma" panose="020B0604030504040204" pitchFamily="34" charset="0"/>
              </a:defRPr>
            </a:lvl1pPr>
          </a:lstStyle>
          <a:p>
            <a:pPr lvl="0" algn="l">
              <a:defRPr/>
            </a:pPr>
            <a:r>
              <a:rPr lang="es-CO" sz="1600" b="0" dirty="0">
                <a:solidFill>
                  <a:srgbClr val="FFC000"/>
                </a:solidFill>
                <a:latin typeface="Tahoma"/>
                <a:ea typeface="Tahoma"/>
                <a:cs typeface="Tahoma"/>
              </a:rPr>
              <a:t>Desempeño social</a:t>
            </a:r>
          </a:p>
        </p:txBody>
      </p:sp>
      <p:sp>
        <p:nvSpPr>
          <p:cNvPr id="108" name="CuadroTexto 107">
            <a:extLst>
              <a:ext uri="{FF2B5EF4-FFF2-40B4-BE49-F238E27FC236}">
                <a16:creationId xmlns:a16="http://schemas.microsoft.com/office/drawing/2014/main" id="{FEDC93E8-EC49-489A-905E-8C385187CA92}"/>
              </a:ext>
            </a:extLst>
          </p:cNvPr>
          <p:cNvSpPr txBox="1"/>
          <p:nvPr/>
        </p:nvSpPr>
        <p:spPr>
          <a:xfrm>
            <a:off x="6076340" y="4198370"/>
            <a:ext cx="1738625" cy="646331"/>
          </a:xfrm>
          <a:prstGeom prst="rect">
            <a:avLst/>
          </a:prstGeom>
          <a:noFill/>
        </p:spPr>
        <p:txBody>
          <a:bodyPr wrap="square" lIns="91440" tIns="45720" rIns="91440" bIns="45720" rtlCol="0" anchor="t">
            <a:spAutoFit/>
          </a:bodyPr>
          <a:lstStyle>
            <a:defPPr>
              <a:defRPr lang="es-CO"/>
            </a:defPPr>
            <a:lvl1pPr lvl="0" algn="ctr">
              <a:defRPr b="1">
                <a:solidFill>
                  <a:srgbClr val="002C8A"/>
                </a:solidFill>
                <a:latin typeface="☞AMSIPRO-XLIGHT" panose="020B0A06020201010104" pitchFamily="34" charset="77"/>
                <a:ea typeface="Tahoma" panose="020B0604030504040204" pitchFamily="34" charset="0"/>
                <a:cs typeface="Tahoma" panose="020B0604030504040204" pitchFamily="34" charset="0"/>
              </a:defRPr>
            </a:lvl1pPr>
          </a:lstStyle>
          <a:p>
            <a:pPr lvl="0" algn="l">
              <a:defRPr/>
            </a:pPr>
            <a:r>
              <a:rPr lang="es-MX" sz="2000" dirty="0">
                <a:solidFill>
                  <a:srgbClr val="00B0F0"/>
                </a:solidFill>
                <a:latin typeface="Tahoma"/>
                <a:ea typeface="Tahoma"/>
                <a:cs typeface="Tahoma"/>
              </a:rPr>
              <a:t>5°</a:t>
            </a:r>
            <a:r>
              <a:rPr kumimoji="0" lang="es-CO" sz="1400" b="0" i="0" u="none" strike="noStrike" kern="1200" cap="none" spc="0" normalizeH="0" baseline="0" noProof="0" dirty="0">
                <a:ln>
                  <a:noFill/>
                </a:ln>
                <a:solidFill>
                  <a:schemeClr val="bg1"/>
                </a:solidFill>
                <a:effectLst/>
                <a:uLnTx/>
                <a:uFillTx/>
                <a:latin typeface="Tahoma"/>
                <a:ea typeface="Tahoma"/>
                <a:cs typeface="Tahoma"/>
              </a:rPr>
              <a:t> </a:t>
            </a:r>
            <a:r>
              <a:rPr lang="es-CO" sz="1600" dirty="0">
                <a:solidFill>
                  <a:schemeClr val="bg1"/>
                </a:solidFill>
                <a:latin typeface="Tahoma"/>
                <a:ea typeface="Tahoma"/>
                <a:cs typeface="Tahoma"/>
              </a:rPr>
              <a:t>empresa en el DJSI</a:t>
            </a:r>
          </a:p>
        </p:txBody>
      </p:sp>
      <p:sp>
        <p:nvSpPr>
          <p:cNvPr id="112" name="CuadroTexto 111">
            <a:extLst>
              <a:ext uri="{FF2B5EF4-FFF2-40B4-BE49-F238E27FC236}">
                <a16:creationId xmlns:a16="http://schemas.microsoft.com/office/drawing/2014/main" id="{E14D2FC1-8345-487E-9B94-1EC03DD33DB1}"/>
              </a:ext>
            </a:extLst>
          </p:cNvPr>
          <p:cNvSpPr txBox="1"/>
          <p:nvPr/>
        </p:nvSpPr>
        <p:spPr>
          <a:xfrm>
            <a:off x="269115" y="2575543"/>
            <a:ext cx="1750180" cy="595548"/>
          </a:xfrm>
          <a:prstGeom prst="rect">
            <a:avLst/>
          </a:prstGeom>
          <a:noFill/>
        </p:spPr>
        <p:txBody>
          <a:bodyPr wrap="square" lIns="91440" tIns="45720" rIns="91440" bIns="45720" rtlCol="0" anchor="t">
            <a:spAutoFit/>
          </a:bodyPr>
          <a:lstStyle>
            <a:defPPr>
              <a:defRPr lang="es-CO"/>
            </a:defPPr>
            <a:lvl1pPr lvl="0" algn="ctr">
              <a:defRPr b="1">
                <a:solidFill>
                  <a:srgbClr val="002C8A"/>
                </a:solidFill>
                <a:latin typeface="☞AMSIPRO-XLIGHT" panose="020B0A06020201010104" pitchFamily="34" charset="77"/>
                <a:ea typeface="Tahoma" panose="020B0604030504040204" pitchFamily="34" charset="0"/>
                <a:cs typeface="Tahoma" panose="020B0604030504040204" pitchFamily="34" charset="0"/>
              </a:defRPr>
            </a:lvl1pPr>
          </a:lstStyle>
          <a:p>
            <a:pPr marL="0" lvl="1">
              <a:lnSpc>
                <a:spcPct val="107000"/>
              </a:lnSpc>
            </a:pPr>
            <a:r>
              <a:rPr lang="es-CO" sz="1600" dirty="0">
                <a:solidFill>
                  <a:srgbClr val="FFC000"/>
                </a:solidFill>
                <a:latin typeface="Tahoma" panose="020B0604030504040204" pitchFamily="34" charset="0"/>
                <a:ea typeface="Tahoma" panose="020B0604030504040204" pitchFamily="34" charset="0"/>
                <a:cs typeface="Tahoma" panose="020B0604030504040204" pitchFamily="34" charset="0"/>
              </a:rPr>
              <a:t>Emisiones compensadas</a:t>
            </a:r>
          </a:p>
        </p:txBody>
      </p:sp>
      <p:sp>
        <p:nvSpPr>
          <p:cNvPr id="113" name="CuadroTexto 112">
            <a:extLst>
              <a:ext uri="{FF2B5EF4-FFF2-40B4-BE49-F238E27FC236}">
                <a16:creationId xmlns:a16="http://schemas.microsoft.com/office/drawing/2014/main" id="{957949F3-4081-4006-8397-F0D7E3C42D59}"/>
              </a:ext>
            </a:extLst>
          </p:cNvPr>
          <p:cNvSpPr txBox="1"/>
          <p:nvPr/>
        </p:nvSpPr>
        <p:spPr>
          <a:xfrm>
            <a:off x="1447595" y="2733380"/>
            <a:ext cx="1624407" cy="461665"/>
          </a:xfrm>
          <a:prstGeom prst="rect">
            <a:avLst/>
          </a:prstGeom>
          <a:noFill/>
        </p:spPr>
        <p:txBody>
          <a:bodyPr wrap="square" lIns="91440" tIns="45720" rIns="91440" bIns="45720" rtlCol="0" anchor="t">
            <a:spAutoFit/>
          </a:bodyPr>
          <a:lstStyle>
            <a:defPPr>
              <a:defRPr lang="es-CO"/>
            </a:defPPr>
            <a:lvl1pPr lvl="0" algn="ctr">
              <a:defRPr b="1">
                <a:solidFill>
                  <a:srgbClr val="002C8A"/>
                </a:solidFill>
                <a:latin typeface="☞AMSIPRO-XLIGHT" panose="020B0A06020201010104" pitchFamily="34" charset="77"/>
                <a:ea typeface="Tahoma" panose="020B0604030504040204" pitchFamily="34" charset="0"/>
                <a:cs typeface="Tahoma" panose="020B0604030504040204" pitchFamily="34" charset="0"/>
              </a:defRPr>
            </a:lvl1pPr>
          </a:lstStyle>
          <a:p>
            <a:pPr lvl="0">
              <a:defRPr/>
            </a:pPr>
            <a:r>
              <a:rPr lang="es-CO" sz="2400" dirty="0">
                <a:solidFill>
                  <a:srgbClr val="00B0F0"/>
                </a:solidFill>
                <a:latin typeface="72 Black" panose="020B0A04030603020204" pitchFamily="34" charset="0"/>
                <a:ea typeface="+mn-ea"/>
                <a:cs typeface="72 Black" panose="020B0A04030603020204" pitchFamily="34" charset="0"/>
              </a:rPr>
              <a:t>+41.000</a:t>
            </a:r>
          </a:p>
        </p:txBody>
      </p:sp>
      <p:sp>
        <p:nvSpPr>
          <p:cNvPr id="114" name="CuadroTexto 113">
            <a:extLst>
              <a:ext uri="{FF2B5EF4-FFF2-40B4-BE49-F238E27FC236}">
                <a16:creationId xmlns:a16="http://schemas.microsoft.com/office/drawing/2014/main" id="{DACC0A73-8625-4F1C-87D6-BD57D6BF465B}"/>
              </a:ext>
            </a:extLst>
          </p:cNvPr>
          <p:cNvSpPr txBox="1"/>
          <p:nvPr/>
        </p:nvSpPr>
        <p:spPr>
          <a:xfrm>
            <a:off x="4119997" y="2340242"/>
            <a:ext cx="1713466" cy="830997"/>
          </a:xfrm>
          <a:prstGeom prst="rect">
            <a:avLst/>
          </a:prstGeom>
          <a:noFill/>
        </p:spPr>
        <p:txBody>
          <a:bodyPr wrap="square" lIns="91440" tIns="45720" rIns="91440" bIns="45720" rtlCol="0" anchor="t">
            <a:spAutoFit/>
          </a:bodyPr>
          <a:lstStyle>
            <a:defPPr>
              <a:defRPr lang="es-CO"/>
            </a:defPPr>
            <a:lvl1pPr lvl="0" algn="ctr">
              <a:defRPr b="1">
                <a:solidFill>
                  <a:srgbClr val="002C8A"/>
                </a:solidFill>
                <a:latin typeface="☞AMSIPRO-XLIGHT" panose="020B0A06020201010104" pitchFamily="34" charset="77"/>
                <a:ea typeface="Tahoma" panose="020B0604030504040204" pitchFamily="34" charset="0"/>
                <a:cs typeface="Tahoma" panose="020B0604030504040204" pitchFamily="34" charset="0"/>
              </a:defRPr>
            </a:lvl1pPr>
          </a:lstStyle>
          <a:p>
            <a:pPr lvl="0" algn="l">
              <a:defRPr/>
            </a:pPr>
            <a:r>
              <a:rPr lang="es-CO" sz="1600" b="0" dirty="0">
                <a:solidFill>
                  <a:srgbClr val="FFC000"/>
                </a:solidFill>
                <a:latin typeface="Tahoma"/>
                <a:ea typeface="Tahoma"/>
                <a:cs typeface="Tahoma"/>
              </a:rPr>
              <a:t>Beneficiarios programas sociales</a:t>
            </a:r>
            <a:endParaRPr lang="es-CO" sz="1200" b="0" dirty="0">
              <a:solidFill>
                <a:schemeClr val="bg1"/>
              </a:solidFill>
              <a:latin typeface="Tahoma"/>
              <a:ea typeface="Tahoma"/>
              <a:cs typeface="Tahoma"/>
            </a:endParaRPr>
          </a:p>
        </p:txBody>
      </p:sp>
      <p:sp>
        <p:nvSpPr>
          <p:cNvPr id="116" name="CuadroTexto 115">
            <a:extLst>
              <a:ext uri="{FF2B5EF4-FFF2-40B4-BE49-F238E27FC236}">
                <a16:creationId xmlns:a16="http://schemas.microsoft.com/office/drawing/2014/main" id="{9940B1B3-8ABB-40B8-BC5E-F7018BB0AF05}"/>
              </a:ext>
            </a:extLst>
          </p:cNvPr>
          <p:cNvSpPr txBox="1"/>
          <p:nvPr/>
        </p:nvSpPr>
        <p:spPr>
          <a:xfrm>
            <a:off x="8862813" y="865932"/>
            <a:ext cx="2420219" cy="369332"/>
          </a:xfrm>
          <a:prstGeom prst="rect">
            <a:avLst/>
          </a:prstGeom>
          <a:noFill/>
        </p:spPr>
        <p:txBody>
          <a:bodyPr wrap="square" rtlCol="0">
            <a:spAutoFit/>
          </a:bodyPr>
          <a:lstStyle/>
          <a:p>
            <a:r>
              <a:rPr lang="es-CO" b="1" dirty="0">
                <a:solidFill>
                  <a:srgbClr val="FFC000"/>
                </a:solidFill>
                <a:latin typeface="Tahoma"/>
                <a:ea typeface="Tahoma"/>
                <a:cs typeface="Tahoma"/>
              </a:rPr>
              <a:t>Reconocimientos</a:t>
            </a:r>
          </a:p>
        </p:txBody>
      </p:sp>
      <p:pic>
        <p:nvPicPr>
          <p:cNvPr id="118" name="Picture 4" descr="ALAS20 (@ALAS_20) / Twitter">
            <a:extLst>
              <a:ext uri="{FF2B5EF4-FFF2-40B4-BE49-F238E27FC236}">
                <a16:creationId xmlns:a16="http://schemas.microsoft.com/office/drawing/2014/main" id="{4456B4AD-C320-4AD5-AB5A-AF61D111A3D5}"/>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1" r="-1"/>
          <a:stretch/>
        </p:blipFill>
        <p:spPr bwMode="auto">
          <a:xfrm>
            <a:off x="10850928" y="1758968"/>
            <a:ext cx="864207" cy="492442"/>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22" descr="Dow Jones Sustainability Index (DJSI): ¿qué es y para qué sirve?">
            <a:extLst>
              <a:ext uri="{FF2B5EF4-FFF2-40B4-BE49-F238E27FC236}">
                <a16:creationId xmlns:a16="http://schemas.microsoft.com/office/drawing/2014/main" id="{B518B8D5-FC4D-44F6-9FEB-3A285D9B215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566982" y="2897325"/>
            <a:ext cx="839565" cy="447040"/>
          </a:xfrm>
          <a:prstGeom prst="rect">
            <a:avLst/>
          </a:prstGeom>
          <a:noFill/>
          <a:extLst>
            <a:ext uri="{909E8E84-426E-40DD-AFC4-6F175D3DCCD1}">
              <a14:hiddenFill xmlns:a14="http://schemas.microsoft.com/office/drawing/2010/main">
                <a:solidFill>
                  <a:srgbClr val="FFFFFF"/>
                </a:solidFill>
              </a14:hiddenFill>
            </a:ext>
          </a:extLst>
        </p:spPr>
      </p:pic>
      <p:sp>
        <p:nvSpPr>
          <p:cNvPr id="123" name="CuadroTexto 122">
            <a:extLst>
              <a:ext uri="{FF2B5EF4-FFF2-40B4-BE49-F238E27FC236}">
                <a16:creationId xmlns:a16="http://schemas.microsoft.com/office/drawing/2014/main" id="{27717805-F7E0-4773-87F2-0970E45B2685}"/>
              </a:ext>
            </a:extLst>
          </p:cNvPr>
          <p:cNvSpPr txBox="1"/>
          <p:nvPr/>
        </p:nvSpPr>
        <p:spPr>
          <a:xfrm>
            <a:off x="9849374" y="2921145"/>
            <a:ext cx="2408492" cy="292388"/>
          </a:xfrm>
          <a:prstGeom prst="rect">
            <a:avLst/>
          </a:prstGeom>
          <a:noFill/>
        </p:spPr>
        <p:txBody>
          <a:bodyPr wrap="square" rtlCol="0">
            <a:spAutoFit/>
          </a:bodyPr>
          <a:lstStyle/>
          <a:p>
            <a:r>
              <a:rPr lang="es-MX" sz="1300" dirty="0">
                <a:solidFill>
                  <a:schemeClr val="bg1"/>
                </a:solidFill>
                <a:latin typeface="Tahoma"/>
                <a:ea typeface="Tahoma"/>
                <a:cs typeface="Tahoma"/>
              </a:rPr>
              <a:t>+2 puntos </a:t>
            </a:r>
            <a:r>
              <a:rPr lang="es-MX" sz="1300" dirty="0" err="1">
                <a:solidFill>
                  <a:schemeClr val="bg1"/>
                </a:solidFill>
                <a:latin typeface="Tahoma"/>
                <a:ea typeface="Tahoma"/>
                <a:cs typeface="Tahoma"/>
              </a:rPr>
              <a:t>DJSI</a:t>
            </a:r>
            <a:endParaRPr lang="es-MX" sz="1300" dirty="0">
              <a:solidFill>
                <a:schemeClr val="bg1"/>
              </a:solidFill>
              <a:latin typeface="Tahoma"/>
              <a:ea typeface="Tahoma"/>
              <a:cs typeface="Tahoma"/>
            </a:endParaRPr>
          </a:p>
        </p:txBody>
      </p:sp>
      <p:pic>
        <p:nvPicPr>
          <p:cNvPr id="124" name="Picture 8" descr="Abertis entra por primera vez en los índices FTSE4Good - Notas de prensa de  Abertis">
            <a:extLst>
              <a:ext uri="{FF2B5EF4-FFF2-40B4-BE49-F238E27FC236}">
                <a16:creationId xmlns:a16="http://schemas.microsoft.com/office/drawing/2014/main" id="{1889AD8F-0DCA-48AB-9B9E-42270B97BEB5}"/>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631450" y="3512178"/>
            <a:ext cx="681999" cy="551055"/>
          </a:xfrm>
          <a:prstGeom prst="rect">
            <a:avLst/>
          </a:prstGeom>
          <a:noFill/>
          <a:extLst>
            <a:ext uri="{909E8E84-426E-40DD-AFC4-6F175D3DCCD1}">
              <a14:hiddenFill xmlns:a14="http://schemas.microsoft.com/office/drawing/2010/main">
                <a:solidFill>
                  <a:srgbClr val="FFFFFF"/>
                </a:solidFill>
              </a14:hiddenFill>
            </a:ext>
          </a:extLst>
        </p:spPr>
      </p:pic>
      <p:sp>
        <p:nvSpPr>
          <p:cNvPr id="131" name="CuadroTexto 130">
            <a:extLst>
              <a:ext uri="{FF2B5EF4-FFF2-40B4-BE49-F238E27FC236}">
                <a16:creationId xmlns:a16="http://schemas.microsoft.com/office/drawing/2014/main" id="{DA8D7E19-9561-4E3B-842A-222D8C2C2602}"/>
              </a:ext>
            </a:extLst>
          </p:cNvPr>
          <p:cNvSpPr txBox="1"/>
          <p:nvPr/>
        </p:nvSpPr>
        <p:spPr>
          <a:xfrm>
            <a:off x="8427709" y="1418337"/>
            <a:ext cx="3229508" cy="569387"/>
          </a:xfrm>
          <a:prstGeom prst="rect">
            <a:avLst/>
          </a:prstGeom>
          <a:noFill/>
        </p:spPr>
        <p:txBody>
          <a:bodyPr wrap="square" rtlCol="0">
            <a:spAutoFit/>
          </a:bodyPr>
          <a:lstStyle/>
          <a:p>
            <a:r>
              <a:rPr lang="es-MX" b="1" dirty="0">
                <a:solidFill>
                  <a:srgbClr val="00B0F0"/>
                </a:solidFill>
                <a:latin typeface="Tahoma"/>
                <a:ea typeface="Tahoma"/>
                <a:cs typeface="Tahoma"/>
              </a:rPr>
              <a:t>Empresa Alas 20 Colombia</a:t>
            </a:r>
          </a:p>
          <a:p>
            <a:r>
              <a:rPr lang="es-MX" sz="1300" dirty="0">
                <a:solidFill>
                  <a:schemeClr val="bg1"/>
                </a:solidFill>
                <a:latin typeface="Tahoma"/>
                <a:ea typeface="Tahoma"/>
                <a:cs typeface="Tahoma"/>
              </a:rPr>
              <a:t>2do lugar empresa sostenible</a:t>
            </a:r>
          </a:p>
        </p:txBody>
      </p:sp>
      <p:sp>
        <p:nvSpPr>
          <p:cNvPr id="132" name="CuadroTexto 131">
            <a:extLst>
              <a:ext uri="{FF2B5EF4-FFF2-40B4-BE49-F238E27FC236}">
                <a16:creationId xmlns:a16="http://schemas.microsoft.com/office/drawing/2014/main" id="{AC7FD2E2-6EF1-4568-926E-79923540959A}"/>
              </a:ext>
            </a:extLst>
          </p:cNvPr>
          <p:cNvSpPr txBox="1"/>
          <p:nvPr/>
        </p:nvSpPr>
        <p:spPr>
          <a:xfrm>
            <a:off x="9849374" y="4121843"/>
            <a:ext cx="1944121" cy="492443"/>
          </a:xfrm>
          <a:prstGeom prst="rect">
            <a:avLst/>
          </a:prstGeom>
          <a:noFill/>
        </p:spPr>
        <p:txBody>
          <a:bodyPr wrap="square" rtlCol="0">
            <a:spAutoFit/>
          </a:bodyPr>
          <a:lstStyle/>
          <a:p>
            <a:r>
              <a:rPr lang="es-MX" sz="1300" dirty="0">
                <a:solidFill>
                  <a:schemeClr val="bg1"/>
                </a:solidFill>
                <a:latin typeface="Tahoma"/>
                <a:ea typeface="Tahoma"/>
                <a:cs typeface="Tahoma"/>
              </a:rPr>
              <a:t>Mejor empresa del sector</a:t>
            </a:r>
            <a:endParaRPr lang="es-CO" sz="1300" dirty="0">
              <a:solidFill>
                <a:schemeClr val="bg1"/>
              </a:solidFill>
            </a:endParaRPr>
          </a:p>
        </p:txBody>
      </p:sp>
      <p:sp>
        <p:nvSpPr>
          <p:cNvPr id="133" name="CuadroTexto 132">
            <a:extLst>
              <a:ext uri="{FF2B5EF4-FFF2-40B4-BE49-F238E27FC236}">
                <a16:creationId xmlns:a16="http://schemas.microsoft.com/office/drawing/2014/main" id="{A06FD3BD-55A1-4EAF-BDD5-EBD1AB384F54}"/>
              </a:ext>
            </a:extLst>
          </p:cNvPr>
          <p:cNvSpPr txBox="1"/>
          <p:nvPr/>
        </p:nvSpPr>
        <p:spPr>
          <a:xfrm>
            <a:off x="9849374" y="3454941"/>
            <a:ext cx="1924617" cy="492443"/>
          </a:xfrm>
          <a:prstGeom prst="rect">
            <a:avLst/>
          </a:prstGeom>
          <a:noFill/>
        </p:spPr>
        <p:txBody>
          <a:bodyPr wrap="square" rtlCol="0">
            <a:spAutoFit/>
          </a:bodyPr>
          <a:lstStyle/>
          <a:p>
            <a:r>
              <a:rPr lang="es-MX" sz="1300" dirty="0">
                <a:solidFill>
                  <a:schemeClr val="bg1"/>
                </a:solidFill>
                <a:latin typeface="Tahoma"/>
                <a:ea typeface="Tahoma"/>
                <a:cs typeface="Tahoma"/>
              </a:rPr>
              <a:t>Ratificación ISA</a:t>
            </a:r>
          </a:p>
          <a:p>
            <a:r>
              <a:rPr lang="es-MX" sz="1300" dirty="0">
                <a:solidFill>
                  <a:schemeClr val="bg1"/>
                </a:solidFill>
                <a:latin typeface="Tahoma"/>
                <a:ea typeface="Tahoma"/>
                <a:cs typeface="Tahoma"/>
              </a:rPr>
              <a:t>Ingreso ISA CTEEP</a:t>
            </a:r>
            <a:endParaRPr lang="es-CO" sz="1300" dirty="0">
              <a:solidFill>
                <a:schemeClr val="bg1"/>
              </a:solidFill>
              <a:latin typeface="Tahoma"/>
              <a:ea typeface="Tahoma"/>
              <a:cs typeface="Tahoma"/>
            </a:endParaRPr>
          </a:p>
        </p:txBody>
      </p:sp>
      <p:pic>
        <p:nvPicPr>
          <p:cNvPr id="134" name="Imagen 133">
            <a:extLst>
              <a:ext uri="{FF2B5EF4-FFF2-40B4-BE49-F238E27FC236}">
                <a16:creationId xmlns:a16="http://schemas.microsoft.com/office/drawing/2014/main" id="{B2951CEB-C80D-4CB1-9FCA-1F8E83EADA0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658462" y="4669958"/>
            <a:ext cx="584772" cy="216462"/>
          </a:xfrm>
          <a:prstGeom prst="rect">
            <a:avLst/>
          </a:prstGeom>
        </p:spPr>
      </p:pic>
      <p:sp>
        <p:nvSpPr>
          <p:cNvPr id="136" name="CuadroTexto 135">
            <a:extLst>
              <a:ext uri="{FF2B5EF4-FFF2-40B4-BE49-F238E27FC236}">
                <a16:creationId xmlns:a16="http://schemas.microsoft.com/office/drawing/2014/main" id="{EAE327B9-CAE3-4579-B674-76DAAF842BAD}"/>
              </a:ext>
            </a:extLst>
          </p:cNvPr>
          <p:cNvSpPr txBox="1"/>
          <p:nvPr/>
        </p:nvSpPr>
        <p:spPr>
          <a:xfrm>
            <a:off x="9849374" y="4665079"/>
            <a:ext cx="1540489" cy="1107996"/>
          </a:xfrm>
          <a:prstGeom prst="rect">
            <a:avLst/>
          </a:prstGeom>
          <a:noFill/>
        </p:spPr>
        <p:txBody>
          <a:bodyPr wrap="square" rtlCol="0">
            <a:spAutoFit/>
          </a:bodyPr>
          <a:lstStyle/>
          <a:p>
            <a:r>
              <a:rPr lang="es-MX" sz="1300" dirty="0">
                <a:solidFill>
                  <a:schemeClr val="bg1"/>
                </a:solidFill>
                <a:latin typeface="Tahoma"/>
                <a:ea typeface="Tahoma"/>
                <a:cs typeface="Tahoma"/>
              </a:rPr>
              <a:t>ISA CTEEP entre las 5 mejores</a:t>
            </a:r>
          </a:p>
          <a:p>
            <a:endParaRPr lang="es-MX" sz="1300" dirty="0">
              <a:solidFill>
                <a:schemeClr val="bg1"/>
              </a:solidFill>
              <a:latin typeface="Tahoma"/>
              <a:ea typeface="Tahoma"/>
              <a:cs typeface="Tahoma"/>
            </a:endParaRPr>
          </a:p>
          <a:p>
            <a:r>
              <a:rPr lang="es-MX" sz="1300" dirty="0">
                <a:solidFill>
                  <a:schemeClr val="bg1"/>
                </a:solidFill>
                <a:latin typeface="Tahoma"/>
                <a:ea typeface="Tahoma"/>
                <a:cs typeface="Tahoma"/>
              </a:rPr>
              <a:t>ISA CTEEP Calificación A </a:t>
            </a:r>
            <a:r>
              <a:rPr lang="es-CO" sz="1400" baseline="30000" dirty="0">
                <a:solidFill>
                  <a:schemeClr val="bg1"/>
                </a:solidFill>
                <a:latin typeface="Tahoma" panose="020B0604030504040204" pitchFamily="34" charset="0"/>
                <a:ea typeface="Tahoma" panose="020B0604030504040204" pitchFamily="34" charset="0"/>
                <a:cs typeface="Tahoma" panose="020B0604030504040204" pitchFamily="34" charset="0"/>
              </a:rPr>
              <a:t>(2) </a:t>
            </a:r>
            <a:endParaRPr lang="es-CO" sz="1300" dirty="0">
              <a:solidFill>
                <a:schemeClr val="bg1"/>
              </a:solidFill>
              <a:latin typeface="Tahoma"/>
              <a:ea typeface="Tahoma"/>
              <a:cs typeface="Tahoma"/>
            </a:endParaRPr>
          </a:p>
        </p:txBody>
      </p:sp>
      <p:cxnSp>
        <p:nvCxnSpPr>
          <p:cNvPr id="48" name="Conector recto 47">
            <a:extLst>
              <a:ext uri="{FF2B5EF4-FFF2-40B4-BE49-F238E27FC236}">
                <a16:creationId xmlns:a16="http://schemas.microsoft.com/office/drawing/2014/main" id="{6B2FFE27-2D58-41B2-A219-ABE5C2291CC7}"/>
              </a:ext>
            </a:extLst>
          </p:cNvPr>
          <p:cNvCxnSpPr>
            <a:cxnSpLocks/>
          </p:cNvCxnSpPr>
          <p:nvPr/>
        </p:nvCxnSpPr>
        <p:spPr>
          <a:xfrm flipV="1">
            <a:off x="3817554" y="880968"/>
            <a:ext cx="0" cy="5459837"/>
          </a:xfrm>
          <a:prstGeom prst="line">
            <a:avLst/>
          </a:prstGeom>
          <a:ln w="12700" cap="rnd">
            <a:solidFill>
              <a:srgbClr val="FF9801"/>
            </a:solidFill>
            <a:prstDash val="dash"/>
            <a:round/>
          </a:ln>
        </p:spPr>
        <p:style>
          <a:lnRef idx="1">
            <a:schemeClr val="accent1"/>
          </a:lnRef>
          <a:fillRef idx="0">
            <a:schemeClr val="accent1"/>
          </a:fillRef>
          <a:effectRef idx="0">
            <a:schemeClr val="accent1"/>
          </a:effectRef>
          <a:fontRef idx="minor">
            <a:schemeClr val="tx1"/>
          </a:fontRef>
        </p:style>
      </p:cxnSp>
      <p:cxnSp>
        <p:nvCxnSpPr>
          <p:cNvPr id="49" name="Conector recto 48">
            <a:extLst>
              <a:ext uri="{FF2B5EF4-FFF2-40B4-BE49-F238E27FC236}">
                <a16:creationId xmlns:a16="http://schemas.microsoft.com/office/drawing/2014/main" id="{5EA8F447-93EF-454C-ABD7-41E09E8EE0D2}"/>
              </a:ext>
            </a:extLst>
          </p:cNvPr>
          <p:cNvCxnSpPr>
            <a:cxnSpLocks/>
          </p:cNvCxnSpPr>
          <p:nvPr/>
        </p:nvCxnSpPr>
        <p:spPr>
          <a:xfrm flipV="1">
            <a:off x="8240293" y="880968"/>
            <a:ext cx="0" cy="5459837"/>
          </a:xfrm>
          <a:prstGeom prst="line">
            <a:avLst/>
          </a:prstGeom>
          <a:ln w="12700" cap="rnd">
            <a:solidFill>
              <a:srgbClr val="FF9801"/>
            </a:solidFill>
            <a:prstDash val="dash"/>
            <a:round/>
          </a:ln>
        </p:spPr>
        <p:style>
          <a:lnRef idx="1">
            <a:schemeClr val="accent1"/>
          </a:lnRef>
          <a:fillRef idx="0">
            <a:schemeClr val="accent1"/>
          </a:fillRef>
          <a:effectRef idx="0">
            <a:schemeClr val="accent1"/>
          </a:effectRef>
          <a:fontRef idx="minor">
            <a:schemeClr val="tx1"/>
          </a:fontRef>
        </p:style>
      </p:cxnSp>
      <p:sp>
        <p:nvSpPr>
          <p:cNvPr id="51" name="CuadroTexto 50">
            <a:extLst>
              <a:ext uri="{FF2B5EF4-FFF2-40B4-BE49-F238E27FC236}">
                <a16:creationId xmlns:a16="http://schemas.microsoft.com/office/drawing/2014/main" id="{6377DFC5-F3E1-4288-9229-99944A0CF90F}"/>
              </a:ext>
            </a:extLst>
          </p:cNvPr>
          <p:cNvSpPr txBox="1"/>
          <p:nvPr/>
        </p:nvSpPr>
        <p:spPr>
          <a:xfrm>
            <a:off x="5940013" y="2416007"/>
            <a:ext cx="1750179" cy="646331"/>
          </a:xfrm>
          <a:prstGeom prst="rect">
            <a:avLst/>
          </a:prstGeom>
          <a:noFill/>
        </p:spPr>
        <p:txBody>
          <a:bodyPr wrap="square" lIns="91440" tIns="45720" rIns="91440" bIns="45720" rtlCol="0" anchor="t">
            <a:spAutoFit/>
          </a:bodyPr>
          <a:lstStyle>
            <a:defPPr>
              <a:defRPr lang="es-CO"/>
            </a:defPPr>
            <a:lvl1pPr lvl="0" algn="ctr">
              <a:defRPr b="1">
                <a:solidFill>
                  <a:srgbClr val="002C8A"/>
                </a:solidFill>
                <a:latin typeface="☞AMSIPRO-XLIGHT" panose="020B0A06020201010104" pitchFamily="34" charset="77"/>
                <a:ea typeface="Tahoma" panose="020B0604030504040204" pitchFamily="34" charset="0"/>
                <a:cs typeface="Tahoma" panose="020B0604030504040204" pitchFamily="34" charset="0"/>
              </a:defRPr>
            </a:lvl1pPr>
          </a:lstStyle>
          <a:p>
            <a:pPr lvl="0" algn="l">
              <a:defRPr/>
            </a:pPr>
            <a:r>
              <a:rPr lang="es-MX" dirty="0">
                <a:solidFill>
                  <a:srgbClr val="00B0F0"/>
                </a:solidFill>
                <a:latin typeface="Tahoma"/>
                <a:ea typeface="Tahoma"/>
                <a:cs typeface="Tahoma"/>
              </a:rPr>
              <a:t>+ 287 mil personas</a:t>
            </a:r>
            <a:endParaRPr lang="es-MX" sz="1400" dirty="0">
              <a:solidFill>
                <a:schemeClr val="bg1"/>
              </a:solidFill>
              <a:latin typeface="Tahoma"/>
              <a:ea typeface="Tahoma"/>
              <a:cs typeface="Tahoma"/>
            </a:endParaRPr>
          </a:p>
        </p:txBody>
      </p:sp>
      <p:sp>
        <p:nvSpPr>
          <p:cNvPr id="50" name="CuadroTexto 49">
            <a:extLst>
              <a:ext uri="{FF2B5EF4-FFF2-40B4-BE49-F238E27FC236}">
                <a16:creationId xmlns:a16="http://schemas.microsoft.com/office/drawing/2014/main" id="{08530A07-6986-4C09-B00A-0E237DD43224}"/>
              </a:ext>
            </a:extLst>
          </p:cNvPr>
          <p:cNvSpPr txBox="1"/>
          <p:nvPr/>
        </p:nvSpPr>
        <p:spPr>
          <a:xfrm>
            <a:off x="4130619" y="1417934"/>
            <a:ext cx="1713466" cy="830997"/>
          </a:xfrm>
          <a:prstGeom prst="rect">
            <a:avLst/>
          </a:prstGeom>
          <a:noFill/>
        </p:spPr>
        <p:txBody>
          <a:bodyPr wrap="square" lIns="91440" tIns="45720" rIns="91440" bIns="45720" rtlCol="0" anchor="t">
            <a:spAutoFit/>
          </a:bodyPr>
          <a:lstStyle>
            <a:defPPr>
              <a:defRPr lang="es-CO"/>
            </a:defPPr>
            <a:lvl1pPr lvl="0" algn="ctr">
              <a:defRPr b="1">
                <a:solidFill>
                  <a:srgbClr val="002C8A"/>
                </a:solidFill>
                <a:latin typeface="☞AMSIPRO-XLIGHT" panose="020B0A06020201010104" pitchFamily="34" charset="77"/>
                <a:ea typeface="Tahoma" panose="020B0604030504040204" pitchFamily="34" charset="0"/>
                <a:cs typeface="Tahoma" panose="020B0604030504040204" pitchFamily="34" charset="0"/>
              </a:defRPr>
            </a:lvl1pPr>
          </a:lstStyle>
          <a:p>
            <a:pPr lvl="0" algn="l">
              <a:defRPr/>
            </a:pPr>
            <a:r>
              <a:rPr lang="es-CO" sz="1600" b="0" dirty="0">
                <a:solidFill>
                  <a:srgbClr val="FFC000"/>
                </a:solidFill>
                <a:latin typeface="Tahoma"/>
                <a:ea typeface="Tahoma"/>
                <a:cs typeface="Tahoma"/>
              </a:rPr>
              <a:t>Inversión Reactivación económica</a:t>
            </a:r>
            <a:endParaRPr lang="es-CO" sz="1200" b="0" dirty="0">
              <a:solidFill>
                <a:schemeClr val="bg1"/>
              </a:solidFill>
              <a:latin typeface="Tahoma"/>
              <a:ea typeface="Tahoma"/>
              <a:cs typeface="Tahoma"/>
            </a:endParaRPr>
          </a:p>
        </p:txBody>
      </p:sp>
      <p:sp>
        <p:nvSpPr>
          <p:cNvPr id="53" name="CuadroTexto 52">
            <a:extLst>
              <a:ext uri="{FF2B5EF4-FFF2-40B4-BE49-F238E27FC236}">
                <a16:creationId xmlns:a16="http://schemas.microsoft.com/office/drawing/2014/main" id="{0D5EF4B5-5588-4EFD-AA5D-0EDC5C463E22}"/>
              </a:ext>
            </a:extLst>
          </p:cNvPr>
          <p:cNvSpPr txBox="1"/>
          <p:nvPr/>
        </p:nvSpPr>
        <p:spPr>
          <a:xfrm>
            <a:off x="6076340" y="1440167"/>
            <a:ext cx="1750179" cy="646331"/>
          </a:xfrm>
          <a:prstGeom prst="rect">
            <a:avLst/>
          </a:prstGeom>
          <a:noFill/>
        </p:spPr>
        <p:txBody>
          <a:bodyPr wrap="square" lIns="91440" tIns="45720" rIns="91440" bIns="45720" rtlCol="0" anchor="t">
            <a:spAutoFit/>
          </a:bodyPr>
          <a:lstStyle>
            <a:defPPr>
              <a:defRPr lang="es-CO"/>
            </a:defPPr>
            <a:lvl1pPr lvl="0" algn="ctr">
              <a:defRPr b="1">
                <a:solidFill>
                  <a:srgbClr val="002C8A"/>
                </a:solidFill>
                <a:latin typeface="☞AMSIPRO-XLIGHT" panose="020B0A06020201010104" pitchFamily="34" charset="77"/>
                <a:ea typeface="Tahoma" panose="020B0604030504040204" pitchFamily="34" charset="0"/>
                <a:cs typeface="Tahoma" panose="020B0604030504040204" pitchFamily="34" charset="0"/>
              </a:defRPr>
            </a:lvl1pPr>
          </a:lstStyle>
          <a:p>
            <a:pPr lvl="0" algn="l">
              <a:defRPr/>
            </a:pPr>
            <a:r>
              <a:rPr lang="es-MX" dirty="0">
                <a:solidFill>
                  <a:srgbClr val="00B0F0"/>
                </a:solidFill>
                <a:latin typeface="Tahoma"/>
                <a:ea typeface="Tahoma"/>
                <a:cs typeface="Tahoma"/>
              </a:rPr>
              <a:t>+ 3.670 millones</a:t>
            </a:r>
            <a:endParaRPr lang="es-MX" sz="1400" dirty="0">
              <a:solidFill>
                <a:schemeClr val="bg1"/>
              </a:solidFill>
              <a:latin typeface="Tahoma"/>
              <a:ea typeface="Tahoma"/>
              <a:cs typeface="Tahoma"/>
            </a:endParaRPr>
          </a:p>
        </p:txBody>
      </p:sp>
      <p:sp>
        <p:nvSpPr>
          <p:cNvPr id="54" name="Rectángulo: esquinas redondeadas 53">
            <a:extLst>
              <a:ext uri="{FF2B5EF4-FFF2-40B4-BE49-F238E27FC236}">
                <a16:creationId xmlns:a16="http://schemas.microsoft.com/office/drawing/2014/main" id="{890AF3FB-7909-444C-844F-264D4B5011DF}"/>
              </a:ext>
            </a:extLst>
          </p:cNvPr>
          <p:cNvSpPr/>
          <p:nvPr/>
        </p:nvSpPr>
        <p:spPr>
          <a:xfrm>
            <a:off x="397951" y="5155564"/>
            <a:ext cx="3008068" cy="803069"/>
          </a:xfrm>
          <a:prstGeom prst="roundRect">
            <a:avLst/>
          </a:prstGeom>
          <a:gradFill>
            <a:gsLst>
              <a:gs pos="0">
                <a:schemeClr val="accent6">
                  <a:lumMod val="90000"/>
                </a:schemeClr>
              </a:gs>
              <a:gs pos="40000">
                <a:schemeClr val="accent6">
                  <a:lumMod val="90000"/>
                </a:schemeClr>
              </a:gs>
              <a:gs pos="83000">
                <a:schemeClr val="accent1">
                  <a:lumMod val="45000"/>
                  <a:lumOff val="55000"/>
                </a:schemeClr>
              </a:gs>
              <a:gs pos="100000">
                <a:schemeClr val="accent1">
                  <a:lumMod val="30000"/>
                  <a:lumOff val="70000"/>
                </a:schemeClr>
              </a:gs>
            </a:gsLst>
            <a:lin ang="5400000" scaled="1"/>
          </a:gradFill>
          <a:ln>
            <a:noFill/>
          </a:ln>
          <a:effectLst>
            <a:outerShdw blurRad="288878" dist="38100" dir="8100000" sx="102000" sy="102000" algn="tr" rotWithShape="0">
              <a:srgbClr val="021C51">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tx1"/>
                </a:solidFill>
                <a:latin typeface="Arial"/>
              </a:rPr>
              <a:t>Inversión ambiental 2022</a:t>
            </a:r>
          </a:p>
          <a:p>
            <a:pPr algn="ctr"/>
            <a:r>
              <a:rPr lang="es-CO" dirty="0">
                <a:solidFill>
                  <a:schemeClr val="tx1"/>
                </a:solidFill>
                <a:latin typeface="Arial"/>
              </a:rPr>
              <a:t>$188 mil millones</a:t>
            </a:r>
            <a:endParaRPr lang="es-CO" dirty="0">
              <a:solidFill>
                <a:prstClr val="white"/>
              </a:solidFill>
              <a:latin typeface="Arial"/>
            </a:endParaRPr>
          </a:p>
        </p:txBody>
      </p:sp>
      <p:sp>
        <p:nvSpPr>
          <p:cNvPr id="55" name="Rectángulo: esquinas redondeadas 54">
            <a:extLst>
              <a:ext uri="{FF2B5EF4-FFF2-40B4-BE49-F238E27FC236}">
                <a16:creationId xmlns:a16="http://schemas.microsoft.com/office/drawing/2014/main" id="{09BFE594-D338-4064-9C16-208EF7252DF2}"/>
              </a:ext>
            </a:extLst>
          </p:cNvPr>
          <p:cNvSpPr/>
          <p:nvPr/>
        </p:nvSpPr>
        <p:spPr>
          <a:xfrm>
            <a:off x="4186917" y="5155564"/>
            <a:ext cx="3726682" cy="803069"/>
          </a:xfrm>
          <a:prstGeom prst="roundRect">
            <a:avLst/>
          </a:prstGeom>
          <a:gradFill>
            <a:gsLst>
              <a:gs pos="0">
                <a:schemeClr val="accent6">
                  <a:lumMod val="90000"/>
                </a:schemeClr>
              </a:gs>
              <a:gs pos="40000">
                <a:schemeClr val="accent6">
                  <a:lumMod val="90000"/>
                </a:schemeClr>
              </a:gs>
              <a:gs pos="83000">
                <a:schemeClr val="accent1">
                  <a:lumMod val="45000"/>
                  <a:lumOff val="55000"/>
                </a:schemeClr>
              </a:gs>
              <a:gs pos="100000">
                <a:schemeClr val="accent1">
                  <a:lumMod val="30000"/>
                  <a:lumOff val="70000"/>
                </a:schemeClr>
              </a:gs>
            </a:gsLst>
            <a:lin ang="5400000" scaled="1"/>
          </a:gradFill>
          <a:ln>
            <a:noFill/>
          </a:ln>
          <a:effectLst>
            <a:outerShdw blurRad="288878" dist="38100" dir="8100000" sx="102000" sy="102000" algn="tr" rotWithShape="0">
              <a:srgbClr val="021C51">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tx1"/>
                </a:solidFill>
                <a:latin typeface="Arial"/>
              </a:rPr>
              <a:t>Inversión social 2022</a:t>
            </a:r>
          </a:p>
          <a:p>
            <a:pPr algn="ctr"/>
            <a:r>
              <a:rPr lang="es-CO" dirty="0">
                <a:solidFill>
                  <a:schemeClr val="tx1"/>
                </a:solidFill>
                <a:latin typeface="Arial"/>
              </a:rPr>
              <a:t>+ $44 mil millones / </a:t>
            </a:r>
            <a:r>
              <a:rPr lang="es-CO" dirty="0" err="1">
                <a:solidFill>
                  <a:schemeClr val="tx1"/>
                </a:solidFill>
                <a:latin typeface="Arial"/>
              </a:rPr>
              <a:t>SROI</a:t>
            </a:r>
            <a:r>
              <a:rPr lang="es-CO" baseline="30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CO" baseline="30000" dirty="0">
                <a:solidFill>
                  <a:schemeClr val="tx1"/>
                </a:solidFill>
                <a:latin typeface="Tahoma" panose="020B0604030504040204" pitchFamily="34" charset="0"/>
                <a:ea typeface="Tahoma" panose="020B0604030504040204" pitchFamily="34" charset="0"/>
                <a:cs typeface="Tahoma" panose="020B0604030504040204" pitchFamily="34" charset="0"/>
              </a:rPr>
              <a:t>(1)</a:t>
            </a:r>
            <a:r>
              <a:rPr lang="es-CO" baseline="30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CO" dirty="0">
                <a:solidFill>
                  <a:schemeClr val="tx1"/>
                </a:solidFill>
                <a:latin typeface="Arial"/>
              </a:rPr>
              <a:t>=2,6</a:t>
            </a:r>
            <a:endParaRPr lang="es-CO" dirty="0">
              <a:solidFill>
                <a:prstClr val="white"/>
              </a:solidFill>
              <a:latin typeface="Arial"/>
            </a:endParaRPr>
          </a:p>
        </p:txBody>
      </p:sp>
      <p:sp>
        <p:nvSpPr>
          <p:cNvPr id="4" name="Rectángulo 3">
            <a:extLst>
              <a:ext uri="{FF2B5EF4-FFF2-40B4-BE49-F238E27FC236}">
                <a16:creationId xmlns:a16="http://schemas.microsoft.com/office/drawing/2014/main" id="{8FF162C5-27C1-4D65-8367-0944B2946981}"/>
              </a:ext>
            </a:extLst>
          </p:cNvPr>
          <p:cNvSpPr/>
          <p:nvPr/>
        </p:nvSpPr>
        <p:spPr>
          <a:xfrm>
            <a:off x="51636" y="6383290"/>
            <a:ext cx="4998287" cy="461665"/>
          </a:xfrm>
          <a:prstGeom prst="rect">
            <a:avLst/>
          </a:prstGeom>
        </p:spPr>
        <p:txBody>
          <a:bodyPr wrap="square">
            <a:spAutoFit/>
          </a:bodyPr>
          <a:lstStyle/>
          <a:p>
            <a:pPr>
              <a:spcAft>
                <a:spcPts val="0"/>
              </a:spcAft>
            </a:pPr>
            <a:r>
              <a:rPr lang="es-CO" sz="1200" dirty="0">
                <a:solidFill>
                  <a:schemeClr val="bg1"/>
                </a:solidFill>
                <a:latin typeface="Tahoma" panose="020B0604030504040204" pitchFamily="34" charset="0"/>
                <a:ea typeface="Calibri" panose="020F0502020204030204" pitchFamily="34" charset="0"/>
                <a:cs typeface="Times New Roman" panose="02020603050405020304" pitchFamily="18" charset="0"/>
              </a:rPr>
              <a:t>(1)</a:t>
            </a:r>
            <a:r>
              <a:rPr lang="es-CO" sz="1200" dirty="0" err="1">
                <a:solidFill>
                  <a:schemeClr val="bg1"/>
                </a:solidFill>
                <a:latin typeface="Tahoma" panose="020B0604030504040204" pitchFamily="34" charset="0"/>
                <a:ea typeface="Calibri" panose="020F0502020204030204" pitchFamily="34" charset="0"/>
                <a:cs typeface="Times New Roman" panose="02020603050405020304" pitchFamily="18" charset="0"/>
              </a:rPr>
              <a:t>SROI</a:t>
            </a:r>
            <a:r>
              <a:rPr lang="es-CO" sz="1200" dirty="0">
                <a:solidFill>
                  <a:schemeClr val="bg1"/>
                </a:solidFill>
                <a:latin typeface="Tahoma" panose="020B0604030504040204" pitchFamily="34" charset="0"/>
                <a:ea typeface="Calibri" panose="020F0502020204030204" pitchFamily="34" charset="0"/>
                <a:cs typeface="Times New Roman" panose="02020603050405020304" pitchFamily="18" charset="0"/>
              </a:rPr>
              <a:t>: Cuantifica los impactos en las comunidades por los programas y proyectos sociales que una organización implementa.</a:t>
            </a:r>
          </a:p>
        </p:txBody>
      </p:sp>
      <p:sp>
        <p:nvSpPr>
          <p:cNvPr id="57" name="Rectángulo 56">
            <a:extLst>
              <a:ext uri="{FF2B5EF4-FFF2-40B4-BE49-F238E27FC236}">
                <a16:creationId xmlns:a16="http://schemas.microsoft.com/office/drawing/2014/main" id="{0EB582F0-3DBF-4699-842D-0E7021C5A926}"/>
              </a:ext>
            </a:extLst>
          </p:cNvPr>
          <p:cNvSpPr/>
          <p:nvPr/>
        </p:nvSpPr>
        <p:spPr>
          <a:xfrm>
            <a:off x="5262880" y="6361765"/>
            <a:ext cx="5404690" cy="461665"/>
          </a:xfrm>
          <a:prstGeom prst="rect">
            <a:avLst/>
          </a:prstGeom>
        </p:spPr>
        <p:txBody>
          <a:bodyPr wrap="square">
            <a:spAutoFit/>
          </a:bodyPr>
          <a:lstStyle/>
          <a:p>
            <a:pPr>
              <a:spcAft>
                <a:spcPts val="0"/>
              </a:spcAft>
            </a:pPr>
            <a:r>
              <a:rPr lang="es-CO" sz="1200" dirty="0">
                <a:solidFill>
                  <a:schemeClr val="bg1"/>
                </a:solidFill>
                <a:latin typeface="Tahoma" panose="020B0604030504040204" pitchFamily="34" charset="0"/>
                <a:cs typeface="Times New Roman" panose="02020603050405020304" pitchFamily="18" charset="0"/>
              </a:rPr>
              <a:t>(2) </a:t>
            </a:r>
            <a:r>
              <a:rPr lang="es-CO" sz="1200" dirty="0" err="1">
                <a:solidFill>
                  <a:schemeClr val="bg1"/>
                </a:solidFill>
                <a:latin typeface="Tahoma" panose="020B0604030504040204" pitchFamily="34" charset="0"/>
                <a:cs typeface="Times New Roman" panose="02020603050405020304" pitchFamily="18" charset="0"/>
              </a:rPr>
              <a:t>CDP</a:t>
            </a:r>
            <a:r>
              <a:rPr lang="es-CO" sz="1200" dirty="0">
                <a:solidFill>
                  <a:schemeClr val="bg1"/>
                </a:solidFill>
                <a:latin typeface="Tahoma" panose="020B0604030504040204" pitchFamily="34" charset="0"/>
                <a:cs typeface="Times New Roman" panose="02020603050405020304" pitchFamily="18" charset="0"/>
              </a:rPr>
              <a:t>: evalúa los riesgo y oportunidades de los  impactos ambientales de más de 20 mil empresas en el mundo.</a:t>
            </a:r>
          </a:p>
        </p:txBody>
      </p:sp>
      <p:pic>
        <p:nvPicPr>
          <p:cNvPr id="5" name="Imagen 4">
            <a:extLst>
              <a:ext uri="{FF2B5EF4-FFF2-40B4-BE49-F238E27FC236}">
                <a16:creationId xmlns:a16="http://schemas.microsoft.com/office/drawing/2014/main" id="{EF7ECF01-8CA3-4A21-BE2C-D03B7925929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457165" y="4276786"/>
            <a:ext cx="1198020" cy="204924"/>
          </a:xfrm>
          <a:prstGeom prst="rect">
            <a:avLst/>
          </a:prstGeom>
        </p:spPr>
      </p:pic>
      <p:pic>
        <p:nvPicPr>
          <p:cNvPr id="6" name="Imagen 5">
            <a:extLst>
              <a:ext uri="{FF2B5EF4-FFF2-40B4-BE49-F238E27FC236}">
                <a16:creationId xmlns:a16="http://schemas.microsoft.com/office/drawing/2014/main" id="{B45F2C4C-2387-4315-932F-8A6F57E93D7E}"/>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r="-410"/>
          <a:stretch/>
        </p:blipFill>
        <p:spPr>
          <a:xfrm>
            <a:off x="8790395" y="5273688"/>
            <a:ext cx="415222" cy="389612"/>
          </a:xfrm>
          <a:prstGeom prst="rect">
            <a:avLst/>
          </a:prstGeom>
        </p:spPr>
      </p:pic>
      <p:pic>
        <p:nvPicPr>
          <p:cNvPr id="42" name="Imagen 41">
            <a:extLst>
              <a:ext uri="{FF2B5EF4-FFF2-40B4-BE49-F238E27FC236}">
                <a16:creationId xmlns:a16="http://schemas.microsoft.com/office/drawing/2014/main" id="{DB46C851-E691-46BE-AC57-5B363BFDA6E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048530" y="2847955"/>
            <a:ext cx="628637" cy="193169"/>
          </a:xfrm>
          <a:prstGeom prst="rect">
            <a:avLst/>
          </a:prstGeom>
        </p:spPr>
      </p:pic>
      <p:pic>
        <p:nvPicPr>
          <p:cNvPr id="43" name="Imagen 42">
            <a:extLst>
              <a:ext uri="{FF2B5EF4-FFF2-40B4-BE49-F238E27FC236}">
                <a16:creationId xmlns:a16="http://schemas.microsoft.com/office/drawing/2014/main" id="{418363C0-56C5-4713-9172-1D4D541EFB95}"/>
              </a:ext>
            </a:extLst>
          </p:cNvPr>
          <p:cNvPicPr>
            <a:picLocks noChangeAspect="1"/>
          </p:cNvPicPr>
          <p:nvPr/>
        </p:nvPicPr>
        <p:blipFill>
          <a:blip r:embed="rId13" cstate="email">
            <a:duotone>
              <a:schemeClr val="accent4">
                <a:shade val="45000"/>
                <a:satMod val="135000"/>
              </a:schemeClr>
              <a:prstClr val="white"/>
            </a:duotone>
            <a:extLst>
              <a:ext uri="{BEBA8EAE-BF5A-486C-A8C5-ECC9F3942E4B}">
                <a14:imgProps xmlns:a14="http://schemas.microsoft.com/office/drawing/2010/main">
                  <a14:imgLayer r:embed="rId14">
                    <a14:imgEffect>
                      <a14:brightnessContrast bright="-40000"/>
                    </a14:imgEffect>
                  </a14:imgLayer>
                </a14:imgProps>
              </a:ext>
              <a:ext uri="{28A0092B-C50C-407E-A947-70E740481C1C}">
                <a14:useLocalDpi xmlns:a14="http://schemas.microsoft.com/office/drawing/2010/main"/>
              </a:ext>
            </a:extLst>
          </a:blip>
          <a:stretch>
            <a:fillRect/>
          </a:stretch>
        </p:blipFill>
        <p:spPr>
          <a:xfrm>
            <a:off x="832861" y="3506223"/>
            <a:ext cx="2102857" cy="514762"/>
          </a:xfrm>
          <a:prstGeom prst="rect">
            <a:avLst/>
          </a:prstGeom>
        </p:spPr>
      </p:pic>
    </p:spTree>
    <p:extLst>
      <p:ext uri="{BB962C8B-B14F-4D97-AF65-F5344CB8AC3E}">
        <p14:creationId xmlns:p14="http://schemas.microsoft.com/office/powerpoint/2010/main" val="21647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a:extLst>
              <a:ext uri="{FF2B5EF4-FFF2-40B4-BE49-F238E27FC236}">
                <a16:creationId xmlns:a16="http://schemas.microsoft.com/office/drawing/2014/main" id="{317C350A-FE06-48FD-876E-32EAEAB22052}"/>
              </a:ext>
            </a:extLst>
          </p:cNvPr>
          <p:cNvGrpSpPr/>
          <p:nvPr/>
        </p:nvGrpSpPr>
        <p:grpSpPr>
          <a:xfrm>
            <a:off x="-139148" y="-86693"/>
            <a:ext cx="12483548" cy="2005669"/>
            <a:chOff x="1828800" y="0"/>
            <a:chExt cx="8188603" cy="1315622"/>
          </a:xfrm>
        </p:grpSpPr>
        <p:pic>
          <p:nvPicPr>
            <p:cNvPr id="16" name="Imagen 15">
              <a:extLst>
                <a:ext uri="{FF2B5EF4-FFF2-40B4-BE49-F238E27FC236}">
                  <a16:creationId xmlns:a16="http://schemas.microsoft.com/office/drawing/2014/main" id="{9D4C5025-BAA3-49CA-B8F4-EF3EDD947467}"/>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90129" l="19088" r="97973">
                          <a14:foregroundMark x1="62331" y1="37339" x2="75084" y2="36910"/>
                          <a14:foregroundMark x1="75084" y1="36910" x2="91470" y2="858"/>
                          <a14:foregroundMark x1="91470" y1="858" x2="59459" y2="39914"/>
                          <a14:foregroundMark x1="59459" y1="39914" x2="84037" y2="16309"/>
                          <a14:foregroundMark x1="84037" y1="16309" x2="77872" y2="8584"/>
                          <a14:foregroundMark x1="77872" y1="8584" x2="69172" y2="23176"/>
                          <a14:foregroundMark x1="69172" y1="23176" x2="69341" y2="24464"/>
                          <a14:foregroundMark x1="20439" y1="33476" x2="42652" y2="47639"/>
                          <a14:foregroundMark x1="42652" y1="47639" x2="71030" y2="20601"/>
                          <a14:foregroundMark x1="71030" y1="20601" x2="23142" y2="25751"/>
                          <a14:foregroundMark x1="23142" y1="25751" x2="49831" y2="11588"/>
                          <a14:foregroundMark x1="49831" y1="11588" x2="19764" y2="6009"/>
                          <a14:foregroundMark x1="19764" y1="6009" x2="40878" y2="47210"/>
                          <a14:foregroundMark x1="40878" y1="47210" x2="22551" y2="41202"/>
                          <a14:foregroundMark x1="22551" y1="41202" x2="38007" y2="69099"/>
                          <a14:foregroundMark x1="38007" y1="69099" x2="61149" y2="48498"/>
                          <a14:foregroundMark x1="61149" y1="48498" x2="38936" y2="35193"/>
                          <a14:foregroundMark x1="38936" y1="35193" x2="96959" y2="3863"/>
                          <a14:foregroundMark x1="23057" y1="0" x2="96875" y2="3433"/>
                          <a14:foregroundMark x1="22973" y1="0" x2="18328" y2="24464"/>
                          <a14:foregroundMark x1="18328" y1="24893" x2="51351" y2="69528"/>
                          <a14:foregroundMark x1="51351" y1="69528" x2="61824" y2="64807"/>
                          <a14:foregroundMark x1="61824" y1="64807" x2="42905" y2="59657"/>
                          <a14:foregroundMark x1="42905" y1="59657" x2="57179" y2="39485"/>
                          <a14:foregroundMark x1="57179" y1="39485" x2="47382" y2="35622"/>
                          <a14:foregroundMark x1="47382" y1="35622" x2="68074" y2="19742"/>
                          <a14:foregroundMark x1="68074" y1="19742" x2="60473" y2="4721"/>
                          <a14:foregroundMark x1="60473" y1="4721" x2="20524" y2="2146"/>
                          <a14:foregroundMark x1="20524" y1="2146" x2="14949" y2="18884"/>
                          <a14:foregroundMark x1="14949" y1="18884" x2="19679" y2="45064"/>
                          <a14:foregroundMark x1="19679" y1="45064" x2="38260" y2="7725"/>
                          <a14:foregroundMark x1="38260" y1="7725" x2="54392" y2="39056"/>
                          <a14:foregroundMark x1="54392" y1="39056" x2="55574" y2="39914"/>
                          <a14:foregroundMark x1="19088" y1="0" x2="19088" y2="54936"/>
                          <a14:foregroundMark x1="19426" y1="0" x2="21706" y2="54077"/>
                          <a14:foregroundMark x1="21791" y1="54506" x2="17652" y2="2146"/>
                          <a14:foregroundMark x1="17652" y1="2146" x2="17145" y2="64807"/>
                          <a14:foregroundMark x1="17145" y1="64807" x2="21284" y2="31760"/>
                          <a14:foregroundMark x1="19764" y1="0" x2="21199" y2="31330"/>
                          <a14:foregroundMark x1="18750" y1="0" x2="18750" y2="47639"/>
                          <a14:foregroundMark x1="18834" y1="0" x2="18750" y2="47639"/>
                          <a14:foregroundMark x1="19003" y1="0" x2="20439" y2="41202"/>
                          <a14:foregroundMark x1="20524" y1="41631" x2="19088" y2="28326"/>
                          <a14:foregroundMark x1="39443" y1="89700" x2="42061" y2="90129"/>
                          <a14:foregroundMark x1="96706" y1="0" x2="93159" y2="9442"/>
                        </a14:backgroundRemoval>
                      </a14:imgEffect>
                    </a14:imgLayer>
                  </a14:imgProps>
                </a:ext>
                <a:ext uri="{28A0092B-C50C-407E-A947-70E740481C1C}">
                  <a14:useLocalDpi xmlns:a14="http://schemas.microsoft.com/office/drawing/2010/main"/>
                </a:ext>
              </a:extLst>
            </a:blip>
            <a:srcRect/>
            <a:stretch/>
          </p:blipFill>
          <p:spPr>
            <a:xfrm>
              <a:off x="2502569" y="0"/>
              <a:ext cx="7514834" cy="1315622"/>
            </a:xfrm>
            <a:prstGeom prst="rect">
              <a:avLst/>
            </a:prstGeom>
          </p:spPr>
        </p:pic>
        <p:pic>
          <p:nvPicPr>
            <p:cNvPr id="17" name="Imagen 16">
              <a:extLst>
                <a:ext uri="{FF2B5EF4-FFF2-40B4-BE49-F238E27FC236}">
                  <a16:creationId xmlns:a16="http://schemas.microsoft.com/office/drawing/2014/main" id="{69E6443E-B08D-41F7-8082-F0526E90CAFC}"/>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0" b="90129" l="0" r="96291">
                          <a14:foregroundMark x1="31066" y1="37339" x2="54405" y2="36910"/>
                          <a14:foregroundMark x1="54405" y1="36910" x2="84389" y2="858"/>
                          <a14:foregroundMark x1="84389" y1="858" x2="25811" y2="39914"/>
                          <a14:foregroundMark x1="25811" y1="39914" x2="70788" y2="16309"/>
                          <a14:foregroundMark x1="70788" y1="16309" x2="59505" y2="8584"/>
                          <a14:foregroundMark x1="59505" y1="8584" x2="43586" y2="23176"/>
                          <a14:foregroundMark x1="43586" y1="23176" x2="43895" y2="24464"/>
                          <a14:foregroundMark x1="46832" y1="20601" x2="0" y2="45064"/>
                          <a14:foregroundMark x1="0" y1="23176" x2="46832" y2="20601"/>
                          <a14:foregroundMark x1="8037" y1="11588" x2="0" y2="14163"/>
                          <a14:foregroundMark x1="0" y1="10730" x2="8037" y2="11159"/>
                          <a14:foregroundMark x1="0" y1="62661" x2="28748" y2="48498"/>
                          <a14:foregroundMark x1="0" y1="39056" x2="28748" y2="48069"/>
                          <a14:foregroundMark x1="0" y1="31760" x2="94281" y2="3863"/>
                          <a14:foregroundMark x1="0" y1="1288" x2="94281" y2="3433"/>
                          <a14:foregroundMark x1="0" y1="61373" x2="10819" y2="69099"/>
                          <a14:foregroundMark x1="10974" y1="69528" x2="30139" y2="64807"/>
                          <a14:foregroundMark x1="0" y1="60515" x2="29985" y2="64378"/>
                          <a14:foregroundMark x1="21484" y1="39485" x2="0" y2="56223"/>
                          <a14:foregroundMark x1="21638" y1="39485" x2="3709" y2="35622"/>
                          <a14:foregroundMark x1="3709" y1="35622" x2="41577" y2="19742"/>
                          <a14:foregroundMark x1="41577" y1="19742" x2="27666" y2="4721"/>
                          <a14:foregroundMark x1="0" y1="3863" x2="27512" y2="4292"/>
                          <a14:foregroundMark x1="0" y1="21459" x2="16383" y2="38627"/>
                          <a14:foregroundMark x1="16538" y1="39056" x2="18702" y2="39914"/>
                          <a14:foregroundMark x1="93972" y1="0" x2="87481" y2="9442"/>
                        </a14:backgroundRemoval>
                      </a14:imgEffect>
                    </a14:imgLayer>
                  </a14:imgProps>
                </a:ext>
                <a:ext uri="{28A0092B-C50C-407E-A947-70E740481C1C}">
                  <a14:useLocalDpi xmlns:a14="http://schemas.microsoft.com/office/drawing/2010/main"/>
                </a:ext>
              </a:extLst>
            </a:blip>
            <a:srcRect/>
            <a:stretch/>
          </p:blipFill>
          <p:spPr>
            <a:xfrm flipH="1">
              <a:off x="1828800" y="0"/>
              <a:ext cx="4106778" cy="1315622"/>
            </a:xfrm>
            <a:prstGeom prst="rect">
              <a:avLst/>
            </a:prstGeom>
          </p:spPr>
        </p:pic>
      </p:grpSp>
      <p:pic>
        <p:nvPicPr>
          <p:cNvPr id="14" name="Imagen 13">
            <a:extLst>
              <a:ext uri="{FF2B5EF4-FFF2-40B4-BE49-F238E27FC236}">
                <a16:creationId xmlns:a16="http://schemas.microsoft.com/office/drawing/2014/main" id="{BB5E2835-C15B-4096-9C3E-AF5EA158417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331720" y="6171795"/>
            <a:ext cx="5018204" cy="564733"/>
          </a:xfrm>
          <a:prstGeom prst="rect">
            <a:avLst/>
          </a:prstGeom>
        </p:spPr>
      </p:pic>
      <p:sp>
        <p:nvSpPr>
          <p:cNvPr id="2" name="Main Heading">
            <a:extLst>
              <a:ext uri="{FF2B5EF4-FFF2-40B4-BE49-F238E27FC236}">
                <a16:creationId xmlns:a16="http://schemas.microsoft.com/office/drawing/2014/main" id="{EC012C81-A899-4EF7-BB1D-EAF0533C079A}"/>
              </a:ext>
            </a:extLst>
          </p:cNvPr>
          <p:cNvSpPr>
            <a:spLocks noChangeArrowheads="1"/>
          </p:cNvSpPr>
          <p:nvPr>
            <p:custDataLst>
              <p:tags r:id="rId1"/>
            </p:custDataLst>
          </p:nvPr>
        </p:nvSpPr>
        <p:spPr bwMode="gray">
          <a:xfrm>
            <a:off x="2432230" y="210260"/>
            <a:ext cx="6858000" cy="242047"/>
          </a:xfrm>
          <a:prstGeom prst="rect">
            <a:avLst/>
          </a:prstGeom>
          <a:noFill/>
          <a:ln w="12700">
            <a:noFill/>
            <a:prstDash val="dash"/>
            <a:miter lim="800000"/>
            <a:headEnd/>
            <a:tailEnd/>
          </a:ln>
          <a:effectLst/>
        </p:spPr>
        <p:txBody>
          <a:bodyPr lIns="0" tIns="0" rIns="0" bIns="0"/>
          <a:lstStyle/>
          <a:p>
            <a:pPr>
              <a:lnSpc>
                <a:spcPts val="1853"/>
              </a:lnSpc>
            </a:pPr>
            <a:r>
              <a:rPr lang="es-MX" sz="2471" b="1" dirty="0">
                <a:solidFill>
                  <a:schemeClr val="bg1"/>
                </a:solidFill>
                <a:latin typeface="Calibri"/>
                <a:cs typeface="Calibri" pitchFamily="34" charset="0"/>
              </a:rPr>
              <a:t>Contacto </a:t>
            </a:r>
          </a:p>
          <a:p>
            <a:pPr>
              <a:lnSpc>
                <a:spcPts val="1853"/>
              </a:lnSpc>
            </a:pPr>
            <a:r>
              <a:rPr lang="es-MX" sz="2471" b="1" dirty="0">
                <a:solidFill>
                  <a:schemeClr val="bg1"/>
                </a:solidFill>
                <a:latin typeface="Calibri"/>
                <a:cs typeface="Calibri" pitchFamily="34" charset="0"/>
              </a:rPr>
              <a:t>Relacionamiento con Inversionistas</a:t>
            </a:r>
          </a:p>
        </p:txBody>
      </p:sp>
      <p:cxnSp>
        <p:nvCxnSpPr>
          <p:cNvPr id="6" name="Conector recto 5">
            <a:extLst>
              <a:ext uri="{FF2B5EF4-FFF2-40B4-BE49-F238E27FC236}">
                <a16:creationId xmlns:a16="http://schemas.microsoft.com/office/drawing/2014/main" id="{EDF6DA3B-243F-4334-82DE-5198DD7F5B89}"/>
              </a:ext>
            </a:extLst>
          </p:cNvPr>
          <p:cNvCxnSpPr>
            <a:cxnSpLocks/>
          </p:cNvCxnSpPr>
          <p:nvPr/>
        </p:nvCxnSpPr>
        <p:spPr>
          <a:xfrm flipV="1">
            <a:off x="2432230" y="746447"/>
            <a:ext cx="7452550" cy="1745"/>
          </a:xfrm>
          <a:prstGeom prst="line">
            <a:avLst/>
          </a:prstGeom>
        </p:spPr>
        <p:style>
          <a:lnRef idx="3">
            <a:schemeClr val="accent2"/>
          </a:lnRef>
          <a:fillRef idx="0">
            <a:schemeClr val="accent2"/>
          </a:fillRef>
          <a:effectRef idx="2">
            <a:schemeClr val="accent2"/>
          </a:effectRef>
          <a:fontRef idx="minor">
            <a:schemeClr val="tx1"/>
          </a:fontRef>
        </p:style>
      </p:cxnSp>
      <p:sp>
        <p:nvSpPr>
          <p:cNvPr id="11" name="Rectángulo 10">
            <a:extLst>
              <a:ext uri="{FF2B5EF4-FFF2-40B4-BE49-F238E27FC236}">
                <a16:creationId xmlns:a16="http://schemas.microsoft.com/office/drawing/2014/main" id="{1EBCE24D-25F8-4EA7-9C6E-624250D7CDAA}"/>
              </a:ext>
            </a:extLst>
          </p:cNvPr>
          <p:cNvSpPr/>
          <p:nvPr/>
        </p:nvSpPr>
        <p:spPr>
          <a:xfrm>
            <a:off x="114785" y="5518390"/>
            <a:ext cx="10728960" cy="1415772"/>
          </a:xfrm>
          <a:prstGeom prst="rect">
            <a:avLst/>
          </a:prstGeom>
        </p:spPr>
        <p:txBody>
          <a:bodyPr wrap="square">
            <a:spAutoFit/>
          </a:bodyPr>
          <a:lstStyle/>
          <a:p>
            <a:pPr algn="just"/>
            <a:r>
              <a:rPr lang="es-MX" sz="14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Visite nuestro </a:t>
            </a:r>
            <a:r>
              <a:rPr lang="es-MX" sz="1400" b="1" dirty="0">
                <a:solidFill>
                  <a:srgbClr val="0070C0"/>
                </a:solidFill>
                <a:latin typeface="Tahoma" panose="020B0604030504040204" pitchFamily="34" charset="0"/>
                <a:ea typeface="Tahoma" panose="020B0604030504040204" pitchFamily="34" charset="0"/>
                <a:cs typeface="Tahoma" panose="020B0604030504040204" pitchFamily="34" charset="0"/>
              </a:rPr>
              <a:t>Kit de Valoración </a:t>
            </a:r>
            <a:r>
              <a:rPr lang="es-MX" sz="14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para obtener mayor información sobre nuestros resultados</a:t>
            </a:r>
          </a:p>
          <a:p>
            <a:pPr algn="just"/>
            <a:endParaRPr lang="es-MX" sz="14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s-MX" sz="14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hlinkClick r:id="rId8"/>
              </a:rPr>
              <a:t>https://www.isa.co/es/inversionistas/informacion-financiera/</a:t>
            </a:r>
            <a:endParaRPr lang="es-MX" sz="14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endParaRPr lang="es-MX" sz="20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s-MX" sz="24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 </a:t>
            </a:r>
            <a:endParaRPr lang="en-US" sz="24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ángulo 4">
            <a:extLst>
              <a:ext uri="{FF2B5EF4-FFF2-40B4-BE49-F238E27FC236}">
                <a16:creationId xmlns:a16="http://schemas.microsoft.com/office/drawing/2014/main" id="{FA1C76B6-92BB-7CFF-ABAA-2E3A939CA972}"/>
              </a:ext>
            </a:extLst>
          </p:cNvPr>
          <p:cNvSpPr/>
          <p:nvPr/>
        </p:nvSpPr>
        <p:spPr>
          <a:xfrm>
            <a:off x="1980792" y="4336175"/>
            <a:ext cx="2493981" cy="707886"/>
          </a:xfrm>
          <a:prstGeom prst="rect">
            <a:avLst/>
          </a:prstGeom>
        </p:spPr>
        <p:txBody>
          <a:bodyPr wrap="square">
            <a:spAutoFit/>
          </a:bodyPr>
          <a:lstStyle/>
          <a:p>
            <a:pPr algn="just"/>
            <a:r>
              <a:rPr lang="es-MX" b="1" dirty="0">
                <a:solidFill>
                  <a:srgbClr val="0070C0"/>
                </a:solidFill>
                <a:latin typeface="Tahoma" panose="020B0604030504040204" pitchFamily="34" charset="0"/>
                <a:ea typeface="Tahoma" panose="020B0604030504040204" pitchFamily="34" charset="0"/>
                <a:cs typeface="Tahoma" panose="020B0604030504040204" pitchFamily="34" charset="0"/>
              </a:rPr>
              <a:t>Jose Iván Jaramillo</a:t>
            </a:r>
          </a:p>
          <a:p>
            <a:pPr algn="just"/>
            <a:r>
              <a:rPr lang="es-MX" sz="11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Investor </a:t>
            </a:r>
            <a:r>
              <a:rPr lang="es-MX" sz="1100" dirty="0" err="1">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Relations</a:t>
            </a:r>
            <a:r>
              <a:rPr lang="es-MX" sz="11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 Director</a:t>
            </a:r>
          </a:p>
          <a:p>
            <a:pPr algn="just"/>
            <a:r>
              <a:rPr lang="es-MX" sz="11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hlinkClick r:id="rId9"/>
              </a:rPr>
              <a:t>jjaramillo@isa.com.co</a:t>
            </a:r>
            <a:r>
              <a:rPr lang="es-MX" sz="11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 </a:t>
            </a:r>
            <a:endParaRPr lang="en-US" sz="20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ángulo 6">
            <a:extLst>
              <a:ext uri="{FF2B5EF4-FFF2-40B4-BE49-F238E27FC236}">
                <a16:creationId xmlns:a16="http://schemas.microsoft.com/office/drawing/2014/main" id="{41250F11-C228-F02B-B861-B55C04456D37}"/>
              </a:ext>
            </a:extLst>
          </p:cNvPr>
          <p:cNvSpPr/>
          <p:nvPr/>
        </p:nvSpPr>
        <p:spPr>
          <a:xfrm>
            <a:off x="4706423" y="4336175"/>
            <a:ext cx="2589949" cy="984885"/>
          </a:xfrm>
          <a:prstGeom prst="rect">
            <a:avLst/>
          </a:prstGeom>
        </p:spPr>
        <p:txBody>
          <a:bodyPr wrap="square">
            <a:spAutoFit/>
          </a:bodyPr>
          <a:lstStyle/>
          <a:p>
            <a:pPr algn="just"/>
            <a:r>
              <a:rPr lang="es-MX" b="1" dirty="0">
                <a:solidFill>
                  <a:srgbClr val="0070C0"/>
                </a:solidFill>
                <a:latin typeface="Tahoma" panose="020B0604030504040204" pitchFamily="34" charset="0"/>
                <a:ea typeface="Tahoma" panose="020B0604030504040204" pitchFamily="34" charset="0"/>
                <a:cs typeface="Tahoma" panose="020B0604030504040204" pitchFamily="34" charset="0"/>
              </a:rPr>
              <a:t>Diana María Cardona</a:t>
            </a:r>
          </a:p>
          <a:p>
            <a:pPr algn="just"/>
            <a:r>
              <a:rPr lang="es-MX" sz="11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Investor </a:t>
            </a:r>
            <a:r>
              <a:rPr lang="es-MX" sz="1100" dirty="0" err="1">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Relations</a:t>
            </a:r>
            <a:r>
              <a:rPr lang="es-MX" sz="11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 </a:t>
            </a:r>
            <a:r>
              <a:rPr lang="es-MX" sz="1100" dirty="0" err="1">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Specialist</a:t>
            </a:r>
            <a:endParaRPr lang="es-MX" sz="11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s-MX" sz="11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hlinkClick r:id="rId10"/>
              </a:rPr>
              <a:t>dmcardona@isa.com.co</a:t>
            </a:r>
            <a:endParaRPr lang="es-MX" sz="11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s-MX"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 </a:t>
            </a:r>
            <a:endParaRPr lang="en-US"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Imagen 7" descr="Mujer en un campo de pasto&#10;&#10;Descripción generada automáticamente">
            <a:extLst>
              <a:ext uri="{FF2B5EF4-FFF2-40B4-BE49-F238E27FC236}">
                <a16:creationId xmlns:a16="http://schemas.microsoft.com/office/drawing/2014/main" id="{655A1BC3-60FD-04AF-74ED-C5A51F565BF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823875" y="1816449"/>
            <a:ext cx="2160000" cy="2428042"/>
          </a:xfrm>
          <a:prstGeom prst="rect">
            <a:avLst/>
          </a:prstGeom>
        </p:spPr>
      </p:pic>
      <p:pic>
        <p:nvPicPr>
          <p:cNvPr id="9" name="Imagen 8" descr="Un hombre en traje posando para una foto&#10;&#10;Descripción generada automáticamente">
            <a:extLst>
              <a:ext uri="{FF2B5EF4-FFF2-40B4-BE49-F238E27FC236}">
                <a16:creationId xmlns:a16="http://schemas.microsoft.com/office/drawing/2014/main" id="{2C8B39EF-6667-7055-64CB-4CAE420D0E85}"/>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2066181" y="1816449"/>
            <a:ext cx="2160000" cy="2428041"/>
          </a:xfrm>
          <a:prstGeom prst="rect">
            <a:avLst/>
          </a:prstGeom>
        </p:spPr>
      </p:pic>
      <p:pic>
        <p:nvPicPr>
          <p:cNvPr id="13" name="Imagen 12" descr="Un hombre sentado con un traje de color negro&#10;&#10;Descripción generada automáticamente con confianza media">
            <a:extLst>
              <a:ext uri="{FF2B5EF4-FFF2-40B4-BE49-F238E27FC236}">
                <a16:creationId xmlns:a16="http://schemas.microsoft.com/office/drawing/2014/main" id="{02675BE9-679D-9A87-99E4-6332844E1D4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418372" y="1846773"/>
            <a:ext cx="2160000" cy="2435952"/>
          </a:xfrm>
          <a:prstGeom prst="rect">
            <a:avLst/>
          </a:prstGeom>
        </p:spPr>
      </p:pic>
      <p:sp>
        <p:nvSpPr>
          <p:cNvPr id="18" name="Rectángulo 17">
            <a:extLst>
              <a:ext uri="{FF2B5EF4-FFF2-40B4-BE49-F238E27FC236}">
                <a16:creationId xmlns:a16="http://schemas.microsoft.com/office/drawing/2014/main" id="{92A09E97-8705-8FB2-B748-5E97694FF22B}"/>
              </a:ext>
            </a:extLst>
          </p:cNvPr>
          <p:cNvSpPr/>
          <p:nvPr/>
        </p:nvSpPr>
        <p:spPr>
          <a:xfrm>
            <a:off x="7418372" y="4336175"/>
            <a:ext cx="2493981" cy="707886"/>
          </a:xfrm>
          <a:prstGeom prst="rect">
            <a:avLst/>
          </a:prstGeom>
        </p:spPr>
        <p:txBody>
          <a:bodyPr wrap="square">
            <a:spAutoFit/>
          </a:bodyPr>
          <a:lstStyle/>
          <a:p>
            <a:pPr algn="just"/>
            <a:r>
              <a:rPr lang="es-MX" b="1" dirty="0">
                <a:solidFill>
                  <a:srgbClr val="0070C0"/>
                </a:solidFill>
                <a:latin typeface="Tahoma" panose="020B0604030504040204" pitchFamily="34" charset="0"/>
                <a:ea typeface="Tahoma" panose="020B0604030504040204" pitchFamily="34" charset="0"/>
                <a:cs typeface="Tahoma" panose="020B0604030504040204" pitchFamily="34" charset="0"/>
              </a:rPr>
              <a:t>Mateo Ochoa Toro</a:t>
            </a:r>
          </a:p>
          <a:p>
            <a:pPr algn="just"/>
            <a:r>
              <a:rPr lang="es-MX" sz="11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Investor </a:t>
            </a:r>
            <a:r>
              <a:rPr lang="es-MX" sz="1100" dirty="0" err="1">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Relations</a:t>
            </a:r>
            <a:r>
              <a:rPr lang="es-MX" sz="11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 </a:t>
            </a:r>
            <a:r>
              <a:rPr lang="es-MX" sz="1100" dirty="0" err="1">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Analyst</a:t>
            </a:r>
            <a:endParaRPr lang="es-MX" sz="11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s-MX" sz="11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hlinkClick r:id="rId14"/>
              </a:rPr>
              <a:t>mochoa@isa.com.co</a:t>
            </a:r>
            <a:r>
              <a:rPr lang="es-MX" sz="11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 </a:t>
            </a:r>
            <a:endParaRPr lang="en-US" sz="20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97933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C20DC283-023D-4A3D-8CD9-425AADF7038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25121" y="0"/>
            <a:ext cx="12517121" cy="6810774"/>
          </a:xfrm>
          <a:prstGeom prst="rect">
            <a:avLst/>
          </a:prstGeom>
        </p:spPr>
      </p:pic>
      <p:sp>
        <p:nvSpPr>
          <p:cNvPr id="2" name="Título 3">
            <a:extLst>
              <a:ext uri="{FF2B5EF4-FFF2-40B4-BE49-F238E27FC236}">
                <a16:creationId xmlns:a16="http://schemas.microsoft.com/office/drawing/2014/main" id="{E21E495D-A34A-7C4D-8733-84161F35135E}"/>
              </a:ext>
            </a:extLst>
          </p:cNvPr>
          <p:cNvSpPr txBox="1">
            <a:spLocks/>
          </p:cNvSpPr>
          <p:nvPr/>
        </p:nvSpPr>
        <p:spPr>
          <a:xfrm>
            <a:off x="4211211" y="1340182"/>
            <a:ext cx="4202794" cy="430657"/>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3537" b="1" dirty="0">
                <a:solidFill>
                  <a:srgbClr val="404040"/>
                </a:solidFill>
                <a:latin typeface="Tahoma" panose="020B0604030504040204" pitchFamily="34" charset="0"/>
                <a:ea typeface="Tahoma" panose="020B0604030504040204" pitchFamily="34" charset="0"/>
                <a:cs typeface="Tahoma" panose="020B0604030504040204" pitchFamily="34" charset="0"/>
              </a:rPr>
              <a:t>Nota aclaratoria</a:t>
            </a:r>
          </a:p>
        </p:txBody>
      </p:sp>
      <p:sp>
        <p:nvSpPr>
          <p:cNvPr id="4" name="CuadroTexto 3">
            <a:extLst>
              <a:ext uri="{FF2B5EF4-FFF2-40B4-BE49-F238E27FC236}">
                <a16:creationId xmlns:a16="http://schemas.microsoft.com/office/drawing/2014/main" id="{A96D3194-EA17-5147-A822-955D1DB0715C}"/>
              </a:ext>
            </a:extLst>
          </p:cNvPr>
          <p:cNvSpPr txBox="1"/>
          <p:nvPr/>
        </p:nvSpPr>
        <p:spPr>
          <a:xfrm>
            <a:off x="605329" y="2690169"/>
            <a:ext cx="11043974" cy="2466829"/>
          </a:xfrm>
          <a:prstGeom prst="rect">
            <a:avLst/>
          </a:prstGeom>
          <a:noFill/>
        </p:spPr>
        <p:txBody>
          <a:bodyPr wrap="square" rtlCol="0">
            <a:spAutoFit/>
          </a:bodyPr>
          <a:lstStyle/>
          <a:p>
            <a:pPr defTabSz="841010"/>
            <a:r>
              <a:rPr lang="es-CO" sz="1286"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ISA ha elaborado el siguiente reporte a título informativo. La Empresa no se responsabiliza de ninguna decisión de inversión a partir de este reporte.</a:t>
            </a:r>
          </a:p>
          <a:p>
            <a:pPr defTabSz="841010"/>
            <a:r>
              <a:rPr lang="es-CO" sz="1286"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Las declaraciones contenidas en el mismo reflejan nuestros puntos de vista actuales con respecto a los acontecimientos futuros, se basan en presunciones y están sujetas a riesgos y factores que pueden causar que los resultados, desempeño y logros de la Empresa, cambien en cualquier momento.</a:t>
            </a:r>
          </a:p>
          <a:p>
            <a:pPr defTabSz="841010"/>
            <a:r>
              <a:rPr lang="es-CO" sz="1286"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Estos factores incluyen cambios generales en el sector eléctrico, condiciones económicas, políticas gubernamentales tanto nacionales como internacionales, así como también variaciones en las tasas de interés, inflación, volatilidad en las tasas de cambio y niveles de impuestos. </a:t>
            </a:r>
          </a:p>
          <a:p>
            <a:pPr defTabSz="841010"/>
            <a:endParaRPr lang="es-CO" sz="1286"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a:p>
            <a:pPr defTabSz="841010"/>
            <a:r>
              <a:rPr lang="es-CO" sz="1286"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Como resultado de estos riesgos y factores, los resultados actuales pueden diferir materialmente de las estimaciones proveídas. La Empresa no acepta responsabilidad por cualquier variación o por la información suministrada por fuentes oficiales. </a:t>
            </a:r>
            <a:r>
              <a:rPr lang="es-ES" sz="1286"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ISA no asume obligación de actualizar estas declaraciones como resultado de nueva información, eventos futuros o cualquier otro factor. </a:t>
            </a:r>
          </a:p>
          <a:p>
            <a:pPr defTabSz="841010"/>
            <a:endParaRPr lang="es-ES" sz="1286"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a:p>
            <a:pPr defTabSz="841010"/>
            <a:r>
              <a:rPr lang="es-CO" sz="1286"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El uso de esta información es de exclusiva responsabilidad del usuario.</a:t>
            </a:r>
            <a:endParaRPr lang="es-CO" sz="1286" dirty="0">
              <a:solidFill>
                <a:srgbClr val="003A6F"/>
              </a:solidFill>
              <a:latin typeface="Tahoma" panose="020B0604030504040204" pitchFamily="34" charset="0"/>
              <a:ea typeface="Tahoma" panose="020B0604030504040204" pitchFamily="34" charset="0"/>
              <a:cs typeface="Tahoma" panose="020B0604030504040204" pitchFamily="34" charset="0"/>
            </a:endParaRPr>
          </a:p>
        </p:txBody>
      </p:sp>
      <p:pic>
        <p:nvPicPr>
          <p:cNvPr id="9" name="Imagen 8">
            <a:extLst>
              <a:ext uri="{FF2B5EF4-FFF2-40B4-BE49-F238E27FC236}">
                <a16:creationId xmlns:a16="http://schemas.microsoft.com/office/drawing/2014/main" id="{6A97C83C-3BED-964F-93FE-15CABE4E78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00099" y="289856"/>
            <a:ext cx="1300634" cy="413507"/>
          </a:xfrm>
          <a:prstGeom prst="rect">
            <a:avLst/>
          </a:prstGeom>
          <a:effectLst/>
        </p:spPr>
      </p:pic>
      <p:sp>
        <p:nvSpPr>
          <p:cNvPr id="5" name="Título 4">
            <a:extLst>
              <a:ext uri="{FF2B5EF4-FFF2-40B4-BE49-F238E27FC236}">
                <a16:creationId xmlns:a16="http://schemas.microsoft.com/office/drawing/2014/main" id="{161B6B55-B0BC-4A28-B529-513FB3AE2289}"/>
              </a:ext>
            </a:extLst>
          </p:cNvPr>
          <p:cNvSpPr>
            <a:spLocks noGrp="1"/>
          </p:cNvSpPr>
          <p:nvPr>
            <p:ph type="title"/>
          </p:nvPr>
        </p:nvSpPr>
        <p:spPr/>
        <p:txBody>
          <a:bodyPr>
            <a:normAutofit fontScale="90000"/>
          </a:bodyPr>
          <a:lstStyle/>
          <a:p>
            <a:br>
              <a:rPr lang="es-CO" dirty="0"/>
            </a:br>
            <a:endParaRPr lang="es-CO" dirty="0"/>
          </a:p>
        </p:txBody>
      </p:sp>
    </p:spTree>
    <p:extLst>
      <p:ext uri="{BB962C8B-B14F-4D97-AF65-F5344CB8AC3E}">
        <p14:creationId xmlns:p14="http://schemas.microsoft.com/office/powerpoint/2010/main" val="731140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Imagen 91">
            <a:extLst>
              <a:ext uri="{FF2B5EF4-FFF2-40B4-BE49-F238E27FC236}">
                <a16:creationId xmlns:a16="http://schemas.microsoft.com/office/drawing/2014/main" id="{DAA564AC-187A-4E2A-8EF1-181F0693DD05}"/>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90129" l="2444" r="97556">
                        <a14:foregroundMark x1="54582" y1="37339" x2="69959" y2="36910"/>
                        <a14:foregroundMark x1="69959" y1="36910" x2="89715" y2="858"/>
                        <a14:foregroundMark x1="89715" y1="858" x2="51120" y2="39914"/>
                        <a14:foregroundMark x1="51120" y1="39914" x2="80754" y2="16309"/>
                        <a14:foregroundMark x1="80754" y1="16309" x2="73320" y2="8584"/>
                        <a14:foregroundMark x1="73320" y1="8584" x2="62831" y2="23176"/>
                        <a14:foregroundMark x1="62831" y1="23176" x2="63035" y2="24464"/>
                        <a14:foregroundMark x1="4073" y1="33476" x2="30855" y2="47639"/>
                        <a14:foregroundMark x1="30855" y1="47639" x2="65071" y2="20601"/>
                        <a14:foregroundMark x1="65071" y1="20601" x2="7332" y2="25751"/>
                        <a14:foregroundMark x1="7332" y1="25751" x2="39511" y2="11588"/>
                        <a14:foregroundMark x1="39511" y1="11588" x2="3259" y2="6009"/>
                        <a14:foregroundMark x1="3259" y1="6009" x2="28717" y2="47210"/>
                        <a14:foregroundMark x1="28717" y1="47210" x2="6619" y2="41202"/>
                        <a14:foregroundMark x1="6619" y1="41202" x2="25255" y2="69099"/>
                        <a14:foregroundMark x1="25255" y1="69099" x2="53157" y2="48498"/>
                        <a14:foregroundMark x1="53157" y1="48498" x2="26375" y2="35193"/>
                        <a14:foregroundMark x1="26375" y1="35193" x2="96334" y2="3863"/>
                        <a14:foregroundMark x1="7230" y1="0" x2="96232" y2="3433"/>
                        <a14:foregroundMark x1="7128" y1="0" x2="1527" y2="24464"/>
                        <a14:foregroundMark x1="1527" y1="24893" x2="41344" y2="69528"/>
                        <a14:foregroundMark x1="41344" y1="69528" x2="53971" y2="64807"/>
                        <a14:foregroundMark x1="53971" y1="64807" x2="31161" y2="59657"/>
                        <a14:foregroundMark x1="31161" y1="59657" x2="48371" y2="39485"/>
                        <a14:foregroundMark x1="48371" y1="39485" x2="36558" y2="35622"/>
                        <a14:foregroundMark x1="36558" y1="35622" x2="61507" y2="19742"/>
                        <a14:foregroundMark x1="61507" y1="19742" x2="52342" y2="4721"/>
                        <a14:foregroundMark x1="52342" y1="4721" x2="4175" y2="2146"/>
                        <a14:foregroundMark x1="4073" y1="2146" x2="0" y2="12446"/>
                        <a14:foregroundMark x1="0" y1="30472" x2="3055" y2="44635"/>
                        <a14:foregroundMark x1="3157" y1="45064" x2="25560" y2="7725"/>
                        <a14:foregroundMark x1="25560" y1="7725" x2="45010" y2="39056"/>
                        <a14:foregroundMark x1="45010" y1="39056" x2="46436" y2="39914"/>
                        <a14:foregroundMark x1="2444" y1="0" x2="2444" y2="54936"/>
                        <a14:foregroundMark x1="2851" y1="0" x2="5601" y2="54077"/>
                        <a14:foregroundMark x1="5703" y1="54506" x2="713" y2="2146"/>
                        <a14:foregroundMark x1="713" y1="2146" x2="102" y2="64807"/>
                        <a14:foregroundMark x1="102" y1="64807" x2="5092" y2="31760"/>
                        <a14:foregroundMark x1="3259" y1="0" x2="4990" y2="31330"/>
                        <a14:foregroundMark x1="2037" y1="0" x2="2037" y2="47639"/>
                        <a14:foregroundMark x1="2138" y1="0" x2="2037" y2="47639"/>
                        <a14:foregroundMark x1="2342" y1="0" x2="4073" y2="41202"/>
                        <a14:foregroundMark x1="4175" y1="41631" x2="2444" y2="28326"/>
                        <a14:foregroundMark x1="26986" y1="89700" x2="30143" y2="90129"/>
                        <a14:foregroundMark x1="96029" y1="0" x2="91752" y2="9442"/>
                      </a14:backgroundRemoval>
                    </a14:imgEffect>
                  </a14:imgLayer>
                </a14:imgProps>
              </a:ext>
              <a:ext uri="{28A0092B-C50C-407E-A947-70E740481C1C}">
                <a14:useLocalDpi xmlns:a14="http://schemas.microsoft.com/office/drawing/2010/main"/>
              </a:ext>
            </a:extLst>
          </a:blip>
          <a:srcRect/>
          <a:stretch/>
        </p:blipFill>
        <p:spPr>
          <a:xfrm>
            <a:off x="0" y="-55806"/>
            <a:ext cx="7568588" cy="1493477"/>
          </a:xfrm>
          <a:prstGeom prst="rect">
            <a:avLst/>
          </a:prstGeom>
        </p:spPr>
      </p:pic>
      <p:sp>
        <p:nvSpPr>
          <p:cNvPr id="89" name="Marcador de texto 1">
            <a:extLst>
              <a:ext uri="{FF2B5EF4-FFF2-40B4-BE49-F238E27FC236}">
                <a16:creationId xmlns:a16="http://schemas.microsoft.com/office/drawing/2014/main" id="{27B90D83-39A1-4133-81DD-2C7131D3E5DC}"/>
              </a:ext>
            </a:extLst>
          </p:cNvPr>
          <p:cNvSpPr>
            <a:spLocks noGrp="1"/>
          </p:cNvSpPr>
          <p:nvPr>
            <p:ph type="body" idx="1"/>
          </p:nvPr>
        </p:nvSpPr>
        <p:spPr>
          <a:xfrm>
            <a:off x="87363" y="-75448"/>
            <a:ext cx="5529510" cy="881241"/>
          </a:xfrm>
        </p:spPr>
        <p:txBody>
          <a:bodyPr anchor="ctr">
            <a:normAutofit/>
          </a:bodyPr>
          <a:lstStyle/>
          <a:p>
            <a:pPr>
              <a:spcBef>
                <a:spcPts val="0"/>
              </a:spcBef>
            </a:pPr>
            <a:r>
              <a:rPr lang="es-MX" dirty="0">
                <a:solidFill>
                  <a:srgbClr val="27AAE1"/>
                </a:solidFill>
                <a:latin typeface="+mj-lt"/>
                <a:ea typeface="ＭＳ Ｐゴシック"/>
                <a:cs typeface="Calibri" pitchFamily="34" charset="0"/>
              </a:rPr>
              <a:t>Metas volantes al 2022 y 2026</a:t>
            </a:r>
            <a:endParaRPr lang="es-CO" dirty="0">
              <a:solidFill>
                <a:srgbClr val="27AAE1"/>
              </a:solidFill>
              <a:latin typeface="+mj-lt"/>
              <a:ea typeface="ＭＳ Ｐゴシック"/>
              <a:cs typeface="Calibri" pitchFamily="34" charset="0"/>
            </a:endParaRPr>
          </a:p>
        </p:txBody>
      </p:sp>
      <p:sp>
        <p:nvSpPr>
          <p:cNvPr id="14" name="Diagrama de flujo: conector 13">
            <a:extLst>
              <a:ext uri="{FF2B5EF4-FFF2-40B4-BE49-F238E27FC236}">
                <a16:creationId xmlns:a16="http://schemas.microsoft.com/office/drawing/2014/main" id="{8D392068-7B82-42F5-8D52-FD98E0A04461}"/>
              </a:ext>
            </a:extLst>
          </p:cNvPr>
          <p:cNvSpPr/>
          <p:nvPr/>
        </p:nvSpPr>
        <p:spPr>
          <a:xfrm>
            <a:off x="5220337" y="1729041"/>
            <a:ext cx="144016" cy="144011"/>
          </a:xfrm>
          <a:prstGeom prst="flowChartConnector">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Rectángulo 29">
            <a:extLst>
              <a:ext uri="{FF2B5EF4-FFF2-40B4-BE49-F238E27FC236}">
                <a16:creationId xmlns:a16="http://schemas.microsoft.com/office/drawing/2014/main" id="{2A3DB20F-3655-434D-8CB0-C9E08C5D2C42}"/>
              </a:ext>
            </a:extLst>
          </p:cNvPr>
          <p:cNvSpPr/>
          <p:nvPr/>
        </p:nvSpPr>
        <p:spPr>
          <a:xfrm>
            <a:off x="4094201" y="2109815"/>
            <a:ext cx="1800000" cy="396000"/>
          </a:xfrm>
          <a:prstGeom prst="rect">
            <a:avLst/>
          </a:prstGeom>
          <a:solidFill>
            <a:srgbClr val="FFFFFF">
              <a:alpha val="69804"/>
            </a:srgbClr>
          </a:solidFill>
          <a:ln>
            <a:noFill/>
          </a:ln>
        </p:spPr>
        <p:txBody>
          <a:bodyPr wrap="squar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schemeClr val="tx1">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(34%)</a:t>
            </a:r>
          </a:p>
        </p:txBody>
      </p:sp>
      <p:sp>
        <p:nvSpPr>
          <p:cNvPr id="38" name="Rectángulo 37">
            <a:extLst>
              <a:ext uri="{FF2B5EF4-FFF2-40B4-BE49-F238E27FC236}">
                <a16:creationId xmlns:a16="http://schemas.microsoft.com/office/drawing/2014/main" id="{9148F3CC-736C-48B3-911C-4128DF291418}"/>
              </a:ext>
            </a:extLst>
          </p:cNvPr>
          <p:cNvSpPr/>
          <p:nvPr/>
        </p:nvSpPr>
        <p:spPr>
          <a:xfrm>
            <a:off x="4094201" y="2630281"/>
            <a:ext cx="1800000" cy="396000"/>
          </a:xfrm>
          <a:prstGeom prst="rect">
            <a:avLst/>
          </a:prstGeom>
          <a:noFill/>
          <a:ln>
            <a:noFill/>
          </a:ln>
        </p:spPr>
        <p:txBody>
          <a:bodyPr wrap="squar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a:ln>
                  <a:noFill/>
                </a:ln>
                <a:solidFill>
                  <a:schemeClr val="tx1">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+25% </a:t>
            </a:r>
          </a:p>
        </p:txBody>
      </p:sp>
      <p:cxnSp>
        <p:nvCxnSpPr>
          <p:cNvPr id="45" name="Conector recto 44">
            <a:extLst>
              <a:ext uri="{FF2B5EF4-FFF2-40B4-BE49-F238E27FC236}">
                <a16:creationId xmlns:a16="http://schemas.microsoft.com/office/drawing/2014/main" id="{30E3DCB3-0A85-41A8-B277-BEE4FB99CC06}"/>
              </a:ext>
            </a:extLst>
          </p:cNvPr>
          <p:cNvCxnSpPr>
            <a:cxnSpLocks/>
          </p:cNvCxnSpPr>
          <p:nvPr/>
        </p:nvCxnSpPr>
        <p:spPr>
          <a:xfrm>
            <a:off x="5962204" y="1873052"/>
            <a:ext cx="19605" cy="432000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72" name="Diagrama de flujo: conector 71">
            <a:extLst>
              <a:ext uri="{FF2B5EF4-FFF2-40B4-BE49-F238E27FC236}">
                <a16:creationId xmlns:a16="http://schemas.microsoft.com/office/drawing/2014/main" id="{85200A32-67FC-47FC-A1BA-A0342951F3EA}"/>
              </a:ext>
            </a:extLst>
          </p:cNvPr>
          <p:cNvSpPr/>
          <p:nvPr/>
        </p:nvSpPr>
        <p:spPr>
          <a:xfrm>
            <a:off x="5899998" y="1729041"/>
            <a:ext cx="144016" cy="144011"/>
          </a:xfrm>
          <a:prstGeom prst="flowChartConnector">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5" name="Diagrama de flujo: conector 74">
            <a:extLst>
              <a:ext uri="{FF2B5EF4-FFF2-40B4-BE49-F238E27FC236}">
                <a16:creationId xmlns:a16="http://schemas.microsoft.com/office/drawing/2014/main" id="{1840AB21-5524-4C5A-8AC0-E5559FDF3E7B}"/>
              </a:ext>
            </a:extLst>
          </p:cNvPr>
          <p:cNvSpPr/>
          <p:nvPr/>
        </p:nvSpPr>
        <p:spPr>
          <a:xfrm>
            <a:off x="6579659" y="1729041"/>
            <a:ext cx="144016" cy="144011"/>
          </a:xfrm>
          <a:prstGeom prst="flowChartConnector">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7" name="Diagrama de flujo: conector 76">
            <a:extLst>
              <a:ext uri="{FF2B5EF4-FFF2-40B4-BE49-F238E27FC236}">
                <a16:creationId xmlns:a16="http://schemas.microsoft.com/office/drawing/2014/main" id="{DC85B52E-D806-475E-9BEC-FA9646FF662B}"/>
              </a:ext>
            </a:extLst>
          </p:cNvPr>
          <p:cNvSpPr/>
          <p:nvPr/>
        </p:nvSpPr>
        <p:spPr>
          <a:xfrm>
            <a:off x="7259320" y="1729041"/>
            <a:ext cx="144016" cy="144011"/>
          </a:xfrm>
          <a:prstGeom prst="flowChartConnector">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9" name="Diagrama de flujo: conector 78">
            <a:extLst>
              <a:ext uri="{FF2B5EF4-FFF2-40B4-BE49-F238E27FC236}">
                <a16:creationId xmlns:a16="http://schemas.microsoft.com/office/drawing/2014/main" id="{C7E84FF5-9304-4DB3-A6FD-6D0E31A2484A}"/>
              </a:ext>
            </a:extLst>
          </p:cNvPr>
          <p:cNvSpPr/>
          <p:nvPr/>
        </p:nvSpPr>
        <p:spPr>
          <a:xfrm>
            <a:off x="7938981" y="1729041"/>
            <a:ext cx="144016" cy="144011"/>
          </a:xfrm>
          <a:prstGeom prst="flowChartConnector">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1" name="Diagrama de flujo: conector 80">
            <a:extLst>
              <a:ext uri="{FF2B5EF4-FFF2-40B4-BE49-F238E27FC236}">
                <a16:creationId xmlns:a16="http://schemas.microsoft.com/office/drawing/2014/main" id="{239FE875-84A4-4715-A08A-7F909FCD6D20}"/>
              </a:ext>
            </a:extLst>
          </p:cNvPr>
          <p:cNvSpPr/>
          <p:nvPr/>
        </p:nvSpPr>
        <p:spPr>
          <a:xfrm>
            <a:off x="8618642" y="1729041"/>
            <a:ext cx="144016" cy="144011"/>
          </a:xfrm>
          <a:prstGeom prst="flowChartConnector">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3" name="Diagrama de flujo: conector 82">
            <a:extLst>
              <a:ext uri="{FF2B5EF4-FFF2-40B4-BE49-F238E27FC236}">
                <a16:creationId xmlns:a16="http://schemas.microsoft.com/office/drawing/2014/main" id="{8510D31A-4C9F-4F6B-A384-767C53DE98EE}"/>
              </a:ext>
            </a:extLst>
          </p:cNvPr>
          <p:cNvSpPr/>
          <p:nvPr/>
        </p:nvSpPr>
        <p:spPr>
          <a:xfrm>
            <a:off x="9298303" y="1729041"/>
            <a:ext cx="144016" cy="144011"/>
          </a:xfrm>
          <a:prstGeom prst="flowChartConnector">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5" name="Diagrama de flujo: conector 84">
            <a:extLst>
              <a:ext uri="{FF2B5EF4-FFF2-40B4-BE49-F238E27FC236}">
                <a16:creationId xmlns:a16="http://schemas.microsoft.com/office/drawing/2014/main" id="{6662C08C-21C5-40F5-B5CB-7FD5B6DE3F7B}"/>
              </a:ext>
            </a:extLst>
          </p:cNvPr>
          <p:cNvSpPr/>
          <p:nvPr/>
        </p:nvSpPr>
        <p:spPr>
          <a:xfrm>
            <a:off x="9977964" y="1729041"/>
            <a:ext cx="144016" cy="144011"/>
          </a:xfrm>
          <a:prstGeom prst="flowChartConnector">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7" name="Diagrama de flujo: conector 86">
            <a:extLst>
              <a:ext uri="{FF2B5EF4-FFF2-40B4-BE49-F238E27FC236}">
                <a16:creationId xmlns:a16="http://schemas.microsoft.com/office/drawing/2014/main" id="{6FF8A135-CF1B-47F3-BCAC-44D49A30F758}"/>
              </a:ext>
            </a:extLst>
          </p:cNvPr>
          <p:cNvSpPr/>
          <p:nvPr/>
        </p:nvSpPr>
        <p:spPr>
          <a:xfrm>
            <a:off x="10657625" y="1729041"/>
            <a:ext cx="144016" cy="144011"/>
          </a:xfrm>
          <a:prstGeom prst="flowChartConnector">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3" name="Rectángulo 92">
            <a:extLst>
              <a:ext uri="{FF2B5EF4-FFF2-40B4-BE49-F238E27FC236}">
                <a16:creationId xmlns:a16="http://schemas.microsoft.com/office/drawing/2014/main" id="{D64C0C19-D7B9-4856-8567-626CA1AA52EB}"/>
              </a:ext>
            </a:extLst>
          </p:cNvPr>
          <p:cNvSpPr/>
          <p:nvPr/>
        </p:nvSpPr>
        <p:spPr>
          <a:xfrm>
            <a:off x="4094201" y="3880944"/>
            <a:ext cx="1800000" cy="396000"/>
          </a:xfrm>
          <a:prstGeom prst="rect">
            <a:avLst/>
          </a:prstGeom>
          <a:noFill/>
          <a:ln>
            <a:noFill/>
          </a:ln>
        </p:spPr>
        <p:txBody>
          <a:bodyPr wrap="squar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schemeClr val="tx1">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(55%) </a:t>
            </a:r>
          </a:p>
        </p:txBody>
      </p:sp>
      <p:sp>
        <p:nvSpPr>
          <p:cNvPr id="99" name="Rectángulo 98">
            <a:extLst>
              <a:ext uri="{FF2B5EF4-FFF2-40B4-BE49-F238E27FC236}">
                <a16:creationId xmlns:a16="http://schemas.microsoft.com/office/drawing/2014/main" id="{C2ECDBBE-766B-4024-8E17-EDF85C3AE2FF}"/>
              </a:ext>
            </a:extLst>
          </p:cNvPr>
          <p:cNvSpPr/>
          <p:nvPr/>
        </p:nvSpPr>
        <p:spPr>
          <a:xfrm>
            <a:off x="4094201" y="4416396"/>
            <a:ext cx="1800000" cy="396000"/>
          </a:xfrm>
          <a:prstGeom prst="rect">
            <a:avLst/>
          </a:prstGeom>
          <a:noFill/>
          <a:ln>
            <a:noFill/>
          </a:ln>
        </p:spPr>
        <p:txBody>
          <a:bodyPr wrap="squar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schemeClr val="tx1">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(30%)</a:t>
            </a:r>
          </a:p>
        </p:txBody>
      </p:sp>
      <p:sp>
        <p:nvSpPr>
          <p:cNvPr id="105" name="Rectángulo 104">
            <a:extLst>
              <a:ext uri="{FF2B5EF4-FFF2-40B4-BE49-F238E27FC236}">
                <a16:creationId xmlns:a16="http://schemas.microsoft.com/office/drawing/2014/main" id="{B3A33DEA-FE61-41EB-A701-1BFCE53B265E}"/>
              </a:ext>
            </a:extLst>
          </p:cNvPr>
          <p:cNvSpPr/>
          <p:nvPr/>
        </p:nvSpPr>
        <p:spPr>
          <a:xfrm>
            <a:off x="4094201" y="5313798"/>
            <a:ext cx="1800000" cy="396000"/>
          </a:xfrm>
          <a:prstGeom prst="rect">
            <a:avLst/>
          </a:prstGeom>
          <a:noFill/>
          <a:ln w="6350" cap="flat" cmpd="sng" algn="ctr">
            <a:noFill/>
            <a:prstDash val="dash"/>
            <a:miter lim="800000"/>
          </a:ln>
          <a:effectLst/>
        </p:spPr>
        <p:txBody>
          <a:bodyPr wrap="squar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schemeClr val="tx1">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(15%)</a:t>
            </a:r>
          </a:p>
        </p:txBody>
      </p:sp>
      <p:cxnSp>
        <p:nvCxnSpPr>
          <p:cNvPr id="117" name="Conector recto 116">
            <a:extLst>
              <a:ext uri="{FF2B5EF4-FFF2-40B4-BE49-F238E27FC236}">
                <a16:creationId xmlns:a16="http://schemas.microsoft.com/office/drawing/2014/main" id="{BF011DAF-8C54-4D39-8374-C25EAB6B50A5}"/>
              </a:ext>
            </a:extLst>
          </p:cNvPr>
          <p:cNvCxnSpPr/>
          <p:nvPr/>
        </p:nvCxnSpPr>
        <p:spPr>
          <a:xfrm>
            <a:off x="667943" y="3586890"/>
            <a:ext cx="11160000" cy="0"/>
          </a:xfrm>
          <a:prstGeom prst="line">
            <a:avLst/>
          </a:prstGeom>
          <a:noFill/>
          <a:ln w="6350" cap="flat" cmpd="sng" algn="ctr">
            <a:solidFill>
              <a:srgbClr val="4D4D4D">
                <a:lumMod val="40000"/>
                <a:lumOff val="60000"/>
              </a:srgbClr>
            </a:solidFill>
            <a:prstDash val="dash"/>
            <a:miter lim="800000"/>
          </a:ln>
          <a:effectLst/>
        </p:spPr>
      </p:cxnSp>
      <p:cxnSp>
        <p:nvCxnSpPr>
          <p:cNvPr id="120" name="Conector recto 119">
            <a:extLst>
              <a:ext uri="{FF2B5EF4-FFF2-40B4-BE49-F238E27FC236}">
                <a16:creationId xmlns:a16="http://schemas.microsoft.com/office/drawing/2014/main" id="{58D5EDC9-AF3B-4973-AC52-26F9A5727E60}"/>
              </a:ext>
            </a:extLst>
          </p:cNvPr>
          <p:cNvCxnSpPr>
            <a:cxnSpLocks/>
          </p:cNvCxnSpPr>
          <p:nvPr/>
        </p:nvCxnSpPr>
        <p:spPr>
          <a:xfrm>
            <a:off x="667943" y="4870211"/>
            <a:ext cx="11160000" cy="0"/>
          </a:xfrm>
          <a:prstGeom prst="line">
            <a:avLst/>
          </a:prstGeom>
          <a:noFill/>
          <a:ln w="6350" cap="flat" cmpd="sng" algn="ctr">
            <a:solidFill>
              <a:srgbClr val="4D4D4D">
                <a:lumMod val="40000"/>
                <a:lumOff val="60000"/>
              </a:srgbClr>
            </a:solidFill>
            <a:prstDash val="dash"/>
            <a:miter lim="800000"/>
          </a:ln>
          <a:effectLst/>
        </p:spPr>
      </p:cxnSp>
      <p:cxnSp>
        <p:nvCxnSpPr>
          <p:cNvPr id="121" name="Conector recto 120">
            <a:extLst>
              <a:ext uri="{FF2B5EF4-FFF2-40B4-BE49-F238E27FC236}">
                <a16:creationId xmlns:a16="http://schemas.microsoft.com/office/drawing/2014/main" id="{96436045-5A08-4726-9999-242713A81D08}"/>
              </a:ext>
            </a:extLst>
          </p:cNvPr>
          <p:cNvCxnSpPr>
            <a:cxnSpLocks/>
          </p:cNvCxnSpPr>
          <p:nvPr/>
        </p:nvCxnSpPr>
        <p:spPr>
          <a:xfrm>
            <a:off x="667943" y="5224681"/>
            <a:ext cx="11160000" cy="13826"/>
          </a:xfrm>
          <a:prstGeom prst="line">
            <a:avLst/>
          </a:prstGeom>
          <a:noFill/>
          <a:ln w="6350" cap="flat" cmpd="sng" algn="ctr">
            <a:solidFill>
              <a:srgbClr val="4D4D4D">
                <a:lumMod val="40000"/>
                <a:lumOff val="60000"/>
              </a:srgbClr>
            </a:solidFill>
            <a:prstDash val="dash"/>
            <a:miter lim="800000"/>
          </a:ln>
          <a:effectLst/>
        </p:spPr>
      </p:cxnSp>
      <p:cxnSp>
        <p:nvCxnSpPr>
          <p:cNvPr id="90" name="Conector recto 89">
            <a:extLst>
              <a:ext uri="{FF2B5EF4-FFF2-40B4-BE49-F238E27FC236}">
                <a16:creationId xmlns:a16="http://schemas.microsoft.com/office/drawing/2014/main" id="{C60634F4-5EAE-413F-BE05-B3A02405C636}"/>
              </a:ext>
            </a:extLst>
          </p:cNvPr>
          <p:cNvCxnSpPr>
            <a:cxnSpLocks/>
          </p:cNvCxnSpPr>
          <p:nvPr/>
        </p:nvCxnSpPr>
        <p:spPr>
          <a:xfrm>
            <a:off x="11409297" y="1873052"/>
            <a:ext cx="0" cy="432000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104" name="Diagrama de flujo: conector 103">
            <a:extLst>
              <a:ext uri="{FF2B5EF4-FFF2-40B4-BE49-F238E27FC236}">
                <a16:creationId xmlns:a16="http://schemas.microsoft.com/office/drawing/2014/main" id="{0807F322-61FE-4169-B1EB-DDE605462228}"/>
              </a:ext>
            </a:extLst>
          </p:cNvPr>
          <p:cNvSpPr/>
          <p:nvPr/>
        </p:nvSpPr>
        <p:spPr>
          <a:xfrm>
            <a:off x="4217020" y="1720468"/>
            <a:ext cx="144016" cy="144011"/>
          </a:xfrm>
          <a:prstGeom prst="flowChartConnector">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8" name="Diagrama de flujo: conector 107">
            <a:extLst>
              <a:ext uri="{FF2B5EF4-FFF2-40B4-BE49-F238E27FC236}">
                <a16:creationId xmlns:a16="http://schemas.microsoft.com/office/drawing/2014/main" id="{D2F3F188-9E4D-48A3-A706-1B2D74034443}"/>
              </a:ext>
            </a:extLst>
          </p:cNvPr>
          <p:cNvSpPr/>
          <p:nvPr/>
        </p:nvSpPr>
        <p:spPr>
          <a:xfrm>
            <a:off x="11337289" y="1729041"/>
            <a:ext cx="144016" cy="144011"/>
          </a:xfrm>
          <a:prstGeom prst="flowChartConnector">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23" name="Conector recto 122">
            <a:extLst>
              <a:ext uri="{FF2B5EF4-FFF2-40B4-BE49-F238E27FC236}">
                <a16:creationId xmlns:a16="http://schemas.microsoft.com/office/drawing/2014/main" id="{CE326D12-9C56-4963-9A3E-05963BB6EB21}"/>
              </a:ext>
            </a:extLst>
          </p:cNvPr>
          <p:cNvCxnSpPr>
            <a:cxnSpLocks/>
          </p:cNvCxnSpPr>
          <p:nvPr/>
        </p:nvCxnSpPr>
        <p:spPr>
          <a:xfrm>
            <a:off x="250070" y="5810557"/>
            <a:ext cx="11160000" cy="0"/>
          </a:xfrm>
          <a:prstGeom prst="line">
            <a:avLst/>
          </a:prstGeom>
          <a:noFill/>
          <a:ln w="6350" cap="flat" cmpd="sng" algn="ctr">
            <a:solidFill>
              <a:srgbClr val="4D4D4D">
                <a:lumMod val="40000"/>
                <a:lumOff val="60000"/>
              </a:srgbClr>
            </a:solidFill>
            <a:prstDash val="dash"/>
            <a:miter lim="800000"/>
          </a:ln>
          <a:effectLst/>
        </p:spPr>
      </p:cxnSp>
      <p:cxnSp>
        <p:nvCxnSpPr>
          <p:cNvPr id="124" name="Conector recto 123">
            <a:extLst>
              <a:ext uri="{FF2B5EF4-FFF2-40B4-BE49-F238E27FC236}">
                <a16:creationId xmlns:a16="http://schemas.microsoft.com/office/drawing/2014/main" id="{DBC03652-3A2E-474A-A7EF-425854DFA8B6}"/>
              </a:ext>
            </a:extLst>
          </p:cNvPr>
          <p:cNvCxnSpPr>
            <a:cxnSpLocks/>
          </p:cNvCxnSpPr>
          <p:nvPr/>
        </p:nvCxnSpPr>
        <p:spPr>
          <a:xfrm>
            <a:off x="667943" y="2052000"/>
            <a:ext cx="11160000" cy="0"/>
          </a:xfrm>
          <a:prstGeom prst="line">
            <a:avLst/>
          </a:prstGeom>
          <a:noFill/>
          <a:ln w="6350" cap="flat" cmpd="sng" algn="ctr">
            <a:solidFill>
              <a:srgbClr val="4D4D4D">
                <a:lumMod val="40000"/>
                <a:lumOff val="60000"/>
              </a:srgbClr>
            </a:solidFill>
            <a:prstDash val="dash"/>
            <a:miter lim="800000"/>
          </a:ln>
          <a:effectLst/>
        </p:spPr>
      </p:cxnSp>
      <p:sp>
        <p:nvSpPr>
          <p:cNvPr id="7" name="Rectángulo 6">
            <a:extLst>
              <a:ext uri="{FF2B5EF4-FFF2-40B4-BE49-F238E27FC236}">
                <a16:creationId xmlns:a16="http://schemas.microsoft.com/office/drawing/2014/main" id="{2D1A489E-793D-48C5-A25E-585EB45CEF79}"/>
              </a:ext>
            </a:extLst>
          </p:cNvPr>
          <p:cNvSpPr/>
          <p:nvPr/>
        </p:nvSpPr>
        <p:spPr>
          <a:xfrm>
            <a:off x="720000" y="5313798"/>
            <a:ext cx="2520000" cy="396000"/>
          </a:xfrm>
          <a:prstGeom prst="rect">
            <a:avLst/>
          </a:prstGeom>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Invertir USD 2,000M en </a:t>
            </a:r>
            <a:r>
              <a:rPr kumimoji="0" lang="es-419" sz="12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nuevos negocios de energía</a:t>
            </a:r>
            <a:endParaRPr kumimoji="0" lang="es-419" sz="1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ectángulo 8">
            <a:extLst>
              <a:ext uri="{FF2B5EF4-FFF2-40B4-BE49-F238E27FC236}">
                <a16:creationId xmlns:a16="http://schemas.microsoft.com/office/drawing/2014/main" id="{35C77780-E417-439B-B104-95A87AABF0E7}"/>
              </a:ext>
            </a:extLst>
          </p:cNvPr>
          <p:cNvSpPr/>
          <p:nvPr/>
        </p:nvSpPr>
        <p:spPr>
          <a:xfrm>
            <a:off x="720000" y="4416396"/>
            <a:ext cx="2520000" cy="396000"/>
          </a:xfrm>
          <a:prstGeom prst="rect">
            <a:avLst/>
          </a:prstGeom>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200" b="0"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Invertir USD 150M en </a:t>
            </a:r>
            <a:r>
              <a:rPr kumimoji="0" lang="es-419" sz="1200" b="1"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emprendimiento</a:t>
            </a:r>
          </a:p>
        </p:txBody>
      </p:sp>
      <p:sp>
        <p:nvSpPr>
          <p:cNvPr id="10" name="Rectángulo 9">
            <a:extLst>
              <a:ext uri="{FF2B5EF4-FFF2-40B4-BE49-F238E27FC236}">
                <a16:creationId xmlns:a16="http://schemas.microsoft.com/office/drawing/2014/main" id="{9EBA3614-2255-4944-A26E-24B3F50F9747}"/>
              </a:ext>
            </a:extLst>
          </p:cNvPr>
          <p:cNvSpPr/>
          <p:nvPr/>
        </p:nvSpPr>
        <p:spPr>
          <a:xfrm>
            <a:off x="720000" y="3880944"/>
            <a:ext cx="2520000" cy="396000"/>
          </a:xfrm>
          <a:prstGeom prst="rect">
            <a:avLst/>
          </a:prstGeom>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Reducir</a:t>
            </a:r>
            <a:r>
              <a:rPr kumimoji="0" lang="es-CO" sz="1200" b="0" i="0" u="none" strike="noStrike" kern="1200" cap="none" spc="0" normalizeH="0" baseline="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al planeta 11M de tCO2e</a:t>
            </a:r>
          </a:p>
        </p:txBody>
      </p:sp>
      <p:sp>
        <p:nvSpPr>
          <p:cNvPr id="11" name="Rectángulo 10">
            <a:extLst>
              <a:ext uri="{FF2B5EF4-FFF2-40B4-BE49-F238E27FC236}">
                <a16:creationId xmlns:a16="http://schemas.microsoft.com/office/drawing/2014/main" id="{16E6BEB2-09EB-4794-B372-14DA570C9759}"/>
              </a:ext>
            </a:extLst>
          </p:cNvPr>
          <p:cNvSpPr/>
          <p:nvPr/>
        </p:nvSpPr>
        <p:spPr>
          <a:xfrm>
            <a:off x="720000" y="2630281"/>
            <a:ext cx="2520000" cy="396000"/>
          </a:xfrm>
          <a:prstGeom prst="rect">
            <a:avLst/>
          </a:prstGeom>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Aumentar 70% en el </a:t>
            </a:r>
            <a:r>
              <a:rPr kumimoji="0" lang="es-419" sz="12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EBITDA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2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(vs 2018)</a:t>
            </a:r>
          </a:p>
        </p:txBody>
      </p:sp>
      <p:sp>
        <p:nvSpPr>
          <p:cNvPr id="13" name="Rectángulo 12">
            <a:extLst>
              <a:ext uri="{FF2B5EF4-FFF2-40B4-BE49-F238E27FC236}">
                <a16:creationId xmlns:a16="http://schemas.microsoft.com/office/drawing/2014/main" id="{08B0A452-6421-450E-B690-E518C66D840F}"/>
              </a:ext>
            </a:extLst>
          </p:cNvPr>
          <p:cNvSpPr/>
          <p:nvPr/>
        </p:nvSpPr>
        <p:spPr>
          <a:xfrm>
            <a:off x="720000" y="3133075"/>
            <a:ext cx="2520000" cy="396000"/>
          </a:xfrm>
          <a:prstGeom prst="rect">
            <a:avLst/>
          </a:prstGeom>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Invertir USD 2,200M en </a:t>
            </a:r>
            <a:r>
              <a:rPr kumimoji="0" lang="es-419" sz="12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nuevas geografías</a:t>
            </a:r>
            <a:endParaRPr kumimoji="0" lang="es-CO" sz="1200" b="0" i="0" u="none" strike="noStrike" kern="1200" cap="none" spc="0" normalizeH="0" baseline="0" noProof="0" dirty="0">
              <a:ln>
                <a:noFill/>
              </a:ln>
              <a:solidFill>
                <a:srgbClr val="4D4D4D"/>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Rectángulo 14">
            <a:extLst>
              <a:ext uri="{FF2B5EF4-FFF2-40B4-BE49-F238E27FC236}">
                <a16:creationId xmlns:a16="http://schemas.microsoft.com/office/drawing/2014/main" id="{BA5DEA47-A26C-4E28-A0DA-09AD55F70DA4}"/>
              </a:ext>
            </a:extLst>
          </p:cNvPr>
          <p:cNvSpPr/>
          <p:nvPr/>
        </p:nvSpPr>
        <p:spPr>
          <a:xfrm>
            <a:off x="720000" y="2109815"/>
            <a:ext cx="2520000" cy="396000"/>
          </a:xfrm>
          <a:prstGeom prst="rect">
            <a:avLst/>
          </a:prstGeom>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200" b="0"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Invertir USD 8,300M en </a:t>
            </a:r>
            <a:r>
              <a:rPr kumimoji="0" lang="es-419" sz="1200" b="1"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negocios y geografías actuales</a:t>
            </a:r>
            <a:endParaRPr kumimoji="0" lang="es-CO" sz="1200" b="1" i="0" u="none" strike="noStrike" kern="1200" cap="none" spc="0" normalizeH="0" baseline="0" noProof="0">
              <a:ln>
                <a:noFill/>
              </a:ln>
              <a:solidFill>
                <a:srgbClr val="4D4D4D"/>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2" name="CuadroTexto 151">
            <a:extLst>
              <a:ext uri="{FF2B5EF4-FFF2-40B4-BE49-F238E27FC236}">
                <a16:creationId xmlns:a16="http://schemas.microsoft.com/office/drawing/2014/main" id="{6B3C6196-0721-4962-B431-D2384C24FB6B}"/>
              </a:ext>
            </a:extLst>
          </p:cNvPr>
          <p:cNvSpPr txBox="1"/>
          <p:nvPr/>
        </p:nvSpPr>
        <p:spPr>
          <a:xfrm>
            <a:off x="3529528" y="1323427"/>
            <a:ext cx="741650" cy="318801"/>
          </a:xfrm>
          <a:prstGeom prst="roundRect">
            <a:avLst/>
          </a:prstGeom>
          <a:solidFill>
            <a:schemeClr val="accent2"/>
          </a:solidFill>
          <a:ln>
            <a:noFill/>
          </a:ln>
        </p:spPr>
        <p:txBody>
          <a:bodyPr wrap="square"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2021</a:t>
            </a:r>
            <a:endParaRPr kumimoji="0" lang="es-CO" sz="1400" b="0"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3" name="CuadroTexto 152">
            <a:extLst>
              <a:ext uri="{FF2B5EF4-FFF2-40B4-BE49-F238E27FC236}">
                <a16:creationId xmlns:a16="http://schemas.microsoft.com/office/drawing/2014/main" id="{E3D85732-516A-4B29-86B6-5E2D42BABC19}"/>
              </a:ext>
            </a:extLst>
          </p:cNvPr>
          <p:cNvSpPr txBox="1"/>
          <p:nvPr/>
        </p:nvSpPr>
        <p:spPr>
          <a:xfrm>
            <a:off x="5609217" y="1332000"/>
            <a:ext cx="741650" cy="318801"/>
          </a:xfrm>
          <a:prstGeom prst="roundRect">
            <a:avLst/>
          </a:prstGeom>
          <a:solidFill>
            <a:schemeClr val="accent1"/>
          </a:solidFill>
        </p:spPr>
        <p:txBody>
          <a:bodyPr wrap="square"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2022</a:t>
            </a:r>
            <a:endParaRPr kumimoji="0" lang="es-CO" sz="1400" b="0" i="0" u="none" strike="noStrike" kern="1200" cap="none" spc="0" normalizeH="0" baseline="0" noProof="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4" name="CuadroTexto 153">
            <a:extLst>
              <a:ext uri="{FF2B5EF4-FFF2-40B4-BE49-F238E27FC236}">
                <a16:creationId xmlns:a16="http://schemas.microsoft.com/office/drawing/2014/main" id="{B1D56392-F2FF-4423-9861-19869BB7DD8C}"/>
              </a:ext>
            </a:extLst>
          </p:cNvPr>
          <p:cNvSpPr txBox="1"/>
          <p:nvPr/>
        </p:nvSpPr>
        <p:spPr>
          <a:xfrm>
            <a:off x="8334337" y="1332000"/>
            <a:ext cx="741650" cy="318801"/>
          </a:xfrm>
          <a:prstGeom prst="roundRect">
            <a:avLst/>
          </a:prstGeom>
          <a:solidFill>
            <a:schemeClr val="accent1"/>
          </a:solidFill>
        </p:spPr>
        <p:txBody>
          <a:bodyPr wrap="square"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2026</a:t>
            </a:r>
            <a:endParaRPr kumimoji="0" lang="es-CO" sz="1400" b="0" i="0" u="none" strike="noStrike" kern="1200" cap="none" spc="0" normalizeH="0" baseline="0" noProof="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5" name="CuadroTexto 154">
            <a:extLst>
              <a:ext uri="{FF2B5EF4-FFF2-40B4-BE49-F238E27FC236}">
                <a16:creationId xmlns:a16="http://schemas.microsoft.com/office/drawing/2014/main" id="{298010D6-F98F-47CE-9FBE-7B27895230E6}"/>
              </a:ext>
            </a:extLst>
          </p:cNvPr>
          <p:cNvSpPr txBox="1"/>
          <p:nvPr/>
        </p:nvSpPr>
        <p:spPr>
          <a:xfrm>
            <a:off x="10991424" y="1332000"/>
            <a:ext cx="741650" cy="318801"/>
          </a:xfrm>
          <a:prstGeom prst="roundRect">
            <a:avLst/>
          </a:prstGeom>
          <a:solidFill>
            <a:schemeClr val="accent1"/>
          </a:solidFill>
        </p:spPr>
        <p:txBody>
          <a:bodyPr wrap="square" lIns="36000" tIns="36000" rIns="36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2030</a:t>
            </a:r>
            <a:endParaRPr kumimoji="0" lang="es-CO" sz="1400" b="0" i="0" u="none" strike="noStrike" kern="1200" cap="none" spc="0" normalizeH="0" baseline="0" noProof="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0" name="Rectángulo 189">
            <a:extLst>
              <a:ext uri="{FF2B5EF4-FFF2-40B4-BE49-F238E27FC236}">
                <a16:creationId xmlns:a16="http://schemas.microsoft.com/office/drawing/2014/main" id="{E3755172-5E54-46A7-B3EF-A2669AC6DF1F}"/>
              </a:ext>
            </a:extLst>
          </p:cNvPr>
          <p:cNvSpPr/>
          <p:nvPr/>
        </p:nvSpPr>
        <p:spPr>
          <a:xfrm>
            <a:off x="6887503" y="2109815"/>
            <a:ext cx="1800000" cy="45362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schemeClr val="tx1">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(67%)</a:t>
            </a:r>
          </a:p>
        </p:txBody>
      </p:sp>
      <p:sp>
        <p:nvSpPr>
          <p:cNvPr id="191" name="Rectángulo 190">
            <a:extLst>
              <a:ext uri="{FF2B5EF4-FFF2-40B4-BE49-F238E27FC236}">
                <a16:creationId xmlns:a16="http://schemas.microsoft.com/office/drawing/2014/main" id="{CF62953F-D772-48E6-8A7F-2209FE0A901A}"/>
              </a:ext>
            </a:extLst>
          </p:cNvPr>
          <p:cNvSpPr/>
          <p:nvPr/>
        </p:nvSpPr>
        <p:spPr>
          <a:xfrm flipH="1">
            <a:off x="9608866" y="2109815"/>
            <a:ext cx="1800000" cy="396000"/>
          </a:xfrm>
          <a:prstGeom prst="rect">
            <a:avLst/>
          </a:prstGeom>
          <a:noFill/>
          <a:ln>
            <a:noFill/>
          </a:ln>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schemeClr val="tx1">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(100%)</a:t>
            </a:r>
          </a:p>
        </p:txBody>
      </p:sp>
      <p:cxnSp>
        <p:nvCxnSpPr>
          <p:cNvPr id="192" name="Conector recto 191">
            <a:extLst>
              <a:ext uri="{FF2B5EF4-FFF2-40B4-BE49-F238E27FC236}">
                <a16:creationId xmlns:a16="http://schemas.microsoft.com/office/drawing/2014/main" id="{1F02336B-BCC7-420C-8DE0-8E9CA309C76E}"/>
              </a:ext>
            </a:extLst>
          </p:cNvPr>
          <p:cNvCxnSpPr>
            <a:cxnSpLocks/>
          </p:cNvCxnSpPr>
          <p:nvPr/>
        </p:nvCxnSpPr>
        <p:spPr>
          <a:xfrm>
            <a:off x="8680848" y="1873052"/>
            <a:ext cx="19605" cy="4320000"/>
          </a:xfrm>
          <a:prstGeom prst="line">
            <a:avLst/>
          </a:prstGeom>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194" name="Rectángulo 193">
            <a:extLst>
              <a:ext uri="{FF2B5EF4-FFF2-40B4-BE49-F238E27FC236}">
                <a16:creationId xmlns:a16="http://schemas.microsoft.com/office/drawing/2014/main" id="{FE07F285-F0CC-4BE2-B941-0FC16400214B}"/>
              </a:ext>
            </a:extLst>
          </p:cNvPr>
          <p:cNvSpPr/>
          <p:nvPr/>
        </p:nvSpPr>
        <p:spPr>
          <a:xfrm>
            <a:off x="6887503" y="3133075"/>
            <a:ext cx="1800000" cy="3960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419" sz="1400" b="1" i="0" u="none" strike="noStrike" kern="1200" cap="none" spc="0" normalizeH="0" baseline="0" noProof="0" dirty="0">
                <a:ln>
                  <a:noFill/>
                </a:ln>
                <a:solidFill>
                  <a:schemeClr val="tx1">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100%</a:t>
            </a:r>
          </a:p>
        </p:txBody>
      </p:sp>
      <p:sp>
        <p:nvSpPr>
          <p:cNvPr id="195" name="Rectángulo 194">
            <a:extLst>
              <a:ext uri="{FF2B5EF4-FFF2-40B4-BE49-F238E27FC236}">
                <a16:creationId xmlns:a16="http://schemas.microsoft.com/office/drawing/2014/main" id="{7F6293AF-D3FB-4EFB-A9EC-7796CC91C7AE}"/>
              </a:ext>
            </a:extLst>
          </p:cNvPr>
          <p:cNvSpPr/>
          <p:nvPr/>
        </p:nvSpPr>
        <p:spPr>
          <a:xfrm>
            <a:off x="6887503" y="2630281"/>
            <a:ext cx="1800000" cy="3960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a:ln>
                  <a:noFill/>
                </a:ln>
                <a:solidFill>
                  <a:schemeClr val="tx1">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+50% </a:t>
            </a:r>
          </a:p>
        </p:txBody>
      </p:sp>
      <p:sp>
        <p:nvSpPr>
          <p:cNvPr id="196" name="Rectángulo 195">
            <a:extLst>
              <a:ext uri="{FF2B5EF4-FFF2-40B4-BE49-F238E27FC236}">
                <a16:creationId xmlns:a16="http://schemas.microsoft.com/office/drawing/2014/main" id="{A317A00B-540C-4B73-9EA4-598C924C7AFB}"/>
              </a:ext>
            </a:extLst>
          </p:cNvPr>
          <p:cNvSpPr/>
          <p:nvPr/>
        </p:nvSpPr>
        <p:spPr>
          <a:xfrm>
            <a:off x="9608866" y="2630281"/>
            <a:ext cx="1800000" cy="396000"/>
          </a:xfrm>
          <a:prstGeom prst="rect">
            <a:avLst/>
          </a:prstGeom>
          <a:noFill/>
          <a:ln>
            <a:noFill/>
          </a:ln>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a:ln>
                  <a:noFill/>
                </a:ln>
                <a:solidFill>
                  <a:schemeClr val="tx1">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70% - 100% </a:t>
            </a:r>
          </a:p>
        </p:txBody>
      </p:sp>
      <p:sp>
        <p:nvSpPr>
          <p:cNvPr id="197" name="Rectángulo 196">
            <a:extLst>
              <a:ext uri="{FF2B5EF4-FFF2-40B4-BE49-F238E27FC236}">
                <a16:creationId xmlns:a16="http://schemas.microsoft.com/office/drawing/2014/main" id="{56151A49-09E9-4C72-9BAD-42D07BEB0AD2}"/>
              </a:ext>
            </a:extLst>
          </p:cNvPr>
          <p:cNvSpPr/>
          <p:nvPr/>
        </p:nvSpPr>
        <p:spPr>
          <a:xfrm>
            <a:off x="6887503" y="3880944"/>
            <a:ext cx="1800000" cy="3960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schemeClr val="tx1">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(80%)</a:t>
            </a:r>
          </a:p>
        </p:txBody>
      </p:sp>
      <p:sp>
        <p:nvSpPr>
          <p:cNvPr id="198" name="Rectángulo 197">
            <a:extLst>
              <a:ext uri="{FF2B5EF4-FFF2-40B4-BE49-F238E27FC236}">
                <a16:creationId xmlns:a16="http://schemas.microsoft.com/office/drawing/2014/main" id="{CCA72FCF-983F-426F-99B6-3B209EA426D6}"/>
              </a:ext>
            </a:extLst>
          </p:cNvPr>
          <p:cNvSpPr/>
          <p:nvPr/>
        </p:nvSpPr>
        <p:spPr>
          <a:xfrm>
            <a:off x="9608866" y="3880944"/>
            <a:ext cx="1800000" cy="396000"/>
          </a:xfrm>
          <a:prstGeom prst="rect">
            <a:avLst/>
          </a:prstGeom>
          <a:noFill/>
          <a:ln>
            <a:noFill/>
          </a:ln>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schemeClr val="tx1">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(100%)</a:t>
            </a:r>
          </a:p>
        </p:txBody>
      </p:sp>
      <p:sp>
        <p:nvSpPr>
          <p:cNvPr id="199" name="Rectángulo 198">
            <a:extLst>
              <a:ext uri="{FF2B5EF4-FFF2-40B4-BE49-F238E27FC236}">
                <a16:creationId xmlns:a16="http://schemas.microsoft.com/office/drawing/2014/main" id="{338B691B-A387-4D9E-9D46-7063F2CAEF63}"/>
              </a:ext>
            </a:extLst>
          </p:cNvPr>
          <p:cNvSpPr/>
          <p:nvPr/>
        </p:nvSpPr>
        <p:spPr>
          <a:xfrm>
            <a:off x="6887503" y="4416396"/>
            <a:ext cx="1800000" cy="3960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schemeClr val="tx1">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(75%)</a:t>
            </a:r>
          </a:p>
        </p:txBody>
      </p:sp>
      <p:sp>
        <p:nvSpPr>
          <p:cNvPr id="200" name="Rectángulo 199">
            <a:extLst>
              <a:ext uri="{FF2B5EF4-FFF2-40B4-BE49-F238E27FC236}">
                <a16:creationId xmlns:a16="http://schemas.microsoft.com/office/drawing/2014/main" id="{CA8014CF-DB20-431B-A046-5FBE3D953753}"/>
              </a:ext>
            </a:extLst>
          </p:cNvPr>
          <p:cNvSpPr/>
          <p:nvPr/>
        </p:nvSpPr>
        <p:spPr>
          <a:xfrm>
            <a:off x="9608866" y="4416396"/>
            <a:ext cx="1800000" cy="396000"/>
          </a:xfrm>
          <a:prstGeom prst="rect">
            <a:avLst/>
          </a:prstGeom>
          <a:noFill/>
          <a:ln>
            <a:noFill/>
          </a:ln>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schemeClr val="tx1">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(100%)</a:t>
            </a:r>
          </a:p>
        </p:txBody>
      </p:sp>
      <p:sp>
        <p:nvSpPr>
          <p:cNvPr id="201" name="Rectángulo 200">
            <a:extLst>
              <a:ext uri="{FF2B5EF4-FFF2-40B4-BE49-F238E27FC236}">
                <a16:creationId xmlns:a16="http://schemas.microsoft.com/office/drawing/2014/main" id="{E6403F59-7F53-4597-B72B-1C0A4DB089DC}"/>
              </a:ext>
            </a:extLst>
          </p:cNvPr>
          <p:cNvSpPr/>
          <p:nvPr/>
        </p:nvSpPr>
        <p:spPr>
          <a:xfrm>
            <a:off x="6887503" y="5313798"/>
            <a:ext cx="1800000" cy="3960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schemeClr val="tx1">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(40%)</a:t>
            </a:r>
          </a:p>
        </p:txBody>
      </p:sp>
      <p:sp>
        <p:nvSpPr>
          <p:cNvPr id="202" name="Rectángulo 201">
            <a:extLst>
              <a:ext uri="{FF2B5EF4-FFF2-40B4-BE49-F238E27FC236}">
                <a16:creationId xmlns:a16="http://schemas.microsoft.com/office/drawing/2014/main" id="{5FE2C21F-CA36-4613-8061-83382E80AAD3}"/>
              </a:ext>
            </a:extLst>
          </p:cNvPr>
          <p:cNvSpPr/>
          <p:nvPr/>
        </p:nvSpPr>
        <p:spPr>
          <a:xfrm>
            <a:off x="9608866" y="5313798"/>
            <a:ext cx="1800000" cy="396000"/>
          </a:xfrm>
          <a:prstGeom prst="rect">
            <a:avLst/>
          </a:prstGeom>
          <a:noFill/>
          <a:ln>
            <a:noFill/>
          </a:ln>
        </p:spPr>
        <p:txBody>
          <a:bodyPr wrap="squar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schemeClr val="tx1">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(100%)</a:t>
            </a:r>
          </a:p>
        </p:txBody>
      </p:sp>
      <p:sp>
        <p:nvSpPr>
          <p:cNvPr id="84" name="Rectángulo 83">
            <a:extLst>
              <a:ext uri="{FF2B5EF4-FFF2-40B4-BE49-F238E27FC236}">
                <a16:creationId xmlns:a16="http://schemas.microsoft.com/office/drawing/2014/main" id="{D000FC8B-40A5-4FE1-A99F-6EFBF7F9AA15}"/>
              </a:ext>
            </a:extLst>
          </p:cNvPr>
          <p:cNvSpPr/>
          <p:nvPr/>
        </p:nvSpPr>
        <p:spPr>
          <a:xfrm>
            <a:off x="4094201" y="3133075"/>
            <a:ext cx="1800000" cy="396000"/>
          </a:xfrm>
          <a:prstGeom prst="rect">
            <a:avLst/>
          </a:prstGeom>
          <a:solidFill>
            <a:srgbClr val="FFFFFF">
              <a:alpha val="69804"/>
            </a:srgbClr>
          </a:solidFill>
          <a:ln>
            <a:noFill/>
          </a:ln>
        </p:spPr>
        <p:txBody>
          <a:bodyPr wrap="squar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419" sz="1400" b="1" i="0" u="none" strike="noStrike" kern="1200" cap="none" spc="0" normalizeH="0" baseline="0" noProof="0">
                <a:ln>
                  <a:noFill/>
                </a:ln>
                <a:solidFill>
                  <a:schemeClr val="tx1">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Panamá</a:t>
            </a:r>
            <a:endParaRPr kumimoji="0" lang="es-CO" sz="1400" b="1" i="0" u="none" strike="noStrike" kern="1200" cap="none" spc="0" normalizeH="0" baseline="0" noProof="0">
              <a:ln>
                <a:noFill/>
              </a:ln>
              <a:solidFill>
                <a:schemeClr val="tx1">
                  <a:lumMod val="50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0" name="CuadroTexto 69">
            <a:extLst>
              <a:ext uri="{FF2B5EF4-FFF2-40B4-BE49-F238E27FC236}">
                <a16:creationId xmlns:a16="http://schemas.microsoft.com/office/drawing/2014/main" id="{41265A94-88DE-493F-BBD1-F262D8FBE4A5}"/>
              </a:ext>
            </a:extLst>
          </p:cNvPr>
          <p:cNvSpPr txBox="1"/>
          <p:nvPr/>
        </p:nvSpPr>
        <p:spPr>
          <a:xfrm rot="16200000">
            <a:off x="-297400" y="2567043"/>
            <a:ext cx="1530800" cy="540001"/>
          </a:xfrm>
          <a:prstGeom prst="roundRect">
            <a:avLst/>
          </a:prstGeom>
          <a:solidFill>
            <a:srgbClr val="FE5000">
              <a:alpha val="74902"/>
            </a:srgbClr>
          </a:solidFill>
          <a:ln>
            <a:noFill/>
          </a:ln>
        </p:spPr>
        <p:txBody>
          <a:bodyPr wrap="square" rtlCol="0" anchor="ctr">
            <a:noAutofit/>
          </a:bodyPr>
          <a:lstStyle>
            <a:defPPr>
              <a:defRPr lang="es-CO"/>
            </a:defPPr>
            <a:lvl1pPr marR="0" lvl="0" indent="0" algn="ctr" fontAlgn="auto">
              <a:lnSpc>
                <a:spcPct val="100000"/>
              </a:lnSpc>
              <a:spcBef>
                <a:spcPts val="0"/>
              </a:spcBef>
              <a:spcAft>
                <a:spcPts val="0"/>
              </a:spcAft>
              <a:buClrTx/>
              <a:buSzTx/>
              <a:buFontTx/>
              <a:buNone/>
              <a:tabLst/>
              <a:defRPr kumimoji="0" sz="1300" i="0" u="none" strike="noStrike" kern="0" cap="none" spc="0" normalizeH="0" baseline="0">
                <a:ln>
                  <a:noFill/>
                </a:ln>
                <a:solidFill>
                  <a:schemeClr val="bg1"/>
                </a:solidFill>
                <a:effectLst/>
                <a:uLnTx/>
                <a:uFillTx/>
                <a:latin typeface="Tahoma"/>
              </a:defRPr>
            </a:lvl1pPr>
          </a:lstStyle>
          <a:p>
            <a:r>
              <a:rPr lang="es-CO" sz="1200"/>
              <a:t>Valor al </a:t>
            </a:r>
          </a:p>
          <a:p>
            <a:r>
              <a:rPr lang="es-CO" sz="1200"/>
              <a:t>accionista</a:t>
            </a:r>
          </a:p>
        </p:txBody>
      </p:sp>
      <p:sp>
        <p:nvSpPr>
          <p:cNvPr id="71" name="CuadroTexto 70">
            <a:extLst>
              <a:ext uri="{FF2B5EF4-FFF2-40B4-BE49-F238E27FC236}">
                <a16:creationId xmlns:a16="http://schemas.microsoft.com/office/drawing/2014/main" id="{2AA5D360-87B3-4820-9F57-137362C7DFCF}"/>
              </a:ext>
            </a:extLst>
          </p:cNvPr>
          <p:cNvSpPr txBox="1"/>
          <p:nvPr/>
        </p:nvSpPr>
        <p:spPr>
          <a:xfrm rot="16200000">
            <a:off x="-36001" y="4080657"/>
            <a:ext cx="1008000" cy="540000"/>
          </a:xfrm>
          <a:prstGeom prst="roundRect">
            <a:avLst/>
          </a:prstGeom>
          <a:solidFill>
            <a:srgbClr val="009900">
              <a:alpha val="74902"/>
            </a:srgbClr>
          </a:solidFill>
          <a:ln>
            <a:noFill/>
          </a:ln>
        </p:spPr>
        <p:txBody>
          <a:bodyPr wrap="square" lIns="0" tIns="0" rIns="0" bIns="0" rtlCol="0" anchor="ctr">
            <a:noAutofit/>
          </a:bodyPr>
          <a:lstStyle>
            <a:defPPr>
              <a:defRPr lang="es-CO"/>
            </a:defPPr>
            <a:lvl1pPr marR="0" lvl="0" indent="0" algn="ctr" fontAlgn="auto">
              <a:lnSpc>
                <a:spcPct val="100000"/>
              </a:lnSpc>
              <a:spcBef>
                <a:spcPts val="0"/>
              </a:spcBef>
              <a:spcAft>
                <a:spcPts val="0"/>
              </a:spcAft>
              <a:buClrTx/>
              <a:buSzTx/>
              <a:buFontTx/>
              <a:buNone/>
              <a:tabLst/>
              <a:defRPr kumimoji="0" sz="1300" i="0" u="none" strike="noStrike" cap="none" spc="0" normalizeH="0" baseline="0">
                <a:ln>
                  <a:noFill/>
                </a:ln>
                <a:solidFill>
                  <a:schemeClr val="bg1"/>
                </a:solidFill>
                <a:effectLst/>
                <a:uLnTx/>
                <a:uFillTx/>
                <a:latin typeface="Tahoma"/>
              </a:defRPr>
            </a:lvl1pPr>
          </a:lstStyle>
          <a:p>
            <a:r>
              <a:rPr lang="es-CO" sz="1200" dirty="0"/>
              <a:t>Impacto social y ambiental</a:t>
            </a:r>
          </a:p>
        </p:txBody>
      </p:sp>
      <p:sp>
        <p:nvSpPr>
          <p:cNvPr id="73" name="CuadroTexto 72">
            <a:extLst>
              <a:ext uri="{FF2B5EF4-FFF2-40B4-BE49-F238E27FC236}">
                <a16:creationId xmlns:a16="http://schemas.microsoft.com/office/drawing/2014/main" id="{4A36D4A6-BD25-4233-9470-8691ADB27DBA}"/>
              </a:ext>
            </a:extLst>
          </p:cNvPr>
          <p:cNvSpPr txBox="1"/>
          <p:nvPr/>
        </p:nvSpPr>
        <p:spPr>
          <a:xfrm rot="16200000">
            <a:off x="-36001" y="5333324"/>
            <a:ext cx="1008000" cy="540000"/>
          </a:xfrm>
          <a:prstGeom prst="roundRect">
            <a:avLst/>
          </a:prstGeom>
          <a:solidFill>
            <a:srgbClr val="003087">
              <a:alpha val="74902"/>
            </a:srgbClr>
          </a:solidFill>
          <a:ln>
            <a:noFill/>
          </a:ln>
        </p:spPr>
        <p:txBody>
          <a:bodyPr wrap="none" rtlCol="0" anchor="ctr">
            <a:noAutofit/>
          </a:bodyPr>
          <a:lstStyle>
            <a:defPPr>
              <a:defRPr lang="es-CO"/>
            </a:defPPr>
            <a:lvl1pPr marR="0" lvl="0" indent="0" algn="ctr" fontAlgn="auto">
              <a:lnSpc>
                <a:spcPct val="100000"/>
              </a:lnSpc>
              <a:spcBef>
                <a:spcPts val="0"/>
              </a:spcBef>
              <a:spcAft>
                <a:spcPts val="0"/>
              </a:spcAft>
              <a:buClrTx/>
              <a:buSzTx/>
              <a:buFontTx/>
              <a:buNone/>
              <a:tabLst/>
              <a:defRPr kumimoji="0" sz="1300" i="0" u="none" strike="noStrike" kern="0" cap="none" spc="0" normalizeH="0" baseline="0">
                <a:ln>
                  <a:noFill/>
                </a:ln>
                <a:solidFill>
                  <a:schemeClr val="bg1"/>
                </a:solidFill>
                <a:effectLst/>
                <a:uLnTx/>
                <a:uFillTx/>
                <a:latin typeface="Tahoma"/>
              </a:defRPr>
            </a:lvl1pPr>
          </a:lstStyle>
          <a:p>
            <a:r>
              <a:rPr lang="es-CO" sz="1200"/>
              <a:t>Vigencia </a:t>
            </a:r>
          </a:p>
          <a:p>
            <a:r>
              <a:rPr lang="es-CO" sz="1200"/>
              <a:t>corporativa</a:t>
            </a:r>
          </a:p>
        </p:txBody>
      </p:sp>
      <p:grpSp>
        <p:nvGrpSpPr>
          <p:cNvPr id="2" name="Grupo 1">
            <a:extLst>
              <a:ext uri="{FF2B5EF4-FFF2-40B4-BE49-F238E27FC236}">
                <a16:creationId xmlns:a16="http://schemas.microsoft.com/office/drawing/2014/main" id="{A77C888F-7D98-4C6E-8132-1AFFDBA9CF5D}"/>
              </a:ext>
            </a:extLst>
          </p:cNvPr>
          <p:cNvGrpSpPr/>
          <p:nvPr/>
        </p:nvGrpSpPr>
        <p:grpSpPr>
          <a:xfrm>
            <a:off x="3587335" y="2109815"/>
            <a:ext cx="1692000" cy="3599987"/>
            <a:chOff x="3201743" y="2109815"/>
            <a:chExt cx="1692000" cy="3599987"/>
          </a:xfrm>
        </p:grpSpPr>
        <p:sp>
          <p:nvSpPr>
            <p:cNvPr id="78" name="Rectángulo 77">
              <a:extLst>
                <a:ext uri="{FF2B5EF4-FFF2-40B4-BE49-F238E27FC236}">
                  <a16:creationId xmlns:a16="http://schemas.microsoft.com/office/drawing/2014/main" id="{F657841E-87A5-4DA8-8503-1F41C2FEADC6}"/>
                </a:ext>
              </a:extLst>
            </p:cNvPr>
            <p:cNvSpPr/>
            <p:nvPr/>
          </p:nvSpPr>
          <p:spPr>
            <a:xfrm>
              <a:off x="3201743" y="2109815"/>
              <a:ext cx="1260000" cy="396000"/>
            </a:xfrm>
            <a:prstGeom prst="rect">
              <a:avLst/>
            </a:prstGeom>
            <a:noFill/>
            <a:ln>
              <a:noFill/>
            </a:ln>
          </p:spPr>
          <p:txBody>
            <a:bodyPr wrap="square"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schemeClr val="tx1">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(42%)</a:t>
              </a:r>
            </a:p>
          </p:txBody>
        </p:sp>
        <p:sp>
          <p:nvSpPr>
            <p:cNvPr id="80" name="Rectángulo 79">
              <a:extLst>
                <a:ext uri="{FF2B5EF4-FFF2-40B4-BE49-F238E27FC236}">
                  <a16:creationId xmlns:a16="http://schemas.microsoft.com/office/drawing/2014/main" id="{B08526D8-62D8-40CF-B0BF-6BF02C229F7C}"/>
                </a:ext>
              </a:extLst>
            </p:cNvPr>
            <p:cNvSpPr/>
            <p:nvPr/>
          </p:nvSpPr>
          <p:spPr>
            <a:xfrm>
              <a:off x="3201743" y="2673151"/>
              <a:ext cx="1692000" cy="396000"/>
            </a:xfrm>
            <a:prstGeom prst="rect">
              <a:avLst/>
            </a:prstGeom>
            <a:noFill/>
            <a:ln>
              <a:noFill/>
            </a:ln>
          </p:spPr>
          <p:txBody>
            <a:bodyPr wrap="square"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schemeClr val="tx1">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+43%</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s-CO" sz="1400" b="1" i="0" u="none" strike="noStrike" kern="1200" cap="none" spc="0" normalizeH="0" baseline="0" noProof="0" dirty="0">
                <a:ln>
                  <a:noFill/>
                </a:ln>
                <a:solidFill>
                  <a:schemeClr val="tx1">
                    <a:lumMod val="50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2" name="Rectángulo 81">
              <a:extLst>
                <a:ext uri="{FF2B5EF4-FFF2-40B4-BE49-F238E27FC236}">
                  <a16:creationId xmlns:a16="http://schemas.microsoft.com/office/drawing/2014/main" id="{F44A81A1-9E8D-48E3-A38E-FCF16AAB0A15}"/>
                </a:ext>
              </a:extLst>
            </p:cNvPr>
            <p:cNvSpPr/>
            <p:nvPr/>
          </p:nvSpPr>
          <p:spPr>
            <a:xfrm>
              <a:off x="3201743" y="3880949"/>
              <a:ext cx="1525364" cy="396000"/>
            </a:xfrm>
            <a:prstGeom prst="rect">
              <a:avLst/>
            </a:prstGeom>
            <a:noFill/>
            <a:ln>
              <a:noFill/>
            </a:ln>
          </p:spPr>
          <p:txBody>
            <a:bodyPr wrap="square"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schemeClr val="tx1">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(64%) </a:t>
              </a:r>
            </a:p>
          </p:txBody>
        </p:sp>
        <p:sp>
          <p:nvSpPr>
            <p:cNvPr id="86" name="Rectángulo 85">
              <a:extLst>
                <a:ext uri="{FF2B5EF4-FFF2-40B4-BE49-F238E27FC236}">
                  <a16:creationId xmlns:a16="http://schemas.microsoft.com/office/drawing/2014/main" id="{3EFDCB0E-3326-4E54-A9A2-DF73F589176E}"/>
                </a:ext>
              </a:extLst>
            </p:cNvPr>
            <p:cNvSpPr/>
            <p:nvPr/>
          </p:nvSpPr>
          <p:spPr>
            <a:xfrm>
              <a:off x="3201743" y="4416401"/>
              <a:ext cx="1525364" cy="396000"/>
            </a:xfrm>
            <a:prstGeom prst="rect">
              <a:avLst/>
            </a:prstGeom>
            <a:noFill/>
            <a:ln>
              <a:noFill/>
            </a:ln>
          </p:spPr>
          <p:txBody>
            <a:bodyPr wrap="square"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schemeClr val="tx1">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a:t>
              </a:r>
              <a:r>
                <a:rPr lang="es-CO" sz="1400" b="1"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rPr>
                <a:t>5</a:t>
              </a:r>
              <a:r>
                <a:rPr kumimoji="0" lang="es-CO" sz="1400" b="1" i="0" u="none" strike="noStrike" kern="1200" cap="none" spc="0" normalizeH="0" baseline="0" noProof="0" dirty="0">
                  <a:ln>
                    <a:noFill/>
                  </a:ln>
                  <a:solidFill>
                    <a:schemeClr val="tx1">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88" name="Rectángulo 87">
              <a:extLst>
                <a:ext uri="{FF2B5EF4-FFF2-40B4-BE49-F238E27FC236}">
                  <a16:creationId xmlns:a16="http://schemas.microsoft.com/office/drawing/2014/main" id="{9B6B1A68-076B-4BB7-B890-058E4CAA4AD4}"/>
                </a:ext>
              </a:extLst>
            </p:cNvPr>
            <p:cNvSpPr/>
            <p:nvPr/>
          </p:nvSpPr>
          <p:spPr>
            <a:xfrm>
              <a:off x="3201743" y="5313802"/>
              <a:ext cx="1260000" cy="396000"/>
            </a:xfrm>
            <a:prstGeom prst="rect">
              <a:avLst/>
            </a:prstGeom>
            <a:noFill/>
            <a:ln w="6350" cap="flat" cmpd="sng" algn="ctr">
              <a:noFill/>
              <a:prstDash val="dash"/>
              <a:miter lim="800000"/>
            </a:ln>
            <a:effectLst/>
          </p:spPr>
          <p:txBody>
            <a:bodyPr wrap="square"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schemeClr val="tx1">
                      <a:lumMod val="50000"/>
                    </a:schemeClr>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cxnSp>
        <p:nvCxnSpPr>
          <p:cNvPr id="67" name="Conector recto 66">
            <a:extLst>
              <a:ext uri="{FF2B5EF4-FFF2-40B4-BE49-F238E27FC236}">
                <a16:creationId xmlns:a16="http://schemas.microsoft.com/office/drawing/2014/main" id="{6BDA2F61-72CD-4DF7-B43E-0F12E064B801}"/>
              </a:ext>
            </a:extLst>
          </p:cNvPr>
          <p:cNvCxnSpPr>
            <a:cxnSpLocks/>
          </p:cNvCxnSpPr>
          <p:nvPr/>
        </p:nvCxnSpPr>
        <p:spPr>
          <a:xfrm>
            <a:off x="720327" y="3876885"/>
            <a:ext cx="11160000" cy="0"/>
          </a:xfrm>
          <a:prstGeom prst="line">
            <a:avLst/>
          </a:prstGeom>
          <a:noFill/>
          <a:ln w="6350" cap="flat" cmpd="sng" algn="ctr">
            <a:solidFill>
              <a:srgbClr val="4D4D4D">
                <a:lumMod val="40000"/>
                <a:lumOff val="60000"/>
              </a:srgbClr>
            </a:solidFill>
            <a:prstDash val="dash"/>
            <a:miter lim="800000"/>
          </a:ln>
          <a:effectLst/>
        </p:spPr>
      </p:cxnSp>
      <p:sp>
        <p:nvSpPr>
          <p:cNvPr id="3" name="CuadroTexto 2">
            <a:extLst>
              <a:ext uri="{FF2B5EF4-FFF2-40B4-BE49-F238E27FC236}">
                <a16:creationId xmlns:a16="http://schemas.microsoft.com/office/drawing/2014/main" id="{ECBD35E3-EB10-462E-BE0C-29820DD14A5E}"/>
              </a:ext>
            </a:extLst>
          </p:cNvPr>
          <p:cNvSpPr txBox="1"/>
          <p:nvPr/>
        </p:nvSpPr>
        <p:spPr>
          <a:xfrm>
            <a:off x="3338918" y="1076039"/>
            <a:ext cx="1188595" cy="5155887"/>
          </a:xfrm>
          <a:prstGeom prst="rect">
            <a:avLst/>
          </a:prstGeom>
          <a:noFill/>
          <a:ln>
            <a:solidFill>
              <a:srgbClr val="FE5000"/>
            </a:solidFill>
            <a:prstDash val="dash"/>
          </a:ln>
        </p:spPr>
        <p:txBody>
          <a:bodyPr wrap="square" rtlCol="0">
            <a:spAutoFit/>
          </a:bodyPr>
          <a:lstStyle/>
          <a:p>
            <a:endParaRPr lang="es-CO" dirty="0"/>
          </a:p>
        </p:txBody>
      </p:sp>
    </p:spTree>
    <p:extLst>
      <p:ext uri="{BB962C8B-B14F-4D97-AF65-F5344CB8AC3E}">
        <p14:creationId xmlns:p14="http://schemas.microsoft.com/office/powerpoint/2010/main" val="583895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Rectángulo redondeado 111">
            <a:extLst>
              <a:ext uri="{FF2B5EF4-FFF2-40B4-BE49-F238E27FC236}">
                <a16:creationId xmlns:a16="http://schemas.microsoft.com/office/drawing/2014/main" id="{3AB47590-A9E5-45C3-FFC6-DF216642F22A}"/>
              </a:ext>
            </a:extLst>
          </p:cNvPr>
          <p:cNvSpPr/>
          <p:nvPr/>
        </p:nvSpPr>
        <p:spPr>
          <a:xfrm>
            <a:off x="1843089" y="4029076"/>
            <a:ext cx="1385888" cy="2046714"/>
          </a:xfrm>
          <a:prstGeom prst="roundRect">
            <a:avLst>
              <a:gd name="adj" fmla="val 3070"/>
            </a:avLst>
          </a:prstGeom>
          <a:solidFill>
            <a:srgbClr val="F8B900">
              <a:alpha val="5882"/>
            </a:srgbClr>
          </a:solidFill>
          <a:ln w="28575">
            <a:solidFill>
              <a:srgbClr val="F8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600"/>
          </a:p>
        </p:txBody>
      </p:sp>
      <p:pic>
        <p:nvPicPr>
          <p:cNvPr id="4" name="Imagen 3">
            <a:extLst>
              <a:ext uri="{FF2B5EF4-FFF2-40B4-BE49-F238E27FC236}">
                <a16:creationId xmlns:a16="http://schemas.microsoft.com/office/drawing/2014/main" id="{CAC619A6-B15C-AE87-EFC8-DC05CFCCCBF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855332"/>
            <a:ext cx="12192000" cy="5501056"/>
          </a:xfrm>
          <a:prstGeom prst="rect">
            <a:avLst/>
          </a:prstGeom>
        </p:spPr>
      </p:pic>
      <p:sp>
        <p:nvSpPr>
          <p:cNvPr id="5" name="Sub Heading">
            <a:extLst>
              <a:ext uri="{FF2B5EF4-FFF2-40B4-BE49-F238E27FC236}">
                <a16:creationId xmlns:a16="http://schemas.microsoft.com/office/drawing/2014/main" id="{AE2F3D89-0970-10CB-2D1A-1FF3B3656DC1}"/>
              </a:ext>
            </a:extLst>
          </p:cNvPr>
          <p:cNvSpPr>
            <a:spLocks noChangeArrowheads="1"/>
          </p:cNvSpPr>
          <p:nvPr>
            <p:custDataLst>
              <p:tags r:id="rId1"/>
            </p:custDataLst>
          </p:nvPr>
        </p:nvSpPr>
        <p:spPr bwMode="gray">
          <a:xfrm>
            <a:off x="1778953" y="1011920"/>
            <a:ext cx="8634095" cy="617157"/>
          </a:xfrm>
          <a:prstGeom prst="rect">
            <a:avLst/>
          </a:prstGeom>
          <a:noFill/>
        </p:spPr>
        <p:txBody>
          <a:bodyPr wrap="none" rtlCol="0">
            <a:spAutoFit/>
          </a:bodyPr>
          <a:lstStyle/>
          <a:p>
            <a:pPr algn="ctr">
              <a:lnSpc>
                <a:spcPts val="4800"/>
              </a:lnSpc>
            </a:pPr>
            <a:r>
              <a:rPr lang="en-US" sz="2400" b="1">
                <a:solidFill>
                  <a:srgbClr val="002C8A"/>
                </a:solidFill>
                <a:latin typeface="Tahoma" panose="020B0604030504040204" pitchFamily="34" charset="0"/>
                <a:ea typeface="Tahoma" panose="020B0604030504040204" pitchFamily="34" charset="0"/>
                <a:cs typeface="Tahoma" panose="020B0604030504040204" pitchFamily="34" charset="0"/>
              </a:rPr>
              <a:t>ISA, 55 </a:t>
            </a:r>
            <a:r>
              <a:rPr lang="en-US" sz="2400" b="1" err="1">
                <a:solidFill>
                  <a:srgbClr val="002C8A"/>
                </a:solidFill>
                <a:latin typeface="Tahoma" panose="020B0604030504040204" pitchFamily="34" charset="0"/>
                <a:ea typeface="Tahoma" panose="020B0604030504040204" pitchFamily="34" charset="0"/>
                <a:cs typeface="Tahoma" panose="020B0604030504040204" pitchFamily="34" charset="0"/>
              </a:rPr>
              <a:t>años</a:t>
            </a:r>
            <a:r>
              <a:rPr lang="en-US" sz="2400" b="1">
                <a:solidFill>
                  <a:srgbClr val="002C8A"/>
                </a:solidFill>
                <a:latin typeface="Tahoma" panose="020B0604030504040204" pitchFamily="34" charset="0"/>
                <a:ea typeface="Tahoma" panose="020B0604030504040204" pitchFamily="34" charset="0"/>
                <a:cs typeface="Tahoma" panose="020B0604030504040204" pitchFamily="34" charset="0"/>
              </a:rPr>
              <a:t> de </a:t>
            </a:r>
            <a:r>
              <a:rPr lang="en-US" sz="2400" b="1" err="1">
                <a:solidFill>
                  <a:srgbClr val="002C8A"/>
                </a:solidFill>
                <a:latin typeface="Tahoma" panose="020B0604030504040204" pitchFamily="34" charset="0"/>
                <a:ea typeface="Tahoma" panose="020B0604030504040204" pitchFamily="34" charset="0"/>
                <a:cs typeface="Tahoma" panose="020B0604030504040204" pitchFamily="34" charset="0"/>
              </a:rPr>
              <a:t>historia</a:t>
            </a:r>
            <a:r>
              <a:rPr lang="en-US" sz="2400" b="1">
                <a:solidFill>
                  <a:srgbClr val="002C8A"/>
                </a:solidFill>
                <a:latin typeface="Tahoma" panose="020B0604030504040204" pitchFamily="34" charset="0"/>
                <a:ea typeface="Tahoma" panose="020B0604030504040204" pitchFamily="34" charset="0"/>
                <a:cs typeface="Tahoma" panose="020B0604030504040204" pitchFamily="34" charset="0"/>
              </a:rPr>
              <a:t> </a:t>
            </a:r>
            <a:r>
              <a:rPr lang="en-US" sz="2400" b="1" err="1">
                <a:solidFill>
                  <a:srgbClr val="002C8A"/>
                </a:solidFill>
                <a:latin typeface="Tahoma" panose="020B0604030504040204" pitchFamily="34" charset="0"/>
                <a:ea typeface="Tahoma" panose="020B0604030504040204" pitchFamily="34" charset="0"/>
                <a:cs typeface="Tahoma" panose="020B0604030504040204" pitchFamily="34" charset="0"/>
              </a:rPr>
              <a:t>en</a:t>
            </a:r>
            <a:r>
              <a:rPr lang="en-US" sz="2400" b="1">
                <a:solidFill>
                  <a:srgbClr val="002C8A"/>
                </a:solidFill>
                <a:latin typeface="Tahoma" panose="020B0604030504040204" pitchFamily="34" charset="0"/>
                <a:ea typeface="Tahoma" panose="020B0604030504040204" pitchFamily="34" charset="0"/>
                <a:cs typeface="Tahoma" panose="020B0604030504040204" pitchFamily="34" charset="0"/>
              </a:rPr>
              <a:t> Colombia y América Latina </a:t>
            </a:r>
          </a:p>
        </p:txBody>
      </p:sp>
      <p:pic>
        <p:nvPicPr>
          <p:cNvPr id="7" name="Imagen 6">
            <a:extLst>
              <a:ext uri="{FF2B5EF4-FFF2-40B4-BE49-F238E27FC236}">
                <a16:creationId xmlns:a16="http://schemas.microsoft.com/office/drawing/2014/main" id="{48882F0D-05B4-AA8B-913C-F55E87DD804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67835" y="1496196"/>
            <a:ext cx="10381271" cy="1393018"/>
          </a:xfrm>
          <a:prstGeom prst="rect">
            <a:avLst/>
          </a:prstGeom>
        </p:spPr>
      </p:pic>
      <p:grpSp>
        <p:nvGrpSpPr>
          <p:cNvPr id="8" name="Grupo 7">
            <a:extLst>
              <a:ext uri="{FF2B5EF4-FFF2-40B4-BE49-F238E27FC236}">
                <a16:creationId xmlns:a16="http://schemas.microsoft.com/office/drawing/2014/main" id="{6683A8DD-C574-D2DA-1B18-02EC97BCF49C}"/>
              </a:ext>
            </a:extLst>
          </p:cNvPr>
          <p:cNvGrpSpPr/>
          <p:nvPr/>
        </p:nvGrpSpPr>
        <p:grpSpPr>
          <a:xfrm>
            <a:off x="5723782" y="2371446"/>
            <a:ext cx="5831897" cy="517768"/>
            <a:chOff x="5973943" y="2858334"/>
            <a:chExt cx="5588744" cy="517768"/>
          </a:xfrm>
        </p:grpSpPr>
        <p:pic>
          <p:nvPicPr>
            <p:cNvPr id="9" name="Imagen 8">
              <a:extLst>
                <a:ext uri="{FF2B5EF4-FFF2-40B4-BE49-F238E27FC236}">
                  <a16:creationId xmlns:a16="http://schemas.microsoft.com/office/drawing/2014/main" id="{A1151995-63BD-A23C-C176-206348638B1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5973943" y="2955343"/>
              <a:ext cx="5588744" cy="420759"/>
            </a:xfrm>
            <a:prstGeom prst="rect">
              <a:avLst/>
            </a:prstGeom>
          </p:spPr>
        </p:pic>
        <p:sp>
          <p:nvSpPr>
            <p:cNvPr id="10" name="Rectángulo 9">
              <a:extLst>
                <a:ext uri="{FF2B5EF4-FFF2-40B4-BE49-F238E27FC236}">
                  <a16:creationId xmlns:a16="http://schemas.microsoft.com/office/drawing/2014/main" id="{7438E07D-7D28-9F1F-A36E-507155A379CB}"/>
                </a:ext>
              </a:extLst>
            </p:cNvPr>
            <p:cNvSpPr/>
            <p:nvPr/>
          </p:nvSpPr>
          <p:spPr>
            <a:xfrm>
              <a:off x="10092837" y="2858334"/>
              <a:ext cx="201706" cy="1344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46" name="Imagen 45">
            <a:extLst>
              <a:ext uri="{FF2B5EF4-FFF2-40B4-BE49-F238E27FC236}">
                <a16:creationId xmlns:a16="http://schemas.microsoft.com/office/drawing/2014/main" id="{C5C0B64F-1BBC-850A-2162-7E6F81FD1CF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400000">
            <a:off x="510834" y="3682046"/>
            <a:ext cx="1031716" cy="161353"/>
          </a:xfrm>
          <a:prstGeom prst="rect">
            <a:avLst/>
          </a:prstGeom>
        </p:spPr>
      </p:pic>
      <p:sp>
        <p:nvSpPr>
          <p:cNvPr id="48" name="CuadroTexto 47">
            <a:extLst>
              <a:ext uri="{FF2B5EF4-FFF2-40B4-BE49-F238E27FC236}">
                <a16:creationId xmlns:a16="http://schemas.microsoft.com/office/drawing/2014/main" id="{37FF9422-2D7F-E1BC-CF50-17ADA65E927E}"/>
              </a:ext>
            </a:extLst>
          </p:cNvPr>
          <p:cNvSpPr txBox="1"/>
          <p:nvPr/>
        </p:nvSpPr>
        <p:spPr>
          <a:xfrm>
            <a:off x="380994" y="4040361"/>
            <a:ext cx="1260764" cy="1200329"/>
          </a:xfrm>
          <a:prstGeom prst="rect">
            <a:avLst/>
          </a:prstGeom>
          <a:noFill/>
        </p:spPr>
        <p:txBody>
          <a:bodyPr wrap="square" rtlCol="0">
            <a:spAutoFit/>
          </a:bodyPr>
          <a:lstStyle/>
          <a:p>
            <a:pPr algn="ctr" fontAlgn="t"/>
            <a:r>
              <a:rPr lang="es-ES" b="1">
                <a:solidFill>
                  <a:srgbClr val="002C8A"/>
                </a:solidFill>
                <a:latin typeface="Tahoma" panose="020B0604030504040204" pitchFamily="34" charset="0"/>
                <a:ea typeface="Tahoma" panose="020B0604030504040204" pitchFamily="34" charset="0"/>
                <a:cs typeface="Tahoma" panose="020B0604030504040204" pitchFamily="34" charset="0"/>
              </a:rPr>
              <a:t>1977</a:t>
            </a:r>
            <a:endParaRPr lang="es-CO" b="1">
              <a:solidFill>
                <a:srgbClr val="002C8A"/>
              </a:solidFill>
              <a:latin typeface="Tahoma" panose="020B0604030504040204" pitchFamily="34" charset="0"/>
              <a:ea typeface="Tahoma" panose="020B0604030504040204" pitchFamily="34" charset="0"/>
              <a:cs typeface="Tahoma" panose="020B0604030504040204" pitchFamily="34" charset="0"/>
            </a:endParaRPr>
          </a:p>
          <a:p>
            <a:pPr algn="ct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ISA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entra</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en</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el</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negocio</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de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generación</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con la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construcción</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de la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hidroeléctrica</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de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Chivor</a:t>
            </a:r>
            <a:endParaRPr lang="es-CO" sz="900">
              <a:solidFill>
                <a:srgbClr val="002C8A"/>
              </a:solidFill>
              <a:latin typeface="Tahoma" panose="020B0604030504040204" pitchFamily="34" charset="0"/>
              <a:ea typeface="Tahoma" panose="020B0604030504040204" pitchFamily="34" charset="0"/>
              <a:cs typeface="Tahoma" panose="020B0604030504040204" pitchFamily="34" charset="0"/>
            </a:endParaRPr>
          </a:p>
        </p:txBody>
      </p:sp>
      <p:pic>
        <p:nvPicPr>
          <p:cNvPr id="52" name="Imagen 51">
            <a:extLst>
              <a:ext uri="{FF2B5EF4-FFF2-40B4-BE49-F238E27FC236}">
                <a16:creationId xmlns:a16="http://schemas.microsoft.com/office/drawing/2014/main" id="{9A2FF4EB-05F0-E518-33C7-B99A3410AD8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400000">
            <a:off x="1991544" y="3696286"/>
            <a:ext cx="1031716" cy="161353"/>
          </a:xfrm>
          <a:prstGeom prst="rect">
            <a:avLst/>
          </a:prstGeom>
        </p:spPr>
      </p:pic>
      <p:sp>
        <p:nvSpPr>
          <p:cNvPr id="53" name="CuadroTexto 52">
            <a:extLst>
              <a:ext uri="{FF2B5EF4-FFF2-40B4-BE49-F238E27FC236}">
                <a16:creationId xmlns:a16="http://schemas.microsoft.com/office/drawing/2014/main" id="{63FEE6A7-15DC-0C0C-5276-6DA8E26238B7}"/>
              </a:ext>
            </a:extLst>
          </p:cNvPr>
          <p:cNvSpPr txBox="1"/>
          <p:nvPr/>
        </p:nvSpPr>
        <p:spPr>
          <a:xfrm>
            <a:off x="1783983" y="4070420"/>
            <a:ext cx="1468712" cy="2046714"/>
          </a:xfrm>
          <a:prstGeom prst="rect">
            <a:avLst/>
          </a:prstGeom>
          <a:noFill/>
        </p:spPr>
        <p:txBody>
          <a:bodyPr wrap="square" rtlCol="0">
            <a:spAutoFit/>
          </a:bodyPr>
          <a:lstStyle/>
          <a:p>
            <a:pPr algn="ctr" fontAlgn="t"/>
            <a:r>
              <a:rPr lang="es-ES" b="1">
                <a:solidFill>
                  <a:srgbClr val="002C8A"/>
                </a:solidFill>
                <a:latin typeface="Tahoma" panose="020B0604030504040204" pitchFamily="34" charset="0"/>
                <a:ea typeface="Tahoma" panose="020B0604030504040204" pitchFamily="34" charset="0"/>
                <a:cs typeface="Tahoma" panose="020B0604030504040204" pitchFamily="34" charset="0"/>
              </a:rPr>
              <a:t>1994</a:t>
            </a:r>
          </a:p>
          <a:p>
            <a:pPr lvl="0" algn="ctr">
              <a:lnSpc>
                <a:spcPts val="1000"/>
              </a:lnSpc>
              <a:spcBef>
                <a:spcPts val="0"/>
              </a:spcBef>
            </a:pPr>
            <a:r>
              <a:rPr lang="en-US" sz="850" b="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Ley 142- 143 </a:t>
            </a:r>
            <a:r>
              <a:rPr lang="es-MX" sz="850" b="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Separación </a:t>
            </a:r>
          </a:p>
          <a:p>
            <a:pPr lvl="0" algn="ctr">
              <a:lnSpc>
                <a:spcPts val="1000"/>
              </a:lnSpc>
              <a:spcBef>
                <a:spcPts val="0"/>
              </a:spcBef>
            </a:pPr>
            <a:r>
              <a:rPr lang="es-MX" sz="850" b="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de actividades G/T/D/C</a:t>
            </a:r>
          </a:p>
          <a:p>
            <a:pPr lvl="0" algn="ctr">
              <a:lnSpc>
                <a:spcPts val="1000"/>
              </a:lnSpc>
              <a:spcBef>
                <a:spcPts val="0"/>
              </a:spcBef>
            </a:pPr>
            <a:r>
              <a:rPr lang="es-MX" sz="850" b="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Escisión activos </a:t>
            </a:r>
          </a:p>
          <a:p>
            <a:pPr lvl="0" algn="ctr">
              <a:lnSpc>
                <a:spcPts val="1000"/>
              </a:lnSpc>
              <a:spcBef>
                <a:spcPts val="0"/>
              </a:spcBef>
            </a:pPr>
            <a:r>
              <a:rPr lang="es-MX" sz="850" b="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generación= </a:t>
            </a:r>
            <a:r>
              <a:rPr lang="es-MX" sz="850" b="1"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ISAGEN</a:t>
            </a:r>
            <a:endParaRPr lang="es-MX" sz="850" b="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p>
            <a:pPr lvl="0" algn="ctr">
              <a:lnSpc>
                <a:spcPts val="1000"/>
              </a:lnSpc>
              <a:spcBef>
                <a:spcPts val="0"/>
              </a:spcBef>
            </a:pPr>
            <a:r>
              <a:rPr lang="es-MX" sz="850" b="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Negocio de </a:t>
            </a:r>
          </a:p>
          <a:p>
            <a:pPr lvl="0" algn="ctr">
              <a:lnSpc>
                <a:spcPts val="1000"/>
              </a:lnSpc>
              <a:spcBef>
                <a:spcPts val="0"/>
              </a:spcBef>
            </a:pPr>
            <a:r>
              <a:rPr lang="es-MX" sz="850" b="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transmisión= ISA</a:t>
            </a:r>
          </a:p>
          <a:p>
            <a:pPr lvl="0" algn="ctr">
              <a:lnSpc>
                <a:spcPts val="1000"/>
              </a:lnSpc>
              <a:spcBef>
                <a:spcPts val="0"/>
              </a:spcBef>
            </a:pPr>
            <a:r>
              <a:rPr lang="es-MX" sz="850" b="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Mercado de energía</a:t>
            </a:r>
          </a:p>
          <a:p>
            <a:pPr lvl="0" algn="ctr">
              <a:lnSpc>
                <a:spcPts val="1000"/>
              </a:lnSpc>
              <a:spcBef>
                <a:spcPts val="0"/>
              </a:spcBef>
            </a:pPr>
            <a:r>
              <a:rPr lang="es-MX" sz="850" b="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Competencia en mercado</a:t>
            </a:r>
          </a:p>
          <a:p>
            <a:pPr lvl="0" algn="ctr">
              <a:lnSpc>
                <a:spcPts val="1000"/>
              </a:lnSpc>
              <a:spcBef>
                <a:spcPts val="0"/>
              </a:spcBef>
            </a:pPr>
            <a:r>
              <a:rPr lang="es-MX" sz="850" b="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Monopolios regulados</a:t>
            </a:r>
          </a:p>
          <a:p>
            <a:pPr algn="ctr" fontAlgn="t"/>
            <a:endParaRPr lang="es-CO"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54" name="Imagen 53">
            <a:extLst>
              <a:ext uri="{FF2B5EF4-FFF2-40B4-BE49-F238E27FC236}">
                <a16:creationId xmlns:a16="http://schemas.microsoft.com/office/drawing/2014/main" id="{C13D630F-8BAD-2DC4-7E78-EBD30667A78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5400000">
            <a:off x="2009939" y="4357371"/>
            <a:ext cx="2833609" cy="200940"/>
          </a:xfrm>
          <a:prstGeom prst="rect">
            <a:avLst/>
          </a:prstGeom>
        </p:spPr>
      </p:pic>
      <p:pic>
        <p:nvPicPr>
          <p:cNvPr id="60" name="Imagen 59">
            <a:extLst>
              <a:ext uri="{FF2B5EF4-FFF2-40B4-BE49-F238E27FC236}">
                <a16:creationId xmlns:a16="http://schemas.microsoft.com/office/drawing/2014/main" id="{12EE5EC0-AFAB-1D80-E157-46ED245125D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5400000">
            <a:off x="7212079" y="4355393"/>
            <a:ext cx="2833609" cy="200940"/>
          </a:xfrm>
          <a:prstGeom prst="rect">
            <a:avLst/>
          </a:prstGeom>
        </p:spPr>
      </p:pic>
      <p:sp>
        <p:nvSpPr>
          <p:cNvPr id="61" name="CuadroTexto 60">
            <a:extLst>
              <a:ext uri="{FF2B5EF4-FFF2-40B4-BE49-F238E27FC236}">
                <a16:creationId xmlns:a16="http://schemas.microsoft.com/office/drawing/2014/main" id="{74EEA7D9-9FC8-E38A-A7BC-37D1114658D4}"/>
              </a:ext>
            </a:extLst>
          </p:cNvPr>
          <p:cNvSpPr txBox="1"/>
          <p:nvPr/>
        </p:nvSpPr>
        <p:spPr>
          <a:xfrm>
            <a:off x="4106693" y="4034431"/>
            <a:ext cx="1022519" cy="1138773"/>
          </a:xfrm>
          <a:prstGeom prst="rect">
            <a:avLst/>
          </a:prstGeom>
          <a:noFill/>
        </p:spPr>
        <p:txBody>
          <a:bodyPr wrap="square" rtlCol="0">
            <a:spAutoFit/>
          </a:bodyPr>
          <a:lstStyle/>
          <a:p>
            <a:pPr algn="ctr" fontAlgn="t"/>
            <a:r>
              <a:rPr lang="es-ES" b="1">
                <a:solidFill>
                  <a:srgbClr val="002C8A"/>
                </a:solidFill>
                <a:latin typeface="Tahoma" panose="020B0604030504040204" pitchFamily="34" charset="0"/>
                <a:ea typeface="Tahoma" panose="020B0604030504040204" pitchFamily="34" charset="0"/>
                <a:cs typeface="Tahoma" panose="020B0604030504040204" pitchFamily="34" charset="0"/>
              </a:rPr>
              <a:t>2000</a:t>
            </a:r>
          </a:p>
          <a:p>
            <a:pPr lvl="0" algn="ctr">
              <a:lnSpc>
                <a:spcPts val="1000"/>
              </a:lnSpc>
              <a:spcBef>
                <a:spcPts val="0"/>
              </a:spcBef>
            </a:pP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Primera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emisión</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de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acciones</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62.000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nuevos</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accionistas</a:t>
            </a:r>
            <a:endPar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p>
            <a:pPr lvl="0" algn="ctr">
              <a:lnSpc>
                <a:spcPts val="1000"/>
              </a:lnSpc>
              <a:spcBef>
                <a:spcPts val="0"/>
              </a:spcBef>
            </a:pP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Creación</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de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Internexa</a:t>
            </a:r>
            <a:endParaRPr lang="es-CO"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69" name="Imagen 68">
            <a:extLst>
              <a:ext uri="{FF2B5EF4-FFF2-40B4-BE49-F238E27FC236}">
                <a16:creationId xmlns:a16="http://schemas.microsoft.com/office/drawing/2014/main" id="{0EDC0F5D-D29C-76DF-8E0D-CF8C92EA0E0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400000">
            <a:off x="4074300" y="3642469"/>
            <a:ext cx="1031716" cy="161353"/>
          </a:xfrm>
          <a:prstGeom prst="rect">
            <a:avLst/>
          </a:prstGeom>
        </p:spPr>
      </p:pic>
      <p:pic>
        <p:nvPicPr>
          <p:cNvPr id="71" name="Imagen 70">
            <a:extLst>
              <a:ext uri="{FF2B5EF4-FFF2-40B4-BE49-F238E27FC236}">
                <a16:creationId xmlns:a16="http://schemas.microsoft.com/office/drawing/2014/main" id="{2427403B-693E-8ED9-25FD-332FD3A025D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5400000">
            <a:off x="3730626" y="4389041"/>
            <a:ext cx="2833609" cy="200940"/>
          </a:xfrm>
          <a:prstGeom prst="rect">
            <a:avLst/>
          </a:prstGeom>
        </p:spPr>
      </p:pic>
      <p:sp>
        <p:nvSpPr>
          <p:cNvPr id="73" name="CuadroTexto 72">
            <a:extLst>
              <a:ext uri="{FF2B5EF4-FFF2-40B4-BE49-F238E27FC236}">
                <a16:creationId xmlns:a16="http://schemas.microsoft.com/office/drawing/2014/main" id="{F6DC65E8-05B1-EB52-3B5C-F00B202511CF}"/>
              </a:ext>
            </a:extLst>
          </p:cNvPr>
          <p:cNvSpPr txBox="1"/>
          <p:nvPr/>
        </p:nvSpPr>
        <p:spPr>
          <a:xfrm>
            <a:off x="5981005" y="4029358"/>
            <a:ext cx="923307" cy="784830"/>
          </a:xfrm>
          <a:prstGeom prst="rect">
            <a:avLst/>
          </a:prstGeom>
          <a:noFill/>
        </p:spPr>
        <p:txBody>
          <a:bodyPr wrap="square" rtlCol="0">
            <a:spAutoFit/>
          </a:bodyPr>
          <a:lstStyle/>
          <a:p>
            <a:pPr algn="ctr" fontAlgn="t"/>
            <a:r>
              <a:rPr lang="es-ES" b="1">
                <a:solidFill>
                  <a:srgbClr val="002C8A"/>
                </a:solidFill>
                <a:latin typeface="Tahoma" panose="020B0604030504040204" pitchFamily="34" charset="0"/>
                <a:ea typeface="Tahoma" panose="020B0604030504040204" pitchFamily="34" charset="0"/>
                <a:cs typeface="Tahoma" panose="020B0604030504040204" pitchFamily="34" charset="0"/>
              </a:rPr>
              <a:t>2003</a:t>
            </a:r>
          </a:p>
          <a:p>
            <a:pPr algn="ctr" fontAlgn="t"/>
            <a:r>
              <a:rPr lang="es-MX"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Ingreso a Bolivia (ISA Bolivia)</a:t>
            </a:r>
            <a:endParaRPr lang="es-CO"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4" name="Imagen 73">
            <a:extLst>
              <a:ext uri="{FF2B5EF4-FFF2-40B4-BE49-F238E27FC236}">
                <a16:creationId xmlns:a16="http://schemas.microsoft.com/office/drawing/2014/main" id="{177149E6-5C53-B170-2976-658C407D473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400000">
            <a:off x="5908172" y="3640490"/>
            <a:ext cx="1031716" cy="161353"/>
          </a:xfrm>
          <a:prstGeom prst="rect">
            <a:avLst/>
          </a:prstGeom>
        </p:spPr>
      </p:pic>
      <p:pic>
        <p:nvPicPr>
          <p:cNvPr id="76" name="Imagen 75">
            <a:extLst>
              <a:ext uri="{FF2B5EF4-FFF2-40B4-BE49-F238E27FC236}">
                <a16:creationId xmlns:a16="http://schemas.microsoft.com/office/drawing/2014/main" id="{3F1B3BBE-A5B6-34FB-7CD8-2CB9211BA3C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5400000">
            <a:off x="5462445" y="4387063"/>
            <a:ext cx="2833609" cy="200940"/>
          </a:xfrm>
          <a:prstGeom prst="rect">
            <a:avLst/>
          </a:prstGeom>
        </p:spPr>
      </p:pic>
      <p:sp>
        <p:nvSpPr>
          <p:cNvPr id="78" name="CuadroTexto 77">
            <a:extLst>
              <a:ext uri="{FF2B5EF4-FFF2-40B4-BE49-F238E27FC236}">
                <a16:creationId xmlns:a16="http://schemas.microsoft.com/office/drawing/2014/main" id="{01277228-FB95-372F-24DC-38C1CBECA57E}"/>
              </a:ext>
            </a:extLst>
          </p:cNvPr>
          <p:cNvSpPr txBox="1"/>
          <p:nvPr/>
        </p:nvSpPr>
        <p:spPr>
          <a:xfrm>
            <a:off x="7339940" y="4040364"/>
            <a:ext cx="1260761" cy="1200329"/>
          </a:xfrm>
          <a:prstGeom prst="rect">
            <a:avLst/>
          </a:prstGeom>
          <a:noFill/>
        </p:spPr>
        <p:txBody>
          <a:bodyPr wrap="square" rtlCol="0">
            <a:spAutoFit/>
          </a:bodyPr>
          <a:lstStyle/>
          <a:p>
            <a:pPr algn="ctr" fontAlgn="t"/>
            <a:r>
              <a:rPr lang="es-ES" b="1">
                <a:solidFill>
                  <a:srgbClr val="002C8A"/>
                </a:solidFill>
                <a:latin typeface="Tahoma" panose="020B0604030504040204" pitchFamily="34" charset="0"/>
                <a:ea typeface="Tahoma" panose="020B0604030504040204" pitchFamily="34" charset="0"/>
                <a:cs typeface="Tahoma" panose="020B0604030504040204" pitchFamily="34" charset="0"/>
              </a:rPr>
              <a:t>2009</a:t>
            </a:r>
          </a:p>
          <a:p>
            <a:pPr algn="ctr" fontAlgn="t"/>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ISA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inicia</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actividades</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para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viabilizar</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la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integración</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energética</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con Panamá con la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creación</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de ICP</a:t>
            </a:r>
            <a:endParaRPr lang="es-CO"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1" name="Imagen 80">
            <a:extLst>
              <a:ext uri="{FF2B5EF4-FFF2-40B4-BE49-F238E27FC236}">
                <a16:creationId xmlns:a16="http://schemas.microsoft.com/office/drawing/2014/main" id="{9483EE6E-C30D-694E-22AE-09DB8E8D36C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400000">
            <a:off x="7497489" y="3638511"/>
            <a:ext cx="1031716" cy="161353"/>
          </a:xfrm>
          <a:prstGeom prst="rect">
            <a:avLst/>
          </a:prstGeom>
        </p:spPr>
      </p:pic>
      <p:grpSp>
        <p:nvGrpSpPr>
          <p:cNvPr id="6" name="Grupo 5">
            <a:extLst>
              <a:ext uri="{FF2B5EF4-FFF2-40B4-BE49-F238E27FC236}">
                <a16:creationId xmlns:a16="http://schemas.microsoft.com/office/drawing/2014/main" id="{13F9E9B7-5E86-82B6-F12C-E09D2E2D2D1C}"/>
              </a:ext>
            </a:extLst>
          </p:cNvPr>
          <p:cNvGrpSpPr/>
          <p:nvPr/>
        </p:nvGrpSpPr>
        <p:grpSpPr>
          <a:xfrm>
            <a:off x="3234442" y="4874236"/>
            <a:ext cx="1220380" cy="1201554"/>
            <a:chOff x="2894422" y="5024979"/>
            <a:chExt cx="1220380" cy="1201554"/>
          </a:xfrm>
        </p:grpSpPr>
        <p:sp>
          <p:nvSpPr>
            <p:cNvPr id="55" name="CuadroTexto 54">
              <a:extLst>
                <a:ext uri="{FF2B5EF4-FFF2-40B4-BE49-F238E27FC236}">
                  <a16:creationId xmlns:a16="http://schemas.microsoft.com/office/drawing/2014/main" id="{49968D97-C8A3-A95C-A21C-82016EBAF286}"/>
                </a:ext>
              </a:extLst>
            </p:cNvPr>
            <p:cNvSpPr txBox="1"/>
            <p:nvPr/>
          </p:nvSpPr>
          <p:spPr>
            <a:xfrm>
              <a:off x="2894422" y="5580202"/>
              <a:ext cx="1220380" cy="646331"/>
            </a:xfrm>
            <a:prstGeom prst="rect">
              <a:avLst/>
            </a:prstGeom>
            <a:noFill/>
          </p:spPr>
          <p:txBody>
            <a:bodyPr wrap="square" rtlCol="0">
              <a:spAutoFit/>
            </a:bodyPr>
            <a:lstStyle/>
            <a:p>
              <a:pPr algn="ctr" fontAlgn="t"/>
              <a:r>
                <a:rPr lang="es-ES" b="1">
                  <a:solidFill>
                    <a:srgbClr val="002C8A"/>
                  </a:solidFill>
                  <a:latin typeface="Tahoma" panose="020B0604030504040204" pitchFamily="34" charset="0"/>
                  <a:ea typeface="Tahoma" panose="020B0604030504040204" pitchFamily="34" charset="0"/>
                  <a:cs typeface="Tahoma" panose="020B0604030504040204" pitchFamily="34" charset="0"/>
                </a:rPr>
                <a:t>1995</a:t>
              </a:r>
            </a:p>
            <a:p>
              <a:pPr algn="ctr" fontAlgn="t"/>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La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Nación</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adquiere</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la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mayoría</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de ISA</a:t>
              </a:r>
              <a:endParaRPr lang="es-CO"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4" name="Imagen 83">
              <a:extLst>
                <a:ext uri="{FF2B5EF4-FFF2-40B4-BE49-F238E27FC236}">
                  <a16:creationId xmlns:a16="http://schemas.microsoft.com/office/drawing/2014/main" id="{6DE4377C-3FB7-B62E-675B-190659876D2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10786" y="5024979"/>
              <a:ext cx="621227" cy="623162"/>
            </a:xfrm>
            <a:prstGeom prst="rect">
              <a:avLst/>
            </a:prstGeom>
          </p:spPr>
        </p:pic>
      </p:grpSp>
      <p:grpSp>
        <p:nvGrpSpPr>
          <p:cNvPr id="2" name="Grupo 1">
            <a:extLst>
              <a:ext uri="{FF2B5EF4-FFF2-40B4-BE49-F238E27FC236}">
                <a16:creationId xmlns:a16="http://schemas.microsoft.com/office/drawing/2014/main" id="{657F9330-5BDB-2750-7FFF-2F090CEBDD20}"/>
              </a:ext>
            </a:extLst>
          </p:cNvPr>
          <p:cNvGrpSpPr/>
          <p:nvPr/>
        </p:nvGrpSpPr>
        <p:grpSpPr>
          <a:xfrm>
            <a:off x="97965" y="2667300"/>
            <a:ext cx="831273" cy="1176887"/>
            <a:chOff x="97965" y="2667300"/>
            <a:chExt cx="831273" cy="1176887"/>
          </a:xfrm>
        </p:grpSpPr>
        <p:sp>
          <p:nvSpPr>
            <p:cNvPr id="11" name="CuadroTexto 10">
              <a:extLst>
                <a:ext uri="{FF2B5EF4-FFF2-40B4-BE49-F238E27FC236}">
                  <a16:creationId xmlns:a16="http://schemas.microsoft.com/office/drawing/2014/main" id="{E12C63EE-A3F7-249E-E12E-0787CD0ECB84}"/>
                </a:ext>
              </a:extLst>
            </p:cNvPr>
            <p:cNvSpPr txBox="1"/>
            <p:nvPr/>
          </p:nvSpPr>
          <p:spPr>
            <a:xfrm>
              <a:off x="97965" y="3151690"/>
              <a:ext cx="831273" cy="692497"/>
            </a:xfrm>
            <a:prstGeom prst="rect">
              <a:avLst/>
            </a:prstGeom>
            <a:noFill/>
          </p:spPr>
          <p:txBody>
            <a:bodyPr wrap="square" rtlCol="0">
              <a:spAutoFit/>
            </a:bodyPr>
            <a:lstStyle/>
            <a:p>
              <a:pPr algn="ctr" fontAlgn="t"/>
              <a:r>
                <a:rPr lang="es-ES" b="1">
                  <a:solidFill>
                    <a:srgbClr val="002C8A"/>
                  </a:solidFill>
                  <a:latin typeface="Tahoma" panose="020B0604030504040204" pitchFamily="34" charset="0"/>
                  <a:ea typeface="Tahoma" panose="020B0604030504040204" pitchFamily="34" charset="0"/>
                  <a:cs typeface="Tahoma" panose="020B0604030504040204" pitchFamily="34" charset="0"/>
                </a:rPr>
                <a:t>1967</a:t>
              </a:r>
              <a:endParaRPr lang="es-CO" b="1">
                <a:solidFill>
                  <a:srgbClr val="002C8A"/>
                </a:solidFill>
                <a:latin typeface="Tahoma" panose="020B0604030504040204" pitchFamily="34" charset="0"/>
                <a:ea typeface="Tahoma" panose="020B0604030504040204" pitchFamily="34" charset="0"/>
                <a:cs typeface="Tahoma" panose="020B0604030504040204" pitchFamily="34" charset="0"/>
              </a:endParaRPr>
            </a:p>
            <a:p>
              <a:pPr algn="ctr"/>
              <a:r>
                <a:rPr lang="en-US" sz="105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Creación</a:t>
              </a:r>
              <a:r>
                <a:rPr lang="en-US" sz="105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de ISA</a:t>
              </a:r>
              <a:endParaRPr lang="es-CO" sz="1050">
                <a:solidFill>
                  <a:srgbClr val="002C8A"/>
                </a:solidFill>
                <a:latin typeface="Tahoma" panose="020B0604030504040204" pitchFamily="34" charset="0"/>
                <a:ea typeface="Tahoma" panose="020B0604030504040204" pitchFamily="34" charset="0"/>
                <a:cs typeface="Tahoma" panose="020B0604030504040204" pitchFamily="34" charset="0"/>
              </a:endParaRPr>
            </a:p>
          </p:txBody>
        </p:sp>
        <p:pic>
          <p:nvPicPr>
            <p:cNvPr id="86" name="Imagen 85">
              <a:extLst>
                <a:ext uri="{FF2B5EF4-FFF2-40B4-BE49-F238E27FC236}">
                  <a16:creationId xmlns:a16="http://schemas.microsoft.com/office/drawing/2014/main" id="{AE7EBE2B-7161-F95C-1907-E38C0D7ECC8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68411" y="2667300"/>
              <a:ext cx="603827" cy="601952"/>
            </a:xfrm>
            <a:prstGeom prst="rect">
              <a:avLst/>
            </a:prstGeom>
          </p:spPr>
        </p:pic>
      </p:grpSp>
      <p:grpSp>
        <p:nvGrpSpPr>
          <p:cNvPr id="3" name="Grupo 2">
            <a:extLst>
              <a:ext uri="{FF2B5EF4-FFF2-40B4-BE49-F238E27FC236}">
                <a16:creationId xmlns:a16="http://schemas.microsoft.com/office/drawing/2014/main" id="{C8A718A3-7BC0-4108-4E16-B83F5261B597}"/>
              </a:ext>
            </a:extLst>
          </p:cNvPr>
          <p:cNvGrpSpPr/>
          <p:nvPr/>
        </p:nvGrpSpPr>
        <p:grpSpPr>
          <a:xfrm>
            <a:off x="1145654" y="2644860"/>
            <a:ext cx="1297509" cy="1342873"/>
            <a:chOff x="1145654" y="2644860"/>
            <a:chExt cx="1297509" cy="1342873"/>
          </a:xfrm>
        </p:grpSpPr>
        <p:sp>
          <p:nvSpPr>
            <p:cNvPr id="51" name="CuadroTexto 50">
              <a:extLst>
                <a:ext uri="{FF2B5EF4-FFF2-40B4-BE49-F238E27FC236}">
                  <a16:creationId xmlns:a16="http://schemas.microsoft.com/office/drawing/2014/main" id="{B2741CA1-B196-18C2-27DC-2EABA64AD91A}"/>
                </a:ext>
              </a:extLst>
            </p:cNvPr>
            <p:cNvSpPr txBox="1"/>
            <p:nvPr/>
          </p:nvSpPr>
          <p:spPr>
            <a:xfrm>
              <a:off x="1145654" y="3125959"/>
              <a:ext cx="1297509" cy="861774"/>
            </a:xfrm>
            <a:prstGeom prst="rect">
              <a:avLst/>
            </a:prstGeom>
            <a:noFill/>
          </p:spPr>
          <p:txBody>
            <a:bodyPr wrap="square" rtlCol="0">
              <a:spAutoFit/>
            </a:bodyPr>
            <a:lstStyle/>
            <a:p>
              <a:pPr algn="ctr" fontAlgn="t"/>
              <a:r>
                <a:rPr lang="es-ES" sz="1400" b="1">
                  <a:solidFill>
                    <a:srgbClr val="002C8A"/>
                  </a:solidFill>
                  <a:latin typeface="Tahoma" panose="020B0604030504040204" pitchFamily="34" charset="0"/>
                  <a:ea typeface="Tahoma" panose="020B0604030504040204" pitchFamily="34" charset="0"/>
                  <a:cs typeface="Tahoma" panose="020B0604030504040204" pitchFamily="34" charset="0"/>
                </a:rPr>
                <a:t>1982-1984</a:t>
              </a:r>
              <a:endParaRPr lang="es-CO" sz="1400" b="1">
                <a:solidFill>
                  <a:srgbClr val="002C8A"/>
                </a:solidFill>
                <a:latin typeface="Tahoma" panose="020B0604030504040204" pitchFamily="34" charset="0"/>
                <a:ea typeface="Tahoma" panose="020B0604030504040204" pitchFamily="34" charset="0"/>
                <a:cs typeface="Tahoma" panose="020B0604030504040204" pitchFamily="34" charset="0"/>
              </a:endParaRPr>
            </a:p>
            <a:p>
              <a:pPr algn="ct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Entrada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en</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operación</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de las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centrales</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hidroeléctricas</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Chivor</a:t>
              </a:r>
              <a:endPar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p>
              <a:pPr algn="ct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y San Carlos</a:t>
              </a:r>
              <a:endParaRPr lang="es-CO"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8" name="Imagen 87">
              <a:extLst>
                <a:ext uri="{FF2B5EF4-FFF2-40B4-BE49-F238E27FC236}">
                  <a16:creationId xmlns:a16="http://schemas.microsoft.com/office/drawing/2014/main" id="{CCCDBB7A-8E64-ED93-CCEC-6ED9ABCD3A3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431674" y="2644860"/>
              <a:ext cx="651328" cy="649305"/>
            </a:xfrm>
            <a:prstGeom prst="rect">
              <a:avLst/>
            </a:prstGeom>
          </p:spPr>
        </p:pic>
      </p:grpSp>
      <p:grpSp>
        <p:nvGrpSpPr>
          <p:cNvPr id="12" name="Grupo 11">
            <a:extLst>
              <a:ext uri="{FF2B5EF4-FFF2-40B4-BE49-F238E27FC236}">
                <a16:creationId xmlns:a16="http://schemas.microsoft.com/office/drawing/2014/main" id="{2A514361-D37F-2E12-C6D2-520E2BAA48FC}"/>
              </a:ext>
            </a:extLst>
          </p:cNvPr>
          <p:cNvGrpSpPr/>
          <p:nvPr/>
        </p:nvGrpSpPr>
        <p:grpSpPr>
          <a:xfrm>
            <a:off x="3518001" y="2648197"/>
            <a:ext cx="1111149" cy="1405057"/>
            <a:chOff x="3518001" y="2648197"/>
            <a:chExt cx="1111149" cy="1405057"/>
          </a:xfrm>
        </p:grpSpPr>
        <p:sp>
          <p:nvSpPr>
            <p:cNvPr id="68" name="CuadroTexto 67">
              <a:extLst>
                <a:ext uri="{FF2B5EF4-FFF2-40B4-BE49-F238E27FC236}">
                  <a16:creationId xmlns:a16="http://schemas.microsoft.com/office/drawing/2014/main" id="{7916763D-F412-0B48-8565-FB8E5039AA8B}"/>
                </a:ext>
              </a:extLst>
            </p:cNvPr>
            <p:cNvSpPr txBox="1"/>
            <p:nvPr/>
          </p:nvSpPr>
          <p:spPr>
            <a:xfrm>
              <a:off x="3518001" y="3129924"/>
              <a:ext cx="1111149" cy="923330"/>
            </a:xfrm>
            <a:prstGeom prst="rect">
              <a:avLst/>
            </a:prstGeom>
            <a:noFill/>
          </p:spPr>
          <p:txBody>
            <a:bodyPr wrap="square" rtlCol="0">
              <a:spAutoFit/>
            </a:bodyPr>
            <a:lstStyle/>
            <a:p>
              <a:pPr algn="ctr" fontAlgn="t"/>
              <a:r>
                <a:rPr lang="es-ES" b="1">
                  <a:solidFill>
                    <a:srgbClr val="002C8A"/>
                  </a:solidFill>
                  <a:latin typeface="Tahoma" panose="020B0604030504040204" pitchFamily="34" charset="0"/>
                  <a:ea typeface="Tahoma" panose="020B0604030504040204" pitchFamily="34" charset="0"/>
                  <a:cs typeface="Tahoma" panose="020B0604030504040204" pitchFamily="34" charset="0"/>
                </a:rPr>
                <a:t>1998</a:t>
              </a:r>
            </a:p>
            <a:p>
              <a:pPr algn="ctr" fontAlgn="t"/>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Nace</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Transelca</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filial de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transporte</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de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energía</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en</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Colombia</a:t>
              </a:r>
              <a:endParaRPr lang="es-CO"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9" name="Imagen 88">
              <a:extLst>
                <a:ext uri="{FF2B5EF4-FFF2-40B4-BE49-F238E27FC236}">
                  <a16:creationId xmlns:a16="http://schemas.microsoft.com/office/drawing/2014/main" id="{04A43E84-6D11-153B-3CB8-39C0F343403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798203" y="2648197"/>
              <a:ext cx="647979" cy="645967"/>
            </a:xfrm>
            <a:prstGeom prst="rect">
              <a:avLst/>
            </a:prstGeom>
          </p:spPr>
        </p:pic>
      </p:grpSp>
      <p:grpSp>
        <p:nvGrpSpPr>
          <p:cNvPr id="13" name="Grupo 12">
            <a:extLst>
              <a:ext uri="{FF2B5EF4-FFF2-40B4-BE49-F238E27FC236}">
                <a16:creationId xmlns:a16="http://schemas.microsoft.com/office/drawing/2014/main" id="{23E12C05-2B2D-6EFB-9951-AB587A7B2534}"/>
              </a:ext>
            </a:extLst>
          </p:cNvPr>
          <p:cNvGrpSpPr/>
          <p:nvPr/>
        </p:nvGrpSpPr>
        <p:grpSpPr>
          <a:xfrm>
            <a:off x="5289463" y="2668610"/>
            <a:ext cx="1043050" cy="1343609"/>
            <a:chOff x="5289463" y="2668610"/>
            <a:chExt cx="1043050" cy="1343609"/>
          </a:xfrm>
        </p:grpSpPr>
        <p:sp>
          <p:nvSpPr>
            <p:cNvPr id="72" name="CuadroTexto 71">
              <a:extLst>
                <a:ext uri="{FF2B5EF4-FFF2-40B4-BE49-F238E27FC236}">
                  <a16:creationId xmlns:a16="http://schemas.microsoft.com/office/drawing/2014/main" id="{CA757590-5B4D-46C6-077C-ABB38710DAB2}"/>
                </a:ext>
              </a:extLst>
            </p:cNvPr>
            <p:cNvSpPr txBox="1"/>
            <p:nvPr/>
          </p:nvSpPr>
          <p:spPr>
            <a:xfrm>
              <a:off x="5289463" y="3129926"/>
              <a:ext cx="1043050" cy="882293"/>
            </a:xfrm>
            <a:prstGeom prst="rect">
              <a:avLst/>
            </a:prstGeom>
            <a:noFill/>
          </p:spPr>
          <p:txBody>
            <a:bodyPr wrap="square" rtlCol="0">
              <a:spAutoFit/>
            </a:bodyPr>
            <a:lstStyle/>
            <a:p>
              <a:pPr algn="ctr" fontAlgn="t"/>
              <a:r>
                <a:rPr lang="es-ES" b="1">
                  <a:solidFill>
                    <a:srgbClr val="002C8A"/>
                  </a:solidFill>
                  <a:latin typeface="Tahoma" panose="020B0604030504040204" pitchFamily="34" charset="0"/>
                  <a:ea typeface="Tahoma" panose="020B0604030504040204" pitchFamily="34" charset="0"/>
                  <a:cs typeface="Tahoma" panose="020B0604030504040204" pitchFamily="34" charset="0"/>
                </a:rPr>
                <a:t>2002</a:t>
              </a:r>
            </a:p>
            <a:p>
              <a:pPr algn="ctr">
                <a:lnSpc>
                  <a:spcPts val="1000"/>
                </a:lnSpc>
              </a:pP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Segunda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emisión</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de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acciones</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47.000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nuevos</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accionistas</a:t>
              </a:r>
              <a:endParaRPr lang="es-CO"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90" name="Imagen 89">
              <a:extLst>
                <a:ext uri="{FF2B5EF4-FFF2-40B4-BE49-F238E27FC236}">
                  <a16:creationId xmlns:a16="http://schemas.microsoft.com/office/drawing/2014/main" id="{F3C32996-936A-59DF-F220-D3F2441D2348}"/>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503056" y="2668610"/>
              <a:ext cx="615701" cy="613789"/>
            </a:xfrm>
            <a:prstGeom prst="rect">
              <a:avLst/>
            </a:prstGeom>
          </p:spPr>
        </p:pic>
      </p:grpSp>
      <p:grpSp>
        <p:nvGrpSpPr>
          <p:cNvPr id="16" name="Grupo 15">
            <a:extLst>
              <a:ext uri="{FF2B5EF4-FFF2-40B4-BE49-F238E27FC236}">
                <a16:creationId xmlns:a16="http://schemas.microsoft.com/office/drawing/2014/main" id="{F1F70024-1826-C1D9-474F-1B350C174B2B}"/>
              </a:ext>
            </a:extLst>
          </p:cNvPr>
          <p:cNvGrpSpPr/>
          <p:nvPr/>
        </p:nvGrpSpPr>
        <p:grpSpPr>
          <a:xfrm>
            <a:off x="7033157" y="2660072"/>
            <a:ext cx="947057" cy="1350169"/>
            <a:chOff x="7033157" y="2660072"/>
            <a:chExt cx="947057" cy="1350169"/>
          </a:xfrm>
        </p:grpSpPr>
        <p:sp>
          <p:nvSpPr>
            <p:cNvPr id="77" name="CuadroTexto 76">
              <a:extLst>
                <a:ext uri="{FF2B5EF4-FFF2-40B4-BE49-F238E27FC236}">
                  <a16:creationId xmlns:a16="http://schemas.microsoft.com/office/drawing/2014/main" id="{521008B9-050C-E4BD-8304-C77D1B44FB36}"/>
                </a:ext>
              </a:extLst>
            </p:cNvPr>
            <p:cNvSpPr txBox="1"/>
            <p:nvPr/>
          </p:nvSpPr>
          <p:spPr>
            <a:xfrm>
              <a:off x="7033157" y="3127948"/>
              <a:ext cx="947057" cy="882293"/>
            </a:xfrm>
            <a:prstGeom prst="rect">
              <a:avLst/>
            </a:prstGeom>
            <a:noFill/>
          </p:spPr>
          <p:txBody>
            <a:bodyPr wrap="square" rtlCol="0">
              <a:spAutoFit/>
            </a:bodyPr>
            <a:lstStyle/>
            <a:p>
              <a:pPr algn="ctr" fontAlgn="t"/>
              <a:r>
                <a:rPr lang="es-ES" b="1">
                  <a:solidFill>
                    <a:srgbClr val="002C8A"/>
                  </a:solidFill>
                  <a:latin typeface="Tahoma" panose="020B0604030504040204" pitchFamily="34" charset="0"/>
                  <a:ea typeface="Tahoma" panose="020B0604030504040204" pitchFamily="34" charset="0"/>
                  <a:cs typeface="Tahoma" panose="020B0604030504040204" pitchFamily="34" charset="0"/>
                </a:rPr>
                <a:t>2006</a:t>
              </a:r>
            </a:p>
            <a:p>
              <a:pPr algn="ctr">
                <a:lnSpc>
                  <a:spcPts val="1000"/>
                </a:lnSpc>
              </a:pP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Entrada a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Brasil</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con la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adquisición</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de CTEEP</a:t>
              </a:r>
              <a:endParaRPr lang="es-CO"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91" name="Imagen 90">
              <a:extLst>
                <a:ext uri="{FF2B5EF4-FFF2-40B4-BE49-F238E27FC236}">
                  <a16:creationId xmlns:a16="http://schemas.microsoft.com/office/drawing/2014/main" id="{C0BEF45F-FD5F-9986-C5F3-458F2F5570EE}"/>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213101" y="2660072"/>
              <a:ext cx="603827" cy="601952"/>
            </a:xfrm>
            <a:prstGeom prst="rect">
              <a:avLst/>
            </a:prstGeom>
          </p:spPr>
        </p:pic>
      </p:grpSp>
      <p:pic>
        <p:nvPicPr>
          <p:cNvPr id="92" name="Imagen 91">
            <a:extLst>
              <a:ext uri="{FF2B5EF4-FFF2-40B4-BE49-F238E27FC236}">
                <a16:creationId xmlns:a16="http://schemas.microsoft.com/office/drawing/2014/main" id="{9F6FC1B9-BC84-D654-4849-F0C792021C8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5400000">
            <a:off x="8970478" y="4362461"/>
            <a:ext cx="2853084" cy="202321"/>
          </a:xfrm>
          <a:prstGeom prst="rect">
            <a:avLst/>
          </a:prstGeom>
        </p:spPr>
      </p:pic>
      <p:sp>
        <p:nvSpPr>
          <p:cNvPr id="93" name="CuadroTexto 92">
            <a:extLst>
              <a:ext uri="{FF2B5EF4-FFF2-40B4-BE49-F238E27FC236}">
                <a16:creationId xmlns:a16="http://schemas.microsoft.com/office/drawing/2014/main" id="{DF7F1D3F-A89D-FB00-82D9-E50DC04DB1C5}"/>
              </a:ext>
            </a:extLst>
          </p:cNvPr>
          <p:cNvSpPr txBox="1"/>
          <p:nvPr/>
        </p:nvSpPr>
        <p:spPr>
          <a:xfrm>
            <a:off x="9178638" y="4038385"/>
            <a:ext cx="1260761" cy="1267014"/>
          </a:xfrm>
          <a:prstGeom prst="rect">
            <a:avLst/>
          </a:prstGeom>
          <a:noFill/>
        </p:spPr>
        <p:txBody>
          <a:bodyPr wrap="square" rtlCol="0">
            <a:spAutoFit/>
          </a:bodyPr>
          <a:lstStyle/>
          <a:p>
            <a:pPr algn="ctr" fontAlgn="t"/>
            <a:r>
              <a:rPr lang="es-ES" b="1">
                <a:solidFill>
                  <a:srgbClr val="002C8A"/>
                </a:solidFill>
                <a:latin typeface="Tahoma" panose="020B0604030504040204" pitchFamily="34" charset="0"/>
                <a:ea typeface="Tahoma" panose="020B0604030504040204" pitchFamily="34" charset="0"/>
                <a:cs typeface="Tahoma" panose="020B0604030504040204" pitchFamily="34" charset="0"/>
              </a:rPr>
              <a:t>2013</a:t>
            </a:r>
          </a:p>
          <a:p>
            <a:pPr algn="ctr">
              <a:lnSpc>
                <a:spcPts val="1000"/>
              </a:lnSpc>
            </a:pP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Separación</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de las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actividades</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de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transmisión</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en</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Colombia del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rol</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matriz</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con la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creación</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de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Intercolombia</a:t>
            </a:r>
            <a:endParaRPr lang="es-CO"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94" name="Imagen 93">
            <a:extLst>
              <a:ext uri="{FF2B5EF4-FFF2-40B4-BE49-F238E27FC236}">
                <a16:creationId xmlns:a16="http://schemas.microsoft.com/office/drawing/2014/main" id="{A9BEEA30-17A5-24DF-013E-9CC89931732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400000">
            <a:off x="9264935" y="3636532"/>
            <a:ext cx="1031716" cy="161353"/>
          </a:xfrm>
          <a:prstGeom prst="rect">
            <a:avLst/>
          </a:prstGeom>
        </p:spPr>
      </p:pic>
      <p:grpSp>
        <p:nvGrpSpPr>
          <p:cNvPr id="14" name="Grupo 13">
            <a:extLst>
              <a:ext uri="{FF2B5EF4-FFF2-40B4-BE49-F238E27FC236}">
                <a16:creationId xmlns:a16="http://schemas.microsoft.com/office/drawing/2014/main" id="{15D0D967-7657-E48B-75CF-5EFC733A32AE}"/>
              </a:ext>
            </a:extLst>
          </p:cNvPr>
          <p:cNvGrpSpPr/>
          <p:nvPr/>
        </p:nvGrpSpPr>
        <p:grpSpPr>
          <a:xfrm>
            <a:off x="4533401" y="5034148"/>
            <a:ext cx="1310245" cy="1173661"/>
            <a:chOff x="4533401" y="5034148"/>
            <a:chExt cx="1310245" cy="1173661"/>
          </a:xfrm>
        </p:grpSpPr>
        <p:sp>
          <p:nvSpPr>
            <p:cNvPr id="70" name="CuadroTexto 69">
              <a:extLst>
                <a:ext uri="{FF2B5EF4-FFF2-40B4-BE49-F238E27FC236}">
                  <a16:creationId xmlns:a16="http://schemas.microsoft.com/office/drawing/2014/main" id="{2EDD9FA8-6BDF-DE8C-E8C7-1F6DDC3409A8}"/>
                </a:ext>
              </a:extLst>
            </p:cNvPr>
            <p:cNvSpPr txBox="1"/>
            <p:nvPr/>
          </p:nvSpPr>
          <p:spPr>
            <a:xfrm>
              <a:off x="4533401" y="5580201"/>
              <a:ext cx="1310245" cy="627608"/>
            </a:xfrm>
            <a:prstGeom prst="rect">
              <a:avLst/>
            </a:prstGeom>
            <a:noFill/>
          </p:spPr>
          <p:txBody>
            <a:bodyPr wrap="square" rtlCol="0">
              <a:spAutoFit/>
            </a:bodyPr>
            <a:lstStyle/>
            <a:p>
              <a:pPr algn="ctr" fontAlgn="t"/>
              <a:r>
                <a:rPr lang="es-ES" b="1">
                  <a:solidFill>
                    <a:srgbClr val="002C8A"/>
                  </a:solidFill>
                  <a:latin typeface="Tahoma" panose="020B0604030504040204" pitchFamily="34" charset="0"/>
                  <a:ea typeface="Tahoma" panose="020B0604030504040204" pitchFamily="34" charset="0"/>
                  <a:cs typeface="Tahoma" panose="020B0604030504040204" pitchFamily="34" charset="0"/>
                </a:rPr>
                <a:t>2001</a:t>
              </a:r>
            </a:p>
            <a:p>
              <a:pPr algn="ctr" fontAlgn="t">
                <a:lnSpc>
                  <a:spcPts val="1000"/>
                </a:lnSpc>
              </a:pP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Ingreso</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a Perú </a:t>
              </a:r>
              <a:endParaRPr lang="es-E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p>
              <a:pPr algn="ctr" fontAlgn="t">
                <a:lnSpc>
                  <a:spcPts val="1000"/>
                </a:lnSpc>
              </a:pP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(ISA REP y CTM)</a:t>
              </a:r>
            </a:p>
          </p:txBody>
        </p:sp>
        <p:pic>
          <p:nvPicPr>
            <p:cNvPr id="96" name="Imagen 95">
              <a:extLst>
                <a:ext uri="{FF2B5EF4-FFF2-40B4-BE49-F238E27FC236}">
                  <a16:creationId xmlns:a16="http://schemas.microsoft.com/office/drawing/2014/main" id="{0EC37F6E-ADE0-5D7D-4760-3E9BBD846332}"/>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909289" y="5034148"/>
              <a:ext cx="604816" cy="604816"/>
            </a:xfrm>
            <a:prstGeom prst="rect">
              <a:avLst/>
            </a:prstGeom>
          </p:spPr>
        </p:pic>
      </p:grpSp>
      <p:grpSp>
        <p:nvGrpSpPr>
          <p:cNvPr id="15" name="Grupo 14">
            <a:extLst>
              <a:ext uri="{FF2B5EF4-FFF2-40B4-BE49-F238E27FC236}">
                <a16:creationId xmlns:a16="http://schemas.microsoft.com/office/drawing/2014/main" id="{7A6CEE67-1636-6CBC-4F68-C1384FE07919}"/>
              </a:ext>
            </a:extLst>
          </p:cNvPr>
          <p:cNvGrpSpPr/>
          <p:nvPr/>
        </p:nvGrpSpPr>
        <p:grpSpPr>
          <a:xfrm>
            <a:off x="6277093" y="5175497"/>
            <a:ext cx="1310245" cy="902860"/>
            <a:chOff x="6277093" y="5175497"/>
            <a:chExt cx="1310245" cy="902860"/>
          </a:xfrm>
        </p:grpSpPr>
        <p:sp>
          <p:nvSpPr>
            <p:cNvPr id="75" name="CuadroTexto 74">
              <a:extLst>
                <a:ext uri="{FF2B5EF4-FFF2-40B4-BE49-F238E27FC236}">
                  <a16:creationId xmlns:a16="http://schemas.microsoft.com/office/drawing/2014/main" id="{36F57DAC-DF70-85D4-9999-DABEAC8766D8}"/>
                </a:ext>
              </a:extLst>
            </p:cNvPr>
            <p:cNvSpPr txBox="1"/>
            <p:nvPr/>
          </p:nvSpPr>
          <p:spPr>
            <a:xfrm>
              <a:off x="6277093" y="5578220"/>
              <a:ext cx="1310245" cy="500137"/>
            </a:xfrm>
            <a:prstGeom prst="rect">
              <a:avLst/>
            </a:prstGeom>
            <a:noFill/>
          </p:spPr>
          <p:txBody>
            <a:bodyPr wrap="square" rtlCol="0">
              <a:spAutoFit/>
            </a:bodyPr>
            <a:lstStyle/>
            <a:p>
              <a:pPr algn="ctr" fontAlgn="t"/>
              <a:r>
                <a:rPr lang="es-ES" b="1">
                  <a:solidFill>
                    <a:srgbClr val="002C8A"/>
                  </a:solidFill>
                  <a:latin typeface="Tahoma" panose="020B0604030504040204" pitchFamily="34" charset="0"/>
                  <a:ea typeface="Tahoma" panose="020B0604030504040204" pitchFamily="34" charset="0"/>
                  <a:cs typeface="Tahoma" panose="020B0604030504040204" pitchFamily="34" charset="0"/>
                </a:rPr>
                <a:t>2005</a:t>
              </a:r>
            </a:p>
            <a:p>
              <a:pPr algn="ctr" fontAlgn="t">
                <a:lnSpc>
                  <a:spcPts val="1000"/>
                </a:lnSpc>
              </a:pP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Se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crea</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XM</a:t>
              </a:r>
              <a:endParaRPr lang="es-E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Home | Portal XM">
              <a:extLst>
                <a:ext uri="{FF2B5EF4-FFF2-40B4-BE49-F238E27FC236}">
                  <a16:creationId xmlns:a16="http://schemas.microsoft.com/office/drawing/2014/main" id="{C207FDC7-FEE6-69F4-BEE5-45CF68397079}"/>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6600698" y="5175497"/>
              <a:ext cx="644236" cy="3221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upo 16">
            <a:extLst>
              <a:ext uri="{FF2B5EF4-FFF2-40B4-BE49-F238E27FC236}">
                <a16:creationId xmlns:a16="http://schemas.microsoft.com/office/drawing/2014/main" id="{2E27260A-74E0-A7CF-A766-2BAA6009976E}"/>
              </a:ext>
            </a:extLst>
          </p:cNvPr>
          <p:cNvGrpSpPr/>
          <p:nvPr/>
        </p:nvGrpSpPr>
        <p:grpSpPr>
          <a:xfrm>
            <a:off x="8705602" y="2683824"/>
            <a:ext cx="1080654" cy="1079832"/>
            <a:chOff x="8705602" y="2683824"/>
            <a:chExt cx="1080654" cy="1079832"/>
          </a:xfrm>
        </p:grpSpPr>
        <p:sp>
          <p:nvSpPr>
            <p:cNvPr id="83" name="CuadroTexto 82">
              <a:extLst>
                <a:ext uri="{FF2B5EF4-FFF2-40B4-BE49-F238E27FC236}">
                  <a16:creationId xmlns:a16="http://schemas.microsoft.com/office/drawing/2014/main" id="{FE331B8D-A882-388F-EE0C-088427A13545}"/>
                </a:ext>
              </a:extLst>
            </p:cNvPr>
            <p:cNvSpPr txBox="1"/>
            <p:nvPr/>
          </p:nvSpPr>
          <p:spPr>
            <a:xfrm>
              <a:off x="8705602" y="3137844"/>
              <a:ext cx="1080654" cy="625812"/>
            </a:xfrm>
            <a:prstGeom prst="rect">
              <a:avLst/>
            </a:prstGeom>
            <a:noFill/>
          </p:spPr>
          <p:txBody>
            <a:bodyPr wrap="square" rtlCol="0">
              <a:spAutoFit/>
            </a:bodyPr>
            <a:lstStyle/>
            <a:p>
              <a:pPr algn="ctr" fontAlgn="t"/>
              <a:r>
                <a:rPr lang="es-ES" b="1">
                  <a:solidFill>
                    <a:srgbClr val="002C8A"/>
                  </a:solidFill>
                  <a:latin typeface="Tahoma" panose="020B0604030504040204" pitchFamily="34" charset="0"/>
                  <a:ea typeface="Tahoma" panose="020B0604030504040204" pitchFamily="34" charset="0"/>
                  <a:cs typeface="Tahoma" panose="020B0604030504040204" pitchFamily="34" charset="0"/>
                </a:rPr>
                <a:t>2012</a:t>
              </a:r>
            </a:p>
            <a:p>
              <a:pPr algn="ctr">
                <a:lnSpc>
                  <a:spcPts val="1000"/>
                </a:lnSpc>
              </a:pP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Creación</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de INTERCHILE</a:t>
              </a:r>
              <a:endParaRPr lang="es-CO"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98" name="Imagen 97">
              <a:extLst>
                <a:ext uri="{FF2B5EF4-FFF2-40B4-BE49-F238E27FC236}">
                  <a16:creationId xmlns:a16="http://schemas.microsoft.com/office/drawing/2014/main" id="{0833B8F1-2E71-8E67-E5B3-3B6E27EA51F9}"/>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956403" y="2683824"/>
              <a:ext cx="576505" cy="574715"/>
            </a:xfrm>
            <a:prstGeom prst="rect">
              <a:avLst/>
            </a:prstGeom>
          </p:spPr>
        </p:pic>
      </p:grpSp>
      <p:grpSp>
        <p:nvGrpSpPr>
          <p:cNvPr id="19" name="Grupo 18">
            <a:extLst>
              <a:ext uri="{FF2B5EF4-FFF2-40B4-BE49-F238E27FC236}">
                <a16:creationId xmlns:a16="http://schemas.microsoft.com/office/drawing/2014/main" id="{0241D18D-B821-260E-9DFE-B2ED4F9F3AEA}"/>
              </a:ext>
            </a:extLst>
          </p:cNvPr>
          <p:cNvGrpSpPr/>
          <p:nvPr/>
        </p:nvGrpSpPr>
        <p:grpSpPr>
          <a:xfrm>
            <a:off x="8046520" y="5049199"/>
            <a:ext cx="1310245" cy="1545968"/>
            <a:chOff x="8046520" y="5049199"/>
            <a:chExt cx="1310245" cy="1545968"/>
          </a:xfrm>
        </p:grpSpPr>
        <p:sp>
          <p:nvSpPr>
            <p:cNvPr id="82" name="CuadroTexto 81">
              <a:extLst>
                <a:ext uri="{FF2B5EF4-FFF2-40B4-BE49-F238E27FC236}">
                  <a16:creationId xmlns:a16="http://schemas.microsoft.com/office/drawing/2014/main" id="{16F33D3F-28FC-D690-C954-21ECC131733C}"/>
                </a:ext>
              </a:extLst>
            </p:cNvPr>
            <p:cNvSpPr txBox="1"/>
            <p:nvPr/>
          </p:nvSpPr>
          <p:spPr>
            <a:xfrm>
              <a:off x="8046520" y="5578222"/>
              <a:ext cx="1310245" cy="1016945"/>
            </a:xfrm>
            <a:prstGeom prst="rect">
              <a:avLst/>
            </a:prstGeom>
            <a:noFill/>
          </p:spPr>
          <p:txBody>
            <a:bodyPr wrap="square" rtlCol="0">
              <a:spAutoFit/>
            </a:bodyPr>
            <a:lstStyle/>
            <a:p>
              <a:pPr algn="ctr" fontAlgn="t"/>
              <a:r>
                <a:rPr lang="es-ES" b="1">
                  <a:solidFill>
                    <a:srgbClr val="002C8A"/>
                  </a:solidFill>
                  <a:latin typeface="Tahoma" panose="020B0604030504040204" pitchFamily="34" charset="0"/>
                  <a:ea typeface="Tahoma" panose="020B0604030504040204" pitchFamily="34" charset="0"/>
                  <a:cs typeface="Tahoma" panose="020B0604030504040204" pitchFamily="34" charset="0"/>
                </a:rPr>
                <a:t>2010</a:t>
              </a:r>
            </a:p>
            <a:p>
              <a:pPr algn="ctr" fontAlgn="t">
                <a:lnSpc>
                  <a:spcPts val="1000"/>
                </a:lnSpc>
              </a:pP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ISA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ingresa</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al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negocio</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de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concesiones</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viales</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en</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Chile con la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adquisición</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de INTERVIAL</a:t>
              </a:r>
            </a:p>
          </p:txBody>
        </p:sp>
        <p:pic>
          <p:nvPicPr>
            <p:cNvPr id="100" name="Imagen 99">
              <a:extLst>
                <a:ext uri="{FF2B5EF4-FFF2-40B4-BE49-F238E27FC236}">
                  <a16:creationId xmlns:a16="http://schemas.microsoft.com/office/drawing/2014/main" id="{0CA52B74-0C7E-45E9-6449-395C185B2831}"/>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422407" y="5049199"/>
              <a:ext cx="576505" cy="574715"/>
            </a:xfrm>
            <a:prstGeom prst="rect">
              <a:avLst/>
            </a:prstGeom>
          </p:spPr>
        </p:pic>
      </p:grpSp>
      <p:grpSp>
        <p:nvGrpSpPr>
          <p:cNvPr id="18" name="Grupo 17">
            <a:extLst>
              <a:ext uri="{FF2B5EF4-FFF2-40B4-BE49-F238E27FC236}">
                <a16:creationId xmlns:a16="http://schemas.microsoft.com/office/drawing/2014/main" id="{D58F3F2E-CEAB-57C5-5C0E-28F1895FB6E3}"/>
              </a:ext>
            </a:extLst>
          </p:cNvPr>
          <p:cNvGrpSpPr/>
          <p:nvPr/>
        </p:nvGrpSpPr>
        <p:grpSpPr>
          <a:xfrm>
            <a:off x="10051474" y="5035580"/>
            <a:ext cx="873822" cy="1425521"/>
            <a:chOff x="10051474" y="5035580"/>
            <a:chExt cx="873822" cy="1425521"/>
          </a:xfrm>
        </p:grpSpPr>
        <p:sp>
          <p:nvSpPr>
            <p:cNvPr id="95" name="CuadroTexto 94">
              <a:extLst>
                <a:ext uri="{FF2B5EF4-FFF2-40B4-BE49-F238E27FC236}">
                  <a16:creationId xmlns:a16="http://schemas.microsoft.com/office/drawing/2014/main" id="{7ABA0E44-E564-E2A2-5737-744EB3E814BE}"/>
                </a:ext>
              </a:extLst>
            </p:cNvPr>
            <p:cNvSpPr txBox="1"/>
            <p:nvPr/>
          </p:nvSpPr>
          <p:spPr>
            <a:xfrm>
              <a:off x="10051474" y="5576243"/>
              <a:ext cx="873822" cy="884858"/>
            </a:xfrm>
            <a:prstGeom prst="rect">
              <a:avLst/>
            </a:prstGeom>
            <a:noFill/>
          </p:spPr>
          <p:txBody>
            <a:bodyPr wrap="square" rtlCol="0">
              <a:spAutoFit/>
            </a:bodyPr>
            <a:lstStyle/>
            <a:p>
              <a:pPr algn="ctr" fontAlgn="t"/>
              <a:r>
                <a:rPr lang="es-ES" b="1">
                  <a:solidFill>
                    <a:srgbClr val="002C8A"/>
                  </a:solidFill>
                  <a:latin typeface="Tahoma" panose="020B0604030504040204" pitchFamily="34" charset="0"/>
                  <a:ea typeface="Tahoma" panose="020B0604030504040204" pitchFamily="34" charset="0"/>
                  <a:cs typeface="Tahoma" panose="020B0604030504040204" pitchFamily="34" charset="0"/>
                </a:rPr>
                <a:t>2017</a:t>
              </a:r>
            </a:p>
            <a:p>
              <a:pPr algn="ctr" fontAlgn="t">
                <a:lnSpc>
                  <a:spcPts val="1000"/>
                </a:lnSpc>
              </a:pP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Adquisición</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del  14.8% de TAESA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en</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Brasil</a:t>
              </a:r>
              <a:endPar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01" name="Imagen 100">
              <a:extLst>
                <a:ext uri="{FF2B5EF4-FFF2-40B4-BE49-F238E27FC236}">
                  <a16:creationId xmlns:a16="http://schemas.microsoft.com/office/drawing/2014/main" id="{8E4D4BC6-0563-002B-AB9A-FB438E04734E}"/>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168082" y="5035580"/>
              <a:ext cx="603827" cy="601952"/>
            </a:xfrm>
            <a:prstGeom prst="rect">
              <a:avLst/>
            </a:prstGeom>
          </p:spPr>
        </p:pic>
      </p:grpSp>
      <p:pic>
        <p:nvPicPr>
          <p:cNvPr id="107" name="Imagen 106">
            <a:extLst>
              <a:ext uri="{FF2B5EF4-FFF2-40B4-BE49-F238E27FC236}">
                <a16:creationId xmlns:a16="http://schemas.microsoft.com/office/drawing/2014/main" id="{E0C72092-84A0-4053-06D3-C07ECAE10E4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400000">
            <a:off x="10434653" y="3642467"/>
            <a:ext cx="1031716" cy="161353"/>
          </a:xfrm>
          <a:prstGeom prst="rect">
            <a:avLst/>
          </a:prstGeom>
        </p:spPr>
      </p:pic>
      <p:sp>
        <p:nvSpPr>
          <p:cNvPr id="108" name="CuadroTexto 107">
            <a:extLst>
              <a:ext uri="{FF2B5EF4-FFF2-40B4-BE49-F238E27FC236}">
                <a16:creationId xmlns:a16="http://schemas.microsoft.com/office/drawing/2014/main" id="{962F1CCA-73F8-AA7C-5E25-0645D432F47C}"/>
              </a:ext>
            </a:extLst>
          </p:cNvPr>
          <p:cNvSpPr txBox="1"/>
          <p:nvPr/>
        </p:nvSpPr>
        <p:spPr>
          <a:xfrm>
            <a:off x="10459191" y="4036406"/>
            <a:ext cx="1096489" cy="1200329"/>
          </a:xfrm>
          <a:prstGeom prst="rect">
            <a:avLst/>
          </a:prstGeom>
          <a:noFill/>
        </p:spPr>
        <p:txBody>
          <a:bodyPr wrap="square" rtlCol="0">
            <a:spAutoFit/>
          </a:bodyPr>
          <a:lstStyle/>
          <a:p>
            <a:pPr algn="ctr" fontAlgn="t"/>
            <a:r>
              <a:rPr lang="es-ES" b="1">
                <a:solidFill>
                  <a:srgbClr val="002C8A"/>
                </a:solidFill>
                <a:latin typeface="Tahoma" panose="020B0604030504040204" pitchFamily="34" charset="0"/>
                <a:ea typeface="Tahoma" panose="020B0604030504040204" pitchFamily="34" charset="0"/>
                <a:cs typeface="Tahoma" panose="020B0604030504040204" pitchFamily="34" charset="0"/>
              </a:rPr>
              <a:t>2020</a:t>
            </a:r>
          </a:p>
          <a:p>
            <a:pPr algn="ctr" fontAlgn="t"/>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ISA INTERVIAL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adquiere</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Ruta</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Costera</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ingresando</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al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negocio</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de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vías</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Colombia</a:t>
            </a:r>
            <a:endParaRPr lang="es-CO"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20" name="Grupo 19">
            <a:extLst>
              <a:ext uri="{FF2B5EF4-FFF2-40B4-BE49-F238E27FC236}">
                <a16:creationId xmlns:a16="http://schemas.microsoft.com/office/drawing/2014/main" id="{4F3859D9-6B05-D782-6571-4138816FD81D}"/>
              </a:ext>
            </a:extLst>
          </p:cNvPr>
          <p:cNvGrpSpPr/>
          <p:nvPr/>
        </p:nvGrpSpPr>
        <p:grpSpPr>
          <a:xfrm>
            <a:off x="11076711" y="2609305"/>
            <a:ext cx="988615" cy="1268728"/>
            <a:chOff x="11076711" y="2609305"/>
            <a:chExt cx="988615" cy="1268728"/>
          </a:xfrm>
        </p:grpSpPr>
        <p:sp>
          <p:nvSpPr>
            <p:cNvPr id="106" name="CuadroTexto 105">
              <a:extLst>
                <a:ext uri="{FF2B5EF4-FFF2-40B4-BE49-F238E27FC236}">
                  <a16:creationId xmlns:a16="http://schemas.microsoft.com/office/drawing/2014/main" id="{39947963-1780-BC23-D3EE-F172C35D0144}"/>
                </a:ext>
              </a:extLst>
            </p:cNvPr>
            <p:cNvSpPr txBox="1"/>
            <p:nvPr/>
          </p:nvSpPr>
          <p:spPr>
            <a:xfrm>
              <a:off x="11076711" y="3123980"/>
              <a:ext cx="988615" cy="754053"/>
            </a:xfrm>
            <a:prstGeom prst="rect">
              <a:avLst/>
            </a:prstGeom>
            <a:noFill/>
          </p:spPr>
          <p:txBody>
            <a:bodyPr wrap="square" rtlCol="0">
              <a:spAutoFit/>
            </a:bodyPr>
            <a:lstStyle/>
            <a:p>
              <a:pPr algn="ctr" fontAlgn="t"/>
              <a:r>
                <a:rPr lang="es-ES" b="1">
                  <a:solidFill>
                    <a:srgbClr val="002C8A"/>
                  </a:solidFill>
                  <a:latin typeface="Tahoma" panose="020B0604030504040204" pitchFamily="34" charset="0"/>
                  <a:ea typeface="Tahoma" panose="020B0604030504040204" pitchFamily="34" charset="0"/>
                  <a:cs typeface="Tahoma" panose="020B0604030504040204" pitchFamily="34" charset="0"/>
                </a:rPr>
                <a:t>2021</a:t>
              </a:r>
              <a:endParaRPr lang="es-CO" b="1">
                <a:solidFill>
                  <a:srgbClr val="002C8A"/>
                </a:solidFill>
                <a:latin typeface="Tahoma" panose="020B0604030504040204" pitchFamily="34" charset="0"/>
                <a:ea typeface="Tahoma" panose="020B0604030504040204" pitchFamily="34" charset="0"/>
                <a:cs typeface="Tahoma" panose="020B0604030504040204" pitchFamily="34" charset="0"/>
              </a:endParaRPr>
            </a:p>
            <a:p>
              <a:pPr algn="ctr">
                <a:lnSpc>
                  <a:spcPts val="1000"/>
                </a:lnSpc>
              </a:pP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Ecopetrol</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adquiere</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a:t>
              </a:r>
              <a:r>
                <a:rPr lang="en-US" sz="90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el</a:t>
              </a:r>
              <a:r>
                <a:rPr lang="en-US"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control de ISA</a:t>
              </a:r>
              <a:endParaRPr lang="es-CO" sz="90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11" name="Imagen 110">
              <a:extLst>
                <a:ext uri="{FF2B5EF4-FFF2-40B4-BE49-F238E27FC236}">
                  <a16:creationId xmlns:a16="http://schemas.microsoft.com/office/drawing/2014/main" id="{52680C53-503D-348E-97FE-58F1275B5488}"/>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1223995" y="2609305"/>
              <a:ext cx="675080" cy="672984"/>
            </a:xfrm>
            <a:prstGeom prst="rect">
              <a:avLst/>
            </a:prstGeom>
          </p:spPr>
        </p:pic>
      </p:grpSp>
    </p:spTree>
    <p:extLst>
      <p:ext uri="{BB962C8B-B14F-4D97-AF65-F5344CB8AC3E}">
        <p14:creationId xmlns:p14="http://schemas.microsoft.com/office/powerpoint/2010/main" val="3777152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Imagen 110">
            <a:extLst>
              <a:ext uri="{FF2B5EF4-FFF2-40B4-BE49-F238E27FC236}">
                <a16:creationId xmlns:a16="http://schemas.microsoft.com/office/drawing/2014/main" id="{A691695F-B8EE-4783-8442-3999A086CCD8}"/>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0" b="90129" l="2444" r="97556">
                        <a14:foregroundMark x1="54582" y1="37339" x2="69959" y2="36910"/>
                        <a14:foregroundMark x1="69959" y1="36910" x2="89715" y2="858"/>
                        <a14:foregroundMark x1="89715" y1="858" x2="51120" y2="39914"/>
                        <a14:foregroundMark x1="51120" y1="39914" x2="80754" y2="16309"/>
                        <a14:foregroundMark x1="80754" y1="16309" x2="73320" y2="8584"/>
                        <a14:foregroundMark x1="73320" y1="8584" x2="62831" y2="23176"/>
                        <a14:foregroundMark x1="62831" y1="23176" x2="63035" y2="24464"/>
                        <a14:foregroundMark x1="4073" y1="33476" x2="30855" y2="47639"/>
                        <a14:foregroundMark x1="30855" y1="47639" x2="65071" y2="20601"/>
                        <a14:foregroundMark x1="65071" y1="20601" x2="7332" y2="25751"/>
                        <a14:foregroundMark x1="7332" y1="25751" x2="39511" y2="11588"/>
                        <a14:foregroundMark x1="39511" y1="11588" x2="3259" y2="6009"/>
                        <a14:foregroundMark x1="3259" y1="6009" x2="28717" y2="47210"/>
                        <a14:foregroundMark x1="28717" y1="47210" x2="6619" y2="41202"/>
                        <a14:foregroundMark x1="6619" y1="41202" x2="25255" y2="69099"/>
                        <a14:foregroundMark x1="25255" y1="69099" x2="53157" y2="48498"/>
                        <a14:foregroundMark x1="53157" y1="48498" x2="26375" y2="35193"/>
                        <a14:foregroundMark x1="26375" y1="35193" x2="96334" y2="3863"/>
                        <a14:foregroundMark x1="7230" y1="0" x2="96232" y2="3433"/>
                        <a14:foregroundMark x1="7128" y1="0" x2="1527" y2="24464"/>
                        <a14:foregroundMark x1="1527" y1="24893" x2="41344" y2="69528"/>
                        <a14:foregroundMark x1="41344" y1="69528" x2="53971" y2="64807"/>
                        <a14:foregroundMark x1="53971" y1="64807" x2="31161" y2="59657"/>
                        <a14:foregroundMark x1="31161" y1="59657" x2="48371" y2="39485"/>
                        <a14:foregroundMark x1="48371" y1="39485" x2="36558" y2="35622"/>
                        <a14:foregroundMark x1="36558" y1="35622" x2="61507" y2="19742"/>
                        <a14:foregroundMark x1="61507" y1="19742" x2="52342" y2="4721"/>
                        <a14:foregroundMark x1="52342" y1="4721" x2="4175" y2="2146"/>
                        <a14:foregroundMark x1="4073" y1="2146" x2="0" y2="12446"/>
                        <a14:foregroundMark x1="0" y1="30472" x2="3055" y2="44635"/>
                        <a14:foregroundMark x1="3157" y1="45064" x2="25560" y2="7725"/>
                        <a14:foregroundMark x1="25560" y1="7725" x2="45010" y2="39056"/>
                        <a14:foregroundMark x1="45010" y1="39056" x2="46436" y2="39914"/>
                        <a14:foregroundMark x1="2444" y1="0" x2="2444" y2="54936"/>
                        <a14:foregroundMark x1="2851" y1="0" x2="5601" y2="54077"/>
                        <a14:foregroundMark x1="5703" y1="54506" x2="713" y2="2146"/>
                        <a14:foregroundMark x1="713" y1="2146" x2="102" y2="64807"/>
                        <a14:foregroundMark x1="102" y1="64807" x2="5092" y2="31760"/>
                        <a14:foregroundMark x1="3259" y1="0" x2="4990" y2="31330"/>
                        <a14:foregroundMark x1="2037" y1="0" x2="2037" y2="47639"/>
                        <a14:foregroundMark x1="2138" y1="0" x2="2037" y2="47639"/>
                        <a14:foregroundMark x1="2342" y1="0" x2="4073" y2="41202"/>
                        <a14:foregroundMark x1="4175" y1="41631" x2="2444" y2="28326"/>
                        <a14:foregroundMark x1="26986" y1="89700" x2="30143" y2="90129"/>
                        <a14:foregroundMark x1="96029" y1="0" x2="91752" y2="9442"/>
                      </a14:backgroundRemoval>
                    </a14:imgEffect>
                  </a14:imgLayer>
                </a14:imgProps>
              </a:ext>
              <a:ext uri="{28A0092B-C50C-407E-A947-70E740481C1C}">
                <a14:useLocalDpi xmlns:a14="http://schemas.microsoft.com/office/drawing/2010/main"/>
              </a:ext>
            </a:extLst>
          </a:blip>
          <a:srcRect/>
          <a:stretch/>
        </p:blipFill>
        <p:spPr>
          <a:xfrm rot="10800000">
            <a:off x="7380538" y="5859720"/>
            <a:ext cx="4811462" cy="1015823"/>
          </a:xfrm>
          <a:prstGeom prst="rect">
            <a:avLst/>
          </a:prstGeom>
        </p:spPr>
      </p:pic>
      <p:cxnSp>
        <p:nvCxnSpPr>
          <p:cNvPr id="146" name="Conector recto 145">
            <a:extLst>
              <a:ext uri="{FF2B5EF4-FFF2-40B4-BE49-F238E27FC236}">
                <a16:creationId xmlns:a16="http://schemas.microsoft.com/office/drawing/2014/main" id="{B434E7D5-1AAF-4D29-B190-B84192E47B5B}"/>
              </a:ext>
            </a:extLst>
          </p:cNvPr>
          <p:cNvCxnSpPr>
            <a:cxnSpLocks/>
          </p:cNvCxnSpPr>
          <p:nvPr/>
        </p:nvCxnSpPr>
        <p:spPr>
          <a:xfrm flipH="1">
            <a:off x="5937450" y="1626755"/>
            <a:ext cx="1" cy="1208684"/>
          </a:xfrm>
          <a:prstGeom prst="line">
            <a:avLst/>
          </a:prstGeom>
        </p:spPr>
        <p:style>
          <a:lnRef idx="3">
            <a:schemeClr val="accent3"/>
          </a:lnRef>
          <a:fillRef idx="0">
            <a:schemeClr val="accent3"/>
          </a:fillRef>
          <a:effectRef idx="2">
            <a:schemeClr val="accent3"/>
          </a:effectRef>
          <a:fontRef idx="minor">
            <a:schemeClr val="tx1"/>
          </a:fontRef>
        </p:style>
      </p:cxnSp>
      <p:sp>
        <p:nvSpPr>
          <p:cNvPr id="134" name="Rectángulo: esquinas redondeadas 133">
            <a:extLst>
              <a:ext uri="{FF2B5EF4-FFF2-40B4-BE49-F238E27FC236}">
                <a16:creationId xmlns:a16="http://schemas.microsoft.com/office/drawing/2014/main" id="{61277EAA-21E3-4AAD-81C5-0E0332F28BB4}"/>
              </a:ext>
            </a:extLst>
          </p:cNvPr>
          <p:cNvSpPr/>
          <p:nvPr/>
        </p:nvSpPr>
        <p:spPr>
          <a:xfrm>
            <a:off x="4975238" y="1933158"/>
            <a:ext cx="2023688" cy="547262"/>
          </a:xfrm>
          <a:prstGeom prst="roundRect">
            <a:avLst/>
          </a:prstGeom>
          <a:solidFill>
            <a:schemeClr val="bg1"/>
          </a:solidFill>
          <a:ln w="22225"/>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64" name="Imagen 63">
            <a:extLst>
              <a:ext uri="{FF2B5EF4-FFF2-40B4-BE49-F238E27FC236}">
                <a16:creationId xmlns:a16="http://schemas.microsoft.com/office/drawing/2014/main" id="{493FECA1-0B75-406F-9737-AEA98542FFC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7259" y="5713683"/>
            <a:ext cx="909532" cy="376358"/>
          </a:xfrm>
          <a:prstGeom prst="rect">
            <a:avLst/>
          </a:prstGeom>
        </p:spPr>
      </p:pic>
      <p:sp>
        <p:nvSpPr>
          <p:cNvPr id="2" name="Marcador de número de diapositiva 1">
            <a:extLst>
              <a:ext uri="{FF2B5EF4-FFF2-40B4-BE49-F238E27FC236}">
                <a16:creationId xmlns:a16="http://schemas.microsoft.com/office/drawing/2014/main" id="{12F38708-638E-4E8F-B057-907E468C59B5}"/>
              </a:ext>
            </a:extLst>
          </p:cNvPr>
          <p:cNvSpPr>
            <a:spLocks noGrp="1"/>
          </p:cNvSpPr>
          <p:nvPr>
            <p:ph type="sldNum" sz="quarter" idx="12"/>
          </p:nvPr>
        </p:nvSpPr>
        <p:spPr>
          <a:xfrm>
            <a:off x="9448800" y="6452629"/>
            <a:ext cx="2743200" cy="365125"/>
          </a:xfrm>
        </p:spPr>
        <p:txBody>
          <a:bodyPr/>
          <a:lstStyle/>
          <a:p>
            <a:fld id="{A8CA4421-44AD-DE44-A829-A4FCFB7D6F23}" type="slidenum">
              <a:rPr lang="es-CO" smtClean="0"/>
              <a:t>4</a:t>
            </a:fld>
            <a:endParaRPr lang="es-CO" dirty="0"/>
          </a:p>
        </p:txBody>
      </p:sp>
      <p:sp>
        <p:nvSpPr>
          <p:cNvPr id="4" name="CuadroTexto 3">
            <a:extLst>
              <a:ext uri="{FF2B5EF4-FFF2-40B4-BE49-F238E27FC236}">
                <a16:creationId xmlns:a16="http://schemas.microsoft.com/office/drawing/2014/main" id="{770B106B-B29A-4355-87C2-C6AAAB42389D}"/>
              </a:ext>
            </a:extLst>
          </p:cNvPr>
          <p:cNvSpPr txBox="1"/>
          <p:nvPr/>
        </p:nvSpPr>
        <p:spPr>
          <a:xfrm>
            <a:off x="145810" y="26844"/>
            <a:ext cx="8348618" cy="584775"/>
          </a:xfrm>
          <a:prstGeom prst="rect">
            <a:avLst/>
          </a:prstGeom>
          <a:noFill/>
        </p:spPr>
        <p:txBody>
          <a:bodyPr wrap="square">
            <a:spAutoFit/>
          </a:bodyPr>
          <a:lstStyle/>
          <a:p>
            <a:r>
              <a:rPr lang="es-MX" sz="3200" b="1" dirty="0">
                <a:solidFill>
                  <a:srgbClr val="17406D"/>
                </a:solidFill>
                <a:latin typeface="Calibri"/>
                <a:cs typeface="Calibri" pitchFamily="34" charset="0"/>
              </a:rPr>
              <a:t>ISA y sus empresas*</a:t>
            </a:r>
            <a:endParaRPr lang="es-CO" sz="3200" b="1" dirty="0">
              <a:solidFill>
                <a:srgbClr val="17406D"/>
              </a:solidFill>
              <a:latin typeface="Calibri"/>
              <a:cs typeface="Calibri" pitchFamily="34" charset="0"/>
            </a:endParaRPr>
          </a:p>
        </p:txBody>
      </p:sp>
      <p:sp>
        <p:nvSpPr>
          <p:cNvPr id="10" name="Rectángulo 9">
            <a:extLst>
              <a:ext uri="{FF2B5EF4-FFF2-40B4-BE49-F238E27FC236}">
                <a16:creationId xmlns:a16="http://schemas.microsoft.com/office/drawing/2014/main" id="{57CBD421-B74D-48A4-B992-3302C51E5B3D}"/>
              </a:ext>
            </a:extLst>
          </p:cNvPr>
          <p:cNvSpPr/>
          <p:nvPr/>
        </p:nvSpPr>
        <p:spPr>
          <a:xfrm>
            <a:off x="4699192" y="2856058"/>
            <a:ext cx="3334648" cy="487962"/>
          </a:xfrm>
          <a:prstGeom prst="rect">
            <a:avLst/>
          </a:prstGeom>
          <a:solidFill>
            <a:srgbClr val="0330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t>Concesiones viales</a:t>
            </a:r>
          </a:p>
        </p:txBody>
      </p:sp>
      <p:sp>
        <p:nvSpPr>
          <p:cNvPr id="11" name="Rectángulo 10">
            <a:extLst>
              <a:ext uri="{FF2B5EF4-FFF2-40B4-BE49-F238E27FC236}">
                <a16:creationId xmlns:a16="http://schemas.microsoft.com/office/drawing/2014/main" id="{4C209026-4F57-4303-9265-5E4C6A4C205F}"/>
              </a:ext>
            </a:extLst>
          </p:cNvPr>
          <p:cNvSpPr/>
          <p:nvPr/>
        </p:nvSpPr>
        <p:spPr>
          <a:xfrm>
            <a:off x="585634" y="2857863"/>
            <a:ext cx="2998074" cy="418769"/>
          </a:xfrm>
          <a:prstGeom prst="rect">
            <a:avLst/>
          </a:prstGeom>
          <a:solidFill>
            <a:srgbClr val="008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t>Transmisión energía</a:t>
            </a:r>
          </a:p>
        </p:txBody>
      </p:sp>
      <p:sp>
        <p:nvSpPr>
          <p:cNvPr id="12" name="Rectángulo 11">
            <a:extLst>
              <a:ext uri="{FF2B5EF4-FFF2-40B4-BE49-F238E27FC236}">
                <a16:creationId xmlns:a16="http://schemas.microsoft.com/office/drawing/2014/main" id="{08A650BF-4F6C-4BCE-B52B-5B9A6108F850}"/>
              </a:ext>
            </a:extLst>
          </p:cNvPr>
          <p:cNvSpPr/>
          <p:nvPr/>
        </p:nvSpPr>
        <p:spPr>
          <a:xfrm>
            <a:off x="8991115" y="2894529"/>
            <a:ext cx="2827334" cy="43198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t>Telecomunicaciones</a:t>
            </a:r>
          </a:p>
        </p:txBody>
      </p:sp>
      <p:grpSp>
        <p:nvGrpSpPr>
          <p:cNvPr id="23" name="Group 248">
            <a:extLst>
              <a:ext uri="{FF2B5EF4-FFF2-40B4-BE49-F238E27FC236}">
                <a16:creationId xmlns:a16="http://schemas.microsoft.com/office/drawing/2014/main" id="{56014D96-C993-4DF7-B38A-CA7FB530822C}"/>
              </a:ext>
            </a:extLst>
          </p:cNvPr>
          <p:cNvGrpSpPr>
            <a:grpSpLocks noChangeAspect="1"/>
          </p:cNvGrpSpPr>
          <p:nvPr>
            <p:custDataLst>
              <p:tags r:id="rId1"/>
            </p:custDataLst>
          </p:nvPr>
        </p:nvGrpSpPr>
        <p:grpSpPr>
          <a:xfrm>
            <a:off x="8567924" y="2874460"/>
            <a:ext cx="382537" cy="466078"/>
            <a:chOff x="-1428751" y="4829175"/>
            <a:chExt cx="661988" cy="663575"/>
          </a:xfrm>
          <a:solidFill>
            <a:schemeClr val="accent1"/>
          </a:solidFill>
        </p:grpSpPr>
        <p:sp>
          <p:nvSpPr>
            <p:cNvPr id="24" name="Freeform 249">
              <a:extLst>
                <a:ext uri="{FF2B5EF4-FFF2-40B4-BE49-F238E27FC236}">
                  <a16:creationId xmlns:a16="http://schemas.microsoft.com/office/drawing/2014/main" id="{17796F21-DD29-48EA-A620-9849CC69F479}"/>
                </a:ext>
              </a:extLst>
            </p:cNvPr>
            <p:cNvSpPr>
              <a:spLocks/>
            </p:cNvSpPr>
            <p:nvPr/>
          </p:nvSpPr>
          <p:spPr bwMode="auto">
            <a:xfrm>
              <a:off x="-1330326" y="4913313"/>
              <a:ext cx="114300" cy="331787"/>
            </a:xfrm>
            <a:custGeom>
              <a:avLst/>
              <a:gdLst>
                <a:gd name="T0" fmla="*/ 0 w 125"/>
                <a:gd name="T1" fmla="*/ 183 h 363"/>
                <a:gd name="T2" fmla="*/ 95 w 125"/>
                <a:gd name="T3" fmla="*/ 363 h 363"/>
                <a:gd name="T4" fmla="*/ 122 w 125"/>
                <a:gd name="T5" fmla="*/ 319 h 363"/>
                <a:gd name="T6" fmla="*/ 53 w 125"/>
                <a:gd name="T7" fmla="*/ 181 h 363"/>
                <a:gd name="T8" fmla="*/ 125 w 125"/>
                <a:gd name="T9" fmla="*/ 41 h 363"/>
                <a:gd name="T10" fmla="*/ 100 w 125"/>
                <a:gd name="T11" fmla="*/ 0 h 363"/>
                <a:gd name="T12" fmla="*/ 0 w 125"/>
                <a:gd name="T13" fmla="*/ 183 h 363"/>
              </a:gdLst>
              <a:ahLst/>
              <a:cxnLst>
                <a:cxn ang="0">
                  <a:pos x="T0" y="T1"/>
                </a:cxn>
                <a:cxn ang="0">
                  <a:pos x="T2" y="T3"/>
                </a:cxn>
                <a:cxn ang="0">
                  <a:pos x="T4" y="T5"/>
                </a:cxn>
                <a:cxn ang="0">
                  <a:pos x="T6" y="T7"/>
                </a:cxn>
                <a:cxn ang="0">
                  <a:pos x="T8" y="T9"/>
                </a:cxn>
                <a:cxn ang="0">
                  <a:pos x="T10" y="T11"/>
                </a:cxn>
                <a:cxn ang="0">
                  <a:pos x="T12" y="T13"/>
                </a:cxn>
              </a:cxnLst>
              <a:rect l="0" t="0" r="r" b="b"/>
              <a:pathLst>
                <a:path w="125" h="363">
                  <a:moveTo>
                    <a:pt x="0" y="183"/>
                  </a:moveTo>
                  <a:cubicBezTo>
                    <a:pt x="0" y="256"/>
                    <a:pt x="37" y="321"/>
                    <a:pt x="95" y="363"/>
                  </a:cubicBezTo>
                  <a:cubicBezTo>
                    <a:pt x="122" y="319"/>
                    <a:pt x="122" y="319"/>
                    <a:pt x="122" y="319"/>
                  </a:cubicBezTo>
                  <a:cubicBezTo>
                    <a:pt x="80" y="286"/>
                    <a:pt x="53" y="236"/>
                    <a:pt x="53" y="181"/>
                  </a:cubicBezTo>
                  <a:cubicBezTo>
                    <a:pt x="53" y="125"/>
                    <a:pt x="81" y="75"/>
                    <a:pt x="125" y="41"/>
                  </a:cubicBezTo>
                  <a:cubicBezTo>
                    <a:pt x="100" y="0"/>
                    <a:pt x="100" y="0"/>
                    <a:pt x="100" y="0"/>
                  </a:cubicBezTo>
                  <a:cubicBezTo>
                    <a:pt x="39" y="42"/>
                    <a:pt x="0" y="108"/>
                    <a:pt x="0" y="1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000" dirty="0">
                <a:solidFill>
                  <a:srgbClr val="000000"/>
                </a:solidFill>
              </a:endParaRPr>
            </a:p>
          </p:txBody>
        </p:sp>
        <p:sp>
          <p:nvSpPr>
            <p:cNvPr id="25" name="Freeform 250">
              <a:extLst>
                <a:ext uri="{FF2B5EF4-FFF2-40B4-BE49-F238E27FC236}">
                  <a16:creationId xmlns:a16="http://schemas.microsoft.com/office/drawing/2014/main" id="{1A910226-52CF-4264-A897-05909BE4C2D2}"/>
                </a:ext>
              </a:extLst>
            </p:cNvPr>
            <p:cNvSpPr>
              <a:spLocks/>
            </p:cNvSpPr>
            <p:nvPr/>
          </p:nvSpPr>
          <p:spPr bwMode="auto">
            <a:xfrm>
              <a:off x="-982663" y="4916488"/>
              <a:ext cx="109538" cy="325437"/>
            </a:xfrm>
            <a:custGeom>
              <a:avLst/>
              <a:gdLst>
                <a:gd name="T0" fmla="*/ 70 w 120"/>
                <a:gd name="T1" fmla="*/ 177 h 355"/>
                <a:gd name="T2" fmla="*/ 1 w 120"/>
                <a:gd name="T3" fmla="*/ 315 h 355"/>
                <a:gd name="T4" fmla="*/ 30 w 120"/>
                <a:gd name="T5" fmla="*/ 355 h 355"/>
                <a:gd name="T6" fmla="*/ 120 w 120"/>
                <a:gd name="T7" fmla="*/ 179 h 355"/>
                <a:gd name="T8" fmla="*/ 26 w 120"/>
                <a:gd name="T9" fmla="*/ 0 h 355"/>
                <a:gd name="T10" fmla="*/ 0 w 120"/>
                <a:gd name="T11" fmla="*/ 38 h 355"/>
                <a:gd name="T12" fmla="*/ 70 w 120"/>
                <a:gd name="T13" fmla="*/ 177 h 355"/>
              </a:gdLst>
              <a:ahLst/>
              <a:cxnLst>
                <a:cxn ang="0">
                  <a:pos x="T0" y="T1"/>
                </a:cxn>
                <a:cxn ang="0">
                  <a:pos x="T2" y="T3"/>
                </a:cxn>
                <a:cxn ang="0">
                  <a:pos x="T4" y="T5"/>
                </a:cxn>
                <a:cxn ang="0">
                  <a:pos x="T6" y="T7"/>
                </a:cxn>
                <a:cxn ang="0">
                  <a:pos x="T8" y="T9"/>
                </a:cxn>
                <a:cxn ang="0">
                  <a:pos x="T10" y="T11"/>
                </a:cxn>
                <a:cxn ang="0">
                  <a:pos x="T12" y="T13"/>
                </a:cxn>
              </a:cxnLst>
              <a:rect l="0" t="0" r="r" b="b"/>
              <a:pathLst>
                <a:path w="120" h="355">
                  <a:moveTo>
                    <a:pt x="70" y="177"/>
                  </a:moveTo>
                  <a:cubicBezTo>
                    <a:pt x="70" y="232"/>
                    <a:pt x="44" y="282"/>
                    <a:pt x="1" y="315"/>
                  </a:cubicBezTo>
                  <a:cubicBezTo>
                    <a:pt x="30" y="355"/>
                    <a:pt x="30" y="355"/>
                    <a:pt x="30" y="355"/>
                  </a:cubicBezTo>
                  <a:cubicBezTo>
                    <a:pt x="85" y="313"/>
                    <a:pt x="120" y="250"/>
                    <a:pt x="120" y="179"/>
                  </a:cubicBezTo>
                  <a:cubicBezTo>
                    <a:pt x="120" y="107"/>
                    <a:pt x="83" y="42"/>
                    <a:pt x="26" y="0"/>
                  </a:cubicBezTo>
                  <a:cubicBezTo>
                    <a:pt x="0" y="38"/>
                    <a:pt x="0" y="38"/>
                    <a:pt x="0" y="38"/>
                  </a:cubicBezTo>
                  <a:cubicBezTo>
                    <a:pt x="43" y="71"/>
                    <a:pt x="70" y="121"/>
                    <a:pt x="70" y="1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000" dirty="0">
                <a:solidFill>
                  <a:srgbClr val="000000"/>
                </a:solidFill>
              </a:endParaRPr>
            </a:p>
          </p:txBody>
        </p:sp>
        <p:sp>
          <p:nvSpPr>
            <p:cNvPr id="26" name="Freeform 251">
              <a:extLst>
                <a:ext uri="{FF2B5EF4-FFF2-40B4-BE49-F238E27FC236}">
                  <a16:creationId xmlns:a16="http://schemas.microsoft.com/office/drawing/2014/main" id="{8D8F1978-01CD-4733-AAD0-1CA5DD2CFFD0}"/>
                </a:ext>
              </a:extLst>
            </p:cNvPr>
            <p:cNvSpPr>
              <a:spLocks/>
            </p:cNvSpPr>
            <p:nvPr/>
          </p:nvSpPr>
          <p:spPr bwMode="auto">
            <a:xfrm>
              <a:off x="-1428751" y="4829175"/>
              <a:ext cx="163513" cy="493712"/>
            </a:xfrm>
            <a:custGeom>
              <a:avLst/>
              <a:gdLst>
                <a:gd name="T0" fmla="*/ 177 w 179"/>
                <a:gd name="T1" fmla="*/ 496 h 540"/>
                <a:gd name="T2" fmla="*/ 55 w 179"/>
                <a:gd name="T3" fmla="*/ 271 h 540"/>
                <a:gd name="T4" fmla="*/ 179 w 179"/>
                <a:gd name="T5" fmla="*/ 45 h 540"/>
                <a:gd name="T6" fmla="*/ 152 w 179"/>
                <a:gd name="T7" fmla="*/ 0 h 540"/>
                <a:gd name="T8" fmla="*/ 0 w 179"/>
                <a:gd name="T9" fmla="*/ 271 h 540"/>
                <a:gd name="T10" fmla="*/ 150 w 179"/>
                <a:gd name="T11" fmla="*/ 540 h 540"/>
                <a:gd name="T12" fmla="*/ 177 w 179"/>
                <a:gd name="T13" fmla="*/ 496 h 540"/>
              </a:gdLst>
              <a:ahLst/>
              <a:cxnLst>
                <a:cxn ang="0">
                  <a:pos x="T0" y="T1"/>
                </a:cxn>
                <a:cxn ang="0">
                  <a:pos x="T2" y="T3"/>
                </a:cxn>
                <a:cxn ang="0">
                  <a:pos x="T4" y="T5"/>
                </a:cxn>
                <a:cxn ang="0">
                  <a:pos x="T6" y="T7"/>
                </a:cxn>
                <a:cxn ang="0">
                  <a:pos x="T8" y="T9"/>
                </a:cxn>
                <a:cxn ang="0">
                  <a:pos x="T10" y="T11"/>
                </a:cxn>
                <a:cxn ang="0">
                  <a:pos x="T12" y="T13"/>
                </a:cxn>
              </a:cxnLst>
              <a:rect l="0" t="0" r="r" b="b"/>
              <a:pathLst>
                <a:path w="179" h="540">
                  <a:moveTo>
                    <a:pt x="177" y="496"/>
                  </a:moveTo>
                  <a:cubicBezTo>
                    <a:pt x="103" y="444"/>
                    <a:pt x="55" y="363"/>
                    <a:pt x="55" y="271"/>
                  </a:cubicBezTo>
                  <a:cubicBezTo>
                    <a:pt x="55" y="178"/>
                    <a:pt x="104" y="96"/>
                    <a:pt x="179" y="45"/>
                  </a:cubicBezTo>
                  <a:cubicBezTo>
                    <a:pt x="152" y="0"/>
                    <a:pt x="152" y="0"/>
                    <a:pt x="152" y="0"/>
                  </a:cubicBezTo>
                  <a:cubicBezTo>
                    <a:pt x="60" y="61"/>
                    <a:pt x="0" y="159"/>
                    <a:pt x="0" y="271"/>
                  </a:cubicBezTo>
                  <a:cubicBezTo>
                    <a:pt x="0" y="382"/>
                    <a:pt x="59" y="480"/>
                    <a:pt x="150" y="540"/>
                  </a:cubicBezTo>
                  <a:lnTo>
                    <a:pt x="177" y="4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000" dirty="0">
                <a:solidFill>
                  <a:srgbClr val="000000"/>
                </a:solidFill>
              </a:endParaRPr>
            </a:p>
          </p:txBody>
        </p:sp>
        <p:sp>
          <p:nvSpPr>
            <p:cNvPr id="27" name="Freeform 252">
              <a:extLst>
                <a:ext uri="{FF2B5EF4-FFF2-40B4-BE49-F238E27FC236}">
                  <a16:creationId xmlns:a16="http://schemas.microsoft.com/office/drawing/2014/main" id="{E9C1F636-A5E9-4D95-8EDE-C34447BD6B5C}"/>
                </a:ext>
              </a:extLst>
            </p:cNvPr>
            <p:cNvSpPr>
              <a:spLocks/>
            </p:cNvSpPr>
            <p:nvPr/>
          </p:nvSpPr>
          <p:spPr bwMode="auto">
            <a:xfrm>
              <a:off x="-928688" y="4832350"/>
              <a:ext cx="161925" cy="488950"/>
            </a:xfrm>
            <a:custGeom>
              <a:avLst/>
              <a:gdLst>
                <a:gd name="T0" fmla="*/ 30 w 177"/>
                <a:gd name="T1" fmla="*/ 0 h 534"/>
                <a:gd name="T2" fmla="*/ 0 w 177"/>
                <a:gd name="T3" fmla="*/ 43 h 534"/>
                <a:gd name="T4" fmla="*/ 121 w 177"/>
                <a:gd name="T5" fmla="*/ 267 h 534"/>
                <a:gd name="T6" fmla="*/ 0 w 177"/>
                <a:gd name="T7" fmla="*/ 491 h 534"/>
                <a:gd name="T8" fmla="*/ 31 w 177"/>
                <a:gd name="T9" fmla="*/ 534 h 534"/>
                <a:gd name="T10" fmla="*/ 177 w 177"/>
                <a:gd name="T11" fmla="*/ 267 h 534"/>
                <a:gd name="T12" fmla="*/ 30 w 177"/>
                <a:gd name="T13" fmla="*/ 0 h 534"/>
              </a:gdLst>
              <a:ahLst/>
              <a:cxnLst>
                <a:cxn ang="0">
                  <a:pos x="T0" y="T1"/>
                </a:cxn>
                <a:cxn ang="0">
                  <a:pos x="T2" y="T3"/>
                </a:cxn>
                <a:cxn ang="0">
                  <a:pos x="T4" y="T5"/>
                </a:cxn>
                <a:cxn ang="0">
                  <a:pos x="T6" y="T7"/>
                </a:cxn>
                <a:cxn ang="0">
                  <a:pos x="T8" y="T9"/>
                </a:cxn>
                <a:cxn ang="0">
                  <a:pos x="T10" y="T11"/>
                </a:cxn>
                <a:cxn ang="0">
                  <a:pos x="T12" y="T13"/>
                </a:cxn>
              </a:cxnLst>
              <a:rect l="0" t="0" r="r" b="b"/>
              <a:pathLst>
                <a:path w="177" h="534">
                  <a:moveTo>
                    <a:pt x="30" y="0"/>
                  </a:moveTo>
                  <a:cubicBezTo>
                    <a:pt x="0" y="43"/>
                    <a:pt x="0" y="43"/>
                    <a:pt x="0" y="43"/>
                  </a:cubicBezTo>
                  <a:cubicBezTo>
                    <a:pt x="74" y="95"/>
                    <a:pt x="121" y="176"/>
                    <a:pt x="121" y="267"/>
                  </a:cubicBezTo>
                  <a:cubicBezTo>
                    <a:pt x="121" y="358"/>
                    <a:pt x="74" y="439"/>
                    <a:pt x="0" y="491"/>
                  </a:cubicBezTo>
                  <a:cubicBezTo>
                    <a:pt x="31" y="534"/>
                    <a:pt x="31" y="534"/>
                    <a:pt x="31" y="534"/>
                  </a:cubicBezTo>
                  <a:cubicBezTo>
                    <a:pt x="119" y="473"/>
                    <a:pt x="177" y="376"/>
                    <a:pt x="177" y="267"/>
                  </a:cubicBezTo>
                  <a:cubicBezTo>
                    <a:pt x="177" y="158"/>
                    <a:pt x="119" y="61"/>
                    <a:pt x="3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000" dirty="0">
                <a:solidFill>
                  <a:srgbClr val="000000"/>
                </a:solidFill>
              </a:endParaRPr>
            </a:p>
          </p:txBody>
        </p:sp>
        <p:sp>
          <p:nvSpPr>
            <p:cNvPr id="28" name="Freeform 253">
              <a:extLst>
                <a:ext uri="{FF2B5EF4-FFF2-40B4-BE49-F238E27FC236}">
                  <a16:creationId xmlns:a16="http://schemas.microsoft.com/office/drawing/2014/main" id="{17131372-24B9-49CD-9070-CB58F192F22A}"/>
                </a:ext>
              </a:extLst>
            </p:cNvPr>
            <p:cNvSpPr>
              <a:spLocks noEditPoints="1"/>
            </p:cNvSpPr>
            <p:nvPr/>
          </p:nvSpPr>
          <p:spPr bwMode="auto">
            <a:xfrm>
              <a:off x="-1241426" y="5051425"/>
              <a:ext cx="284163" cy="441325"/>
            </a:xfrm>
            <a:custGeom>
              <a:avLst/>
              <a:gdLst>
                <a:gd name="T0" fmla="*/ 24 w 179"/>
                <a:gd name="T1" fmla="*/ 278 h 278"/>
                <a:gd name="T2" fmla="*/ 44 w 179"/>
                <a:gd name="T3" fmla="*/ 214 h 278"/>
                <a:gd name="T4" fmla="*/ 72 w 179"/>
                <a:gd name="T5" fmla="*/ 278 h 278"/>
                <a:gd name="T6" fmla="*/ 100 w 179"/>
                <a:gd name="T7" fmla="*/ 278 h 278"/>
                <a:gd name="T8" fmla="*/ 134 w 179"/>
                <a:gd name="T9" fmla="*/ 212 h 278"/>
                <a:gd name="T10" fmla="*/ 156 w 179"/>
                <a:gd name="T11" fmla="*/ 278 h 278"/>
                <a:gd name="T12" fmla="*/ 173 w 179"/>
                <a:gd name="T13" fmla="*/ 278 h 278"/>
                <a:gd name="T14" fmla="*/ 179 w 179"/>
                <a:gd name="T15" fmla="*/ 276 h 278"/>
                <a:gd name="T16" fmla="*/ 87 w 179"/>
                <a:gd name="T17" fmla="*/ 0 h 278"/>
                <a:gd name="T18" fmla="*/ 0 w 179"/>
                <a:gd name="T19" fmla="*/ 276 h 278"/>
                <a:gd name="T20" fmla="*/ 6 w 179"/>
                <a:gd name="T21" fmla="*/ 278 h 278"/>
                <a:gd name="T22" fmla="*/ 24 w 179"/>
                <a:gd name="T23" fmla="*/ 278 h 278"/>
                <a:gd name="T24" fmla="*/ 88 w 179"/>
                <a:gd name="T25" fmla="*/ 74 h 278"/>
                <a:gd name="T26" fmla="*/ 123 w 179"/>
                <a:gd name="T27" fmla="*/ 182 h 278"/>
                <a:gd name="T28" fmla="*/ 87 w 179"/>
                <a:gd name="T29" fmla="*/ 254 h 278"/>
                <a:gd name="T30" fmla="*/ 54 w 179"/>
                <a:gd name="T31" fmla="*/ 180 h 278"/>
                <a:gd name="T32" fmla="*/ 88 w 179"/>
                <a:gd name="T33" fmla="*/ 7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9" h="278">
                  <a:moveTo>
                    <a:pt x="24" y="278"/>
                  </a:moveTo>
                  <a:lnTo>
                    <a:pt x="44" y="214"/>
                  </a:lnTo>
                  <a:lnTo>
                    <a:pt x="72" y="278"/>
                  </a:lnTo>
                  <a:lnTo>
                    <a:pt x="100" y="278"/>
                  </a:lnTo>
                  <a:lnTo>
                    <a:pt x="134" y="212"/>
                  </a:lnTo>
                  <a:lnTo>
                    <a:pt x="156" y="278"/>
                  </a:lnTo>
                  <a:lnTo>
                    <a:pt x="173" y="278"/>
                  </a:lnTo>
                  <a:lnTo>
                    <a:pt x="179" y="276"/>
                  </a:lnTo>
                  <a:lnTo>
                    <a:pt x="87" y="0"/>
                  </a:lnTo>
                  <a:lnTo>
                    <a:pt x="0" y="276"/>
                  </a:lnTo>
                  <a:lnTo>
                    <a:pt x="6" y="278"/>
                  </a:lnTo>
                  <a:lnTo>
                    <a:pt x="24" y="278"/>
                  </a:lnTo>
                  <a:close/>
                  <a:moveTo>
                    <a:pt x="88" y="74"/>
                  </a:moveTo>
                  <a:lnTo>
                    <a:pt x="123" y="182"/>
                  </a:lnTo>
                  <a:lnTo>
                    <a:pt x="87" y="254"/>
                  </a:lnTo>
                  <a:lnTo>
                    <a:pt x="54" y="180"/>
                  </a:lnTo>
                  <a:lnTo>
                    <a:pt x="88"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000" dirty="0">
                <a:solidFill>
                  <a:srgbClr val="000000"/>
                </a:solidFill>
              </a:endParaRPr>
            </a:p>
          </p:txBody>
        </p:sp>
        <p:sp>
          <p:nvSpPr>
            <p:cNvPr id="29" name="Oval 10">
              <a:extLst>
                <a:ext uri="{FF2B5EF4-FFF2-40B4-BE49-F238E27FC236}">
                  <a16:creationId xmlns:a16="http://schemas.microsoft.com/office/drawing/2014/main" id="{D4190BB4-004C-415B-9BA7-14AA2BE274E6}"/>
                </a:ext>
              </a:extLst>
            </p:cNvPr>
            <p:cNvSpPr>
              <a:spLocks noChangeArrowheads="1"/>
            </p:cNvSpPr>
            <p:nvPr/>
          </p:nvSpPr>
          <p:spPr bwMode="auto">
            <a:xfrm>
              <a:off x="-1187451" y="4989513"/>
              <a:ext cx="176213" cy="1778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000" dirty="0">
                <a:solidFill>
                  <a:srgbClr val="000000"/>
                </a:solidFill>
              </a:endParaRPr>
            </a:p>
          </p:txBody>
        </p:sp>
        <p:sp>
          <p:nvSpPr>
            <p:cNvPr id="30" name="Oval 11">
              <a:extLst>
                <a:ext uri="{FF2B5EF4-FFF2-40B4-BE49-F238E27FC236}">
                  <a16:creationId xmlns:a16="http://schemas.microsoft.com/office/drawing/2014/main" id="{0B638548-0C41-4098-B0EC-E54344E1F31A}"/>
                </a:ext>
              </a:extLst>
            </p:cNvPr>
            <p:cNvSpPr>
              <a:spLocks noChangeArrowheads="1"/>
            </p:cNvSpPr>
            <p:nvPr/>
          </p:nvSpPr>
          <p:spPr bwMode="auto">
            <a:xfrm>
              <a:off x="-1146176" y="5030788"/>
              <a:ext cx="93663" cy="9366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000" dirty="0">
                <a:solidFill>
                  <a:srgbClr val="000000"/>
                </a:solidFill>
              </a:endParaRPr>
            </a:p>
          </p:txBody>
        </p:sp>
      </p:grpSp>
      <p:pic>
        <p:nvPicPr>
          <p:cNvPr id="31" name="Imagen 30">
            <a:extLst>
              <a:ext uri="{FF2B5EF4-FFF2-40B4-BE49-F238E27FC236}">
                <a16:creationId xmlns:a16="http://schemas.microsoft.com/office/drawing/2014/main" id="{4F85720A-2186-45D3-85A8-FFA4F5A9825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5811" y="2857950"/>
            <a:ext cx="289088" cy="585589"/>
          </a:xfrm>
          <a:prstGeom prst="rect">
            <a:avLst/>
          </a:prstGeom>
        </p:spPr>
      </p:pic>
      <p:sp>
        <p:nvSpPr>
          <p:cNvPr id="32" name="Freeform 15">
            <a:extLst>
              <a:ext uri="{FF2B5EF4-FFF2-40B4-BE49-F238E27FC236}">
                <a16:creationId xmlns:a16="http://schemas.microsoft.com/office/drawing/2014/main" id="{7B3C9860-5ED8-4D79-AE08-78FB6A0E381A}"/>
              </a:ext>
            </a:extLst>
          </p:cNvPr>
          <p:cNvSpPr>
            <a:spLocks noChangeAspect="1" noEditPoints="1"/>
          </p:cNvSpPr>
          <p:nvPr>
            <p:custDataLst>
              <p:tags r:id="rId2"/>
            </p:custDataLst>
          </p:nvPr>
        </p:nvSpPr>
        <p:spPr bwMode="auto">
          <a:xfrm>
            <a:off x="4230565" y="2920662"/>
            <a:ext cx="407165" cy="418769"/>
          </a:xfrm>
          <a:custGeom>
            <a:avLst/>
            <a:gdLst>
              <a:gd name="T0" fmla="*/ 295 w 403"/>
              <a:gd name="T1" fmla="*/ 0 h 404"/>
              <a:gd name="T2" fmla="*/ 107 w 403"/>
              <a:gd name="T3" fmla="*/ 0 h 404"/>
              <a:gd name="T4" fmla="*/ 0 w 403"/>
              <a:gd name="T5" fmla="*/ 404 h 404"/>
              <a:gd name="T6" fmla="*/ 403 w 403"/>
              <a:gd name="T7" fmla="*/ 404 h 404"/>
              <a:gd name="T8" fmla="*/ 295 w 403"/>
              <a:gd name="T9" fmla="*/ 0 h 404"/>
              <a:gd name="T10" fmla="*/ 215 w 403"/>
              <a:gd name="T11" fmla="*/ 390 h 404"/>
              <a:gd name="T12" fmla="*/ 188 w 403"/>
              <a:gd name="T13" fmla="*/ 390 h 404"/>
              <a:gd name="T14" fmla="*/ 188 w 403"/>
              <a:gd name="T15" fmla="*/ 336 h 404"/>
              <a:gd name="T16" fmla="*/ 215 w 403"/>
              <a:gd name="T17" fmla="*/ 336 h 404"/>
              <a:gd name="T18" fmla="*/ 215 w 403"/>
              <a:gd name="T19" fmla="*/ 390 h 404"/>
              <a:gd name="T20" fmla="*/ 215 w 403"/>
              <a:gd name="T21" fmla="*/ 283 h 404"/>
              <a:gd name="T22" fmla="*/ 188 w 403"/>
              <a:gd name="T23" fmla="*/ 283 h 404"/>
              <a:gd name="T24" fmla="*/ 188 w 403"/>
              <a:gd name="T25" fmla="*/ 229 h 404"/>
              <a:gd name="T26" fmla="*/ 215 w 403"/>
              <a:gd name="T27" fmla="*/ 229 h 404"/>
              <a:gd name="T28" fmla="*/ 215 w 403"/>
              <a:gd name="T29" fmla="*/ 283 h 404"/>
              <a:gd name="T30" fmla="*/ 215 w 403"/>
              <a:gd name="T31" fmla="*/ 175 h 404"/>
              <a:gd name="T32" fmla="*/ 188 w 403"/>
              <a:gd name="T33" fmla="*/ 175 h 404"/>
              <a:gd name="T34" fmla="*/ 188 w 403"/>
              <a:gd name="T35" fmla="*/ 121 h 404"/>
              <a:gd name="T36" fmla="*/ 215 w 403"/>
              <a:gd name="T37" fmla="*/ 121 h 404"/>
              <a:gd name="T38" fmla="*/ 215 w 403"/>
              <a:gd name="T39" fmla="*/ 175 h 404"/>
              <a:gd name="T40" fmla="*/ 215 w 403"/>
              <a:gd name="T41" fmla="*/ 67 h 404"/>
              <a:gd name="T42" fmla="*/ 188 w 403"/>
              <a:gd name="T43" fmla="*/ 67 h 404"/>
              <a:gd name="T44" fmla="*/ 188 w 403"/>
              <a:gd name="T45" fmla="*/ 13 h 404"/>
              <a:gd name="T46" fmla="*/ 215 w 403"/>
              <a:gd name="T47" fmla="*/ 13 h 404"/>
              <a:gd name="T48" fmla="*/ 215 w 403"/>
              <a:gd name="T49" fmla="*/ 6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3" h="404">
                <a:moveTo>
                  <a:pt x="295" y="0"/>
                </a:moveTo>
                <a:lnTo>
                  <a:pt x="107" y="0"/>
                </a:lnTo>
                <a:lnTo>
                  <a:pt x="0" y="404"/>
                </a:lnTo>
                <a:lnTo>
                  <a:pt x="403" y="404"/>
                </a:lnTo>
                <a:lnTo>
                  <a:pt x="295" y="0"/>
                </a:lnTo>
                <a:close/>
                <a:moveTo>
                  <a:pt x="215" y="390"/>
                </a:moveTo>
                <a:lnTo>
                  <a:pt x="188" y="390"/>
                </a:lnTo>
                <a:lnTo>
                  <a:pt x="188" y="336"/>
                </a:lnTo>
                <a:lnTo>
                  <a:pt x="215" y="336"/>
                </a:lnTo>
                <a:lnTo>
                  <a:pt x="215" y="390"/>
                </a:lnTo>
                <a:close/>
                <a:moveTo>
                  <a:pt x="215" y="283"/>
                </a:moveTo>
                <a:lnTo>
                  <a:pt x="188" y="283"/>
                </a:lnTo>
                <a:lnTo>
                  <a:pt x="188" y="229"/>
                </a:lnTo>
                <a:lnTo>
                  <a:pt x="215" y="229"/>
                </a:lnTo>
                <a:lnTo>
                  <a:pt x="215" y="283"/>
                </a:lnTo>
                <a:close/>
                <a:moveTo>
                  <a:pt x="215" y="175"/>
                </a:moveTo>
                <a:lnTo>
                  <a:pt x="188" y="175"/>
                </a:lnTo>
                <a:lnTo>
                  <a:pt x="188" y="121"/>
                </a:lnTo>
                <a:lnTo>
                  <a:pt x="215" y="121"/>
                </a:lnTo>
                <a:lnTo>
                  <a:pt x="215" y="175"/>
                </a:lnTo>
                <a:close/>
                <a:moveTo>
                  <a:pt x="215" y="67"/>
                </a:moveTo>
                <a:lnTo>
                  <a:pt x="188" y="67"/>
                </a:lnTo>
                <a:lnTo>
                  <a:pt x="188" y="13"/>
                </a:lnTo>
                <a:lnTo>
                  <a:pt x="215" y="13"/>
                </a:lnTo>
                <a:lnTo>
                  <a:pt x="215" y="67"/>
                </a:lnTo>
                <a:close/>
              </a:path>
            </a:pathLst>
          </a:custGeom>
          <a:solidFill>
            <a:srgbClr val="241C68"/>
          </a:solidFill>
          <a:ln>
            <a:noFill/>
          </a:ln>
        </p:spPr>
        <p:txBody>
          <a:bodyPr vert="horz" wrap="square" lIns="91440" tIns="45720" rIns="91440" bIns="45720" numCol="1" anchor="t" anchorCtr="0" compatLnSpc="1">
            <a:prstTxWarp prst="textNoShape">
              <a:avLst/>
            </a:prstTxWarp>
          </a:bodyPr>
          <a:lstStyle/>
          <a:p>
            <a:endParaRPr sz="1000" dirty="0">
              <a:solidFill>
                <a:srgbClr val="000000"/>
              </a:solidFill>
            </a:endParaRPr>
          </a:p>
        </p:txBody>
      </p:sp>
      <p:sp>
        <p:nvSpPr>
          <p:cNvPr id="35" name="Rectángulo: esquinas redondeadas 34">
            <a:extLst>
              <a:ext uri="{FF2B5EF4-FFF2-40B4-BE49-F238E27FC236}">
                <a16:creationId xmlns:a16="http://schemas.microsoft.com/office/drawing/2014/main" id="{9E1167D2-A964-4CE4-9D4E-8052A8E45F46}"/>
              </a:ext>
            </a:extLst>
          </p:cNvPr>
          <p:cNvSpPr/>
          <p:nvPr/>
        </p:nvSpPr>
        <p:spPr>
          <a:xfrm>
            <a:off x="338011" y="3471882"/>
            <a:ext cx="1078009" cy="906898"/>
          </a:xfrm>
          <a:prstGeom prst="roundRect">
            <a:avLst/>
          </a:prstGeom>
          <a:noFill/>
          <a:ln w="22225"/>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6" name="Imagen 35">
            <a:extLst>
              <a:ext uri="{FF2B5EF4-FFF2-40B4-BE49-F238E27FC236}">
                <a16:creationId xmlns:a16="http://schemas.microsoft.com/office/drawing/2014/main" id="{A65E8018-B025-4046-A16D-D4FC420DA97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22249" y="3554289"/>
            <a:ext cx="909532" cy="376358"/>
          </a:xfrm>
          <a:prstGeom prst="rect">
            <a:avLst/>
          </a:prstGeom>
        </p:spPr>
      </p:pic>
      <p:sp>
        <p:nvSpPr>
          <p:cNvPr id="37" name="CuadroTexto 36">
            <a:extLst>
              <a:ext uri="{FF2B5EF4-FFF2-40B4-BE49-F238E27FC236}">
                <a16:creationId xmlns:a16="http://schemas.microsoft.com/office/drawing/2014/main" id="{FEE7E584-023C-4ED5-B475-8289534E3702}"/>
              </a:ext>
            </a:extLst>
          </p:cNvPr>
          <p:cNvSpPr txBox="1"/>
          <p:nvPr/>
        </p:nvSpPr>
        <p:spPr>
          <a:xfrm>
            <a:off x="338010" y="3990991"/>
            <a:ext cx="1078009" cy="246221"/>
          </a:xfrm>
          <a:prstGeom prst="rect">
            <a:avLst/>
          </a:prstGeom>
          <a:noFill/>
        </p:spPr>
        <p:txBody>
          <a:bodyPr wrap="square" rtlCol="0">
            <a:spAutoFit/>
          </a:bodyPr>
          <a:lstStyle/>
          <a:p>
            <a:r>
              <a:rPr lang="es-CO" sz="1000" dirty="0">
                <a:solidFill>
                  <a:srgbClr val="008FF9"/>
                </a:solidFill>
              </a:rPr>
              <a:t>INTERCOLOMBIA</a:t>
            </a:r>
          </a:p>
        </p:txBody>
      </p:sp>
      <p:sp>
        <p:nvSpPr>
          <p:cNvPr id="38" name="Rectángulo: esquinas redondeadas 37">
            <a:extLst>
              <a:ext uri="{FF2B5EF4-FFF2-40B4-BE49-F238E27FC236}">
                <a16:creationId xmlns:a16="http://schemas.microsoft.com/office/drawing/2014/main" id="{BB3C5BBC-8945-4D76-8B6E-BFA029B4C103}"/>
              </a:ext>
            </a:extLst>
          </p:cNvPr>
          <p:cNvSpPr/>
          <p:nvPr/>
        </p:nvSpPr>
        <p:spPr>
          <a:xfrm>
            <a:off x="1500257" y="3477198"/>
            <a:ext cx="1078009" cy="906898"/>
          </a:xfrm>
          <a:prstGeom prst="roundRect">
            <a:avLst/>
          </a:prstGeom>
          <a:noFill/>
          <a:ln w="22225"/>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9" name="Imagen 38">
            <a:extLst>
              <a:ext uri="{FF2B5EF4-FFF2-40B4-BE49-F238E27FC236}">
                <a16:creationId xmlns:a16="http://schemas.microsoft.com/office/drawing/2014/main" id="{B4DE4F0F-A76C-4F49-A0EA-6F22D31701E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84495" y="3559605"/>
            <a:ext cx="909532" cy="376358"/>
          </a:xfrm>
          <a:prstGeom prst="rect">
            <a:avLst/>
          </a:prstGeom>
        </p:spPr>
      </p:pic>
      <p:sp>
        <p:nvSpPr>
          <p:cNvPr id="40" name="CuadroTexto 39">
            <a:extLst>
              <a:ext uri="{FF2B5EF4-FFF2-40B4-BE49-F238E27FC236}">
                <a16:creationId xmlns:a16="http://schemas.microsoft.com/office/drawing/2014/main" id="{22820A6F-A225-48AC-8A0F-2D32E68C168B}"/>
              </a:ext>
            </a:extLst>
          </p:cNvPr>
          <p:cNvSpPr txBox="1"/>
          <p:nvPr/>
        </p:nvSpPr>
        <p:spPr>
          <a:xfrm>
            <a:off x="1500256" y="3996307"/>
            <a:ext cx="1078009" cy="246221"/>
          </a:xfrm>
          <a:prstGeom prst="rect">
            <a:avLst/>
          </a:prstGeom>
          <a:noFill/>
        </p:spPr>
        <p:txBody>
          <a:bodyPr wrap="square" rtlCol="0">
            <a:spAutoFit/>
          </a:bodyPr>
          <a:lstStyle/>
          <a:p>
            <a:pPr algn="ctr"/>
            <a:r>
              <a:rPr lang="es-CO" sz="1000" dirty="0">
                <a:solidFill>
                  <a:srgbClr val="008FF9"/>
                </a:solidFill>
              </a:rPr>
              <a:t>TRANSELCA</a:t>
            </a:r>
          </a:p>
        </p:txBody>
      </p:sp>
      <p:sp>
        <p:nvSpPr>
          <p:cNvPr id="41" name="Rectángulo: esquinas redondeadas 40">
            <a:extLst>
              <a:ext uri="{FF2B5EF4-FFF2-40B4-BE49-F238E27FC236}">
                <a16:creationId xmlns:a16="http://schemas.microsoft.com/office/drawing/2014/main" id="{4E91181B-0E39-4834-93DB-D958F8150394}"/>
              </a:ext>
            </a:extLst>
          </p:cNvPr>
          <p:cNvSpPr/>
          <p:nvPr/>
        </p:nvSpPr>
        <p:spPr>
          <a:xfrm>
            <a:off x="2662503" y="3477198"/>
            <a:ext cx="1078009" cy="906898"/>
          </a:xfrm>
          <a:prstGeom prst="roundRect">
            <a:avLst/>
          </a:prstGeom>
          <a:noFill/>
          <a:ln w="22225"/>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4" name="Rectángulo: esquinas redondeadas 43">
            <a:extLst>
              <a:ext uri="{FF2B5EF4-FFF2-40B4-BE49-F238E27FC236}">
                <a16:creationId xmlns:a16="http://schemas.microsoft.com/office/drawing/2014/main" id="{0074AD0D-32CB-44C8-A862-6EE3EF55B872}"/>
              </a:ext>
            </a:extLst>
          </p:cNvPr>
          <p:cNvSpPr/>
          <p:nvPr/>
        </p:nvSpPr>
        <p:spPr>
          <a:xfrm>
            <a:off x="4637731" y="4448863"/>
            <a:ext cx="1078009" cy="906898"/>
          </a:xfrm>
          <a:prstGeom prst="roundRect">
            <a:avLst/>
          </a:prstGeom>
          <a:noFill/>
          <a:ln w="22225"/>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5" name="Imagen 44">
            <a:extLst>
              <a:ext uri="{FF2B5EF4-FFF2-40B4-BE49-F238E27FC236}">
                <a16:creationId xmlns:a16="http://schemas.microsoft.com/office/drawing/2014/main" id="{DE788DE9-F31D-446C-AF72-C26716CCFC1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21969" y="4531270"/>
            <a:ext cx="909532" cy="376358"/>
          </a:xfrm>
          <a:prstGeom prst="rect">
            <a:avLst/>
          </a:prstGeom>
        </p:spPr>
      </p:pic>
      <p:sp>
        <p:nvSpPr>
          <p:cNvPr id="46" name="CuadroTexto 45">
            <a:extLst>
              <a:ext uri="{FF2B5EF4-FFF2-40B4-BE49-F238E27FC236}">
                <a16:creationId xmlns:a16="http://schemas.microsoft.com/office/drawing/2014/main" id="{4F92D0DA-DCBF-46E8-A0A7-057B835FD8C8}"/>
              </a:ext>
            </a:extLst>
          </p:cNvPr>
          <p:cNvSpPr txBox="1"/>
          <p:nvPr/>
        </p:nvSpPr>
        <p:spPr>
          <a:xfrm>
            <a:off x="4637730" y="4967972"/>
            <a:ext cx="1078009" cy="400110"/>
          </a:xfrm>
          <a:prstGeom prst="rect">
            <a:avLst/>
          </a:prstGeom>
          <a:noFill/>
        </p:spPr>
        <p:txBody>
          <a:bodyPr wrap="square" rtlCol="0">
            <a:spAutoFit/>
          </a:bodyPr>
          <a:lstStyle/>
          <a:p>
            <a:pPr algn="ctr"/>
            <a:r>
              <a:rPr lang="es-CO" sz="1000" dirty="0">
                <a:solidFill>
                  <a:srgbClr val="008FF9"/>
                </a:solidFill>
              </a:rPr>
              <a:t>RUTA DE LA  ARAUCANÍA</a:t>
            </a:r>
          </a:p>
        </p:txBody>
      </p:sp>
      <p:sp>
        <p:nvSpPr>
          <p:cNvPr id="47" name="Rectángulo: esquinas redondeadas 46">
            <a:extLst>
              <a:ext uri="{FF2B5EF4-FFF2-40B4-BE49-F238E27FC236}">
                <a16:creationId xmlns:a16="http://schemas.microsoft.com/office/drawing/2014/main" id="{28F26C4E-BE47-44DB-86DD-00E56257F5A2}"/>
              </a:ext>
            </a:extLst>
          </p:cNvPr>
          <p:cNvSpPr/>
          <p:nvPr/>
        </p:nvSpPr>
        <p:spPr>
          <a:xfrm>
            <a:off x="5799977" y="4454179"/>
            <a:ext cx="1078009" cy="906898"/>
          </a:xfrm>
          <a:prstGeom prst="roundRect">
            <a:avLst/>
          </a:prstGeom>
          <a:noFill/>
          <a:ln w="22225"/>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8" name="Imagen 47">
            <a:extLst>
              <a:ext uri="{FF2B5EF4-FFF2-40B4-BE49-F238E27FC236}">
                <a16:creationId xmlns:a16="http://schemas.microsoft.com/office/drawing/2014/main" id="{AE48B59A-5931-427E-B89F-B0A07EEF798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84215" y="4536586"/>
            <a:ext cx="909532" cy="376358"/>
          </a:xfrm>
          <a:prstGeom prst="rect">
            <a:avLst/>
          </a:prstGeom>
        </p:spPr>
      </p:pic>
      <p:sp>
        <p:nvSpPr>
          <p:cNvPr id="49" name="CuadroTexto 48">
            <a:extLst>
              <a:ext uri="{FF2B5EF4-FFF2-40B4-BE49-F238E27FC236}">
                <a16:creationId xmlns:a16="http://schemas.microsoft.com/office/drawing/2014/main" id="{10D77C96-881E-4836-81CD-19ADEB051400}"/>
              </a:ext>
            </a:extLst>
          </p:cNvPr>
          <p:cNvSpPr txBox="1"/>
          <p:nvPr/>
        </p:nvSpPr>
        <p:spPr>
          <a:xfrm>
            <a:off x="5799976" y="4973288"/>
            <a:ext cx="1078009" cy="400110"/>
          </a:xfrm>
          <a:prstGeom prst="rect">
            <a:avLst/>
          </a:prstGeom>
          <a:noFill/>
        </p:spPr>
        <p:txBody>
          <a:bodyPr wrap="square" rtlCol="0">
            <a:spAutoFit/>
          </a:bodyPr>
          <a:lstStyle/>
          <a:p>
            <a:pPr algn="ctr"/>
            <a:r>
              <a:rPr lang="es-CO" sz="1000" dirty="0">
                <a:solidFill>
                  <a:srgbClr val="008FF9"/>
                </a:solidFill>
              </a:rPr>
              <a:t>RUTA DEL BOSQUE</a:t>
            </a:r>
          </a:p>
        </p:txBody>
      </p:sp>
      <p:sp>
        <p:nvSpPr>
          <p:cNvPr id="50" name="Rectángulo: esquinas redondeadas 49">
            <a:extLst>
              <a:ext uri="{FF2B5EF4-FFF2-40B4-BE49-F238E27FC236}">
                <a16:creationId xmlns:a16="http://schemas.microsoft.com/office/drawing/2014/main" id="{7D4237C6-E171-4C50-8711-4AA764163301}"/>
              </a:ext>
            </a:extLst>
          </p:cNvPr>
          <p:cNvSpPr/>
          <p:nvPr/>
        </p:nvSpPr>
        <p:spPr>
          <a:xfrm>
            <a:off x="6962224" y="4454179"/>
            <a:ext cx="1078008" cy="901582"/>
          </a:xfrm>
          <a:prstGeom prst="roundRect">
            <a:avLst/>
          </a:prstGeom>
          <a:noFill/>
          <a:ln w="22225"/>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1" name="Imagen 50">
            <a:extLst>
              <a:ext uri="{FF2B5EF4-FFF2-40B4-BE49-F238E27FC236}">
                <a16:creationId xmlns:a16="http://schemas.microsoft.com/office/drawing/2014/main" id="{589FAF0B-B384-4392-86DF-1E36DBC9FD4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46461" y="4536586"/>
            <a:ext cx="909532" cy="376358"/>
          </a:xfrm>
          <a:prstGeom prst="rect">
            <a:avLst/>
          </a:prstGeom>
        </p:spPr>
      </p:pic>
      <p:sp>
        <p:nvSpPr>
          <p:cNvPr id="52" name="CuadroTexto 51">
            <a:extLst>
              <a:ext uri="{FF2B5EF4-FFF2-40B4-BE49-F238E27FC236}">
                <a16:creationId xmlns:a16="http://schemas.microsoft.com/office/drawing/2014/main" id="{AD272377-2CAC-4DAB-9B91-3089FD42A154}"/>
              </a:ext>
            </a:extLst>
          </p:cNvPr>
          <p:cNvSpPr txBox="1"/>
          <p:nvPr/>
        </p:nvSpPr>
        <p:spPr>
          <a:xfrm>
            <a:off x="6962222" y="4973288"/>
            <a:ext cx="1078009" cy="400110"/>
          </a:xfrm>
          <a:prstGeom prst="rect">
            <a:avLst/>
          </a:prstGeom>
          <a:noFill/>
        </p:spPr>
        <p:txBody>
          <a:bodyPr wrap="square" rtlCol="0">
            <a:spAutoFit/>
          </a:bodyPr>
          <a:lstStyle/>
          <a:p>
            <a:pPr algn="ctr"/>
            <a:r>
              <a:rPr lang="es-CO" sz="1000" dirty="0">
                <a:solidFill>
                  <a:srgbClr val="008FF9"/>
                </a:solidFill>
              </a:rPr>
              <a:t>RUTA DEL MAIPO</a:t>
            </a:r>
          </a:p>
        </p:txBody>
      </p:sp>
      <p:pic>
        <p:nvPicPr>
          <p:cNvPr id="53" name="Imagen 52">
            <a:extLst>
              <a:ext uri="{FF2B5EF4-FFF2-40B4-BE49-F238E27FC236}">
                <a16:creationId xmlns:a16="http://schemas.microsoft.com/office/drawing/2014/main" id="{7463DB1D-1F38-4569-AC72-38160BA611D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718422" y="3655288"/>
            <a:ext cx="966169" cy="561349"/>
          </a:xfrm>
          <a:prstGeom prst="rect">
            <a:avLst/>
          </a:prstGeom>
        </p:spPr>
      </p:pic>
      <p:sp>
        <p:nvSpPr>
          <p:cNvPr id="54" name="Rectángulo: esquinas redondeadas 53">
            <a:extLst>
              <a:ext uri="{FF2B5EF4-FFF2-40B4-BE49-F238E27FC236}">
                <a16:creationId xmlns:a16="http://schemas.microsoft.com/office/drawing/2014/main" id="{86910D90-4567-4B6D-806D-8DEE4D6B047F}"/>
              </a:ext>
            </a:extLst>
          </p:cNvPr>
          <p:cNvSpPr/>
          <p:nvPr/>
        </p:nvSpPr>
        <p:spPr>
          <a:xfrm>
            <a:off x="322730" y="4521128"/>
            <a:ext cx="1078009" cy="906898"/>
          </a:xfrm>
          <a:prstGeom prst="roundRect">
            <a:avLst/>
          </a:prstGeom>
          <a:noFill/>
          <a:ln w="22225"/>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5" name="Imagen 54">
            <a:extLst>
              <a:ext uri="{FF2B5EF4-FFF2-40B4-BE49-F238E27FC236}">
                <a16:creationId xmlns:a16="http://schemas.microsoft.com/office/drawing/2014/main" id="{5403D48E-D451-4880-8FFB-5415B89E109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06968" y="4603535"/>
            <a:ext cx="909532" cy="376358"/>
          </a:xfrm>
          <a:prstGeom prst="rect">
            <a:avLst/>
          </a:prstGeom>
        </p:spPr>
      </p:pic>
      <p:sp>
        <p:nvSpPr>
          <p:cNvPr id="56" name="CuadroTexto 55">
            <a:extLst>
              <a:ext uri="{FF2B5EF4-FFF2-40B4-BE49-F238E27FC236}">
                <a16:creationId xmlns:a16="http://schemas.microsoft.com/office/drawing/2014/main" id="{A7247FE4-A07C-4DB7-94FF-29B9EDBC359C}"/>
              </a:ext>
            </a:extLst>
          </p:cNvPr>
          <p:cNvSpPr txBox="1"/>
          <p:nvPr/>
        </p:nvSpPr>
        <p:spPr>
          <a:xfrm>
            <a:off x="322729" y="5040237"/>
            <a:ext cx="1078009" cy="246221"/>
          </a:xfrm>
          <a:prstGeom prst="rect">
            <a:avLst/>
          </a:prstGeom>
          <a:noFill/>
        </p:spPr>
        <p:txBody>
          <a:bodyPr wrap="square" rtlCol="0">
            <a:spAutoFit/>
          </a:bodyPr>
          <a:lstStyle/>
          <a:p>
            <a:pPr algn="ctr"/>
            <a:r>
              <a:rPr lang="es-CO" sz="1000" dirty="0">
                <a:solidFill>
                  <a:srgbClr val="008FF9"/>
                </a:solidFill>
              </a:rPr>
              <a:t>ISA PERÚ</a:t>
            </a:r>
          </a:p>
        </p:txBody>
      </p:sp>
      <p:sp>
        <p:nvSpPr>
          <p:cNvPr id="57" name="Rectángulo: esquinas redondeadas 56">
            <a:extLst>
              <a:ext uri="{FF2B5EF4-FFF2-40B4-BE49-F238E27FC236}">
                <a16:creationId xmlns:a16="http://schemas.microsoft.com/office/drawing/2014/main" id="{376D8CB8-EB85-4926-98EE-C09CDDFD069E}"/>
              </a:ext>
            </a:extLst>
          </p:cNvPr>
          <p:cNvSpPr/>
          <p:nvPr/>
        </p:nvSpPr>
        <p:spPr>
          <a:xfrm>
            <a:off x="1484976" y="4526444"/>
            <a:ext cx="1078009" cy="906898"/>
          </a:xfrm>
          <a:prstGeom prst="roundRect">
            <a:avLst/>
          </a:prstGeom>
          <a:noFill/>
          <a:ln w="22225"/>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8" name="Imagen 57">
            <a:extLst>
              <a:ext uri="{FF2B5EF4-FFF2-40B4-BE49-F238E27FC236}">
                <a16:creationId xmlns:a16="http://schemas.microsoft.com/office/drawing/2014/main" id="{3E670883-A2A9-40A3-A494-9032ECAFA83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69214" y="4608851"/>
            <a:ext cx="909532" cy="376358"/>
          </a:xfrm>
          <a:prstGeom prst="rect">
            <a:avLst/>
          </a:prstGeom>
        </p:spPr>
      </p:pic>
      <p:sp>
        <p:nvSpPr>
          <p:cNvPr id="59" name="CuadroTexto 58">
            <a:extLst>
              <a:ext uri="{FF2B5EF4-FFF2-40B4-BE49-F238E27FC236}">
                <a16:creationId xmlns:a16="http://schemas.microsoft.com/office/drawing/2014/main" id="{825D088B-43FF-4300-8EC9-30CA04F47D0C}"/>
              </a:ext>
            </a:extLst>
          </p:cNvPr>
          <p:cNvSpPr txBox="1"/>
          <p:nvPr/>
        </p:nvSpPr>
        <p:spPr>
          <a:xfrm>
            <a:off x="1464655" y="5045553"/>
            <a:ext cx="1177528" cy="246221"/>
          </a:xfrm>
          <a:prstGeom prst="rect">
            <a:avLst/>
          </a:prstGeom>
          <a:noFill/>
        </p:spPr>
        <p:txBody>
          <a:bodyPr wrap="square" rtlCol="0">
            <a:spAutoFit/>
          </a:bodyPr>
          <a:lstStyle/>
          <a:p>
            <a:r>
              <a:rPr lang="es-CO" sz="1000" dirty="0">
                <a:solidFill>
                  <a:srgbClr val="008FF9"/>
                </a:solidFill>
              </a:rPr>
              <a:t>TRANSMANTARO</a:t>
            </a:r>
          </a:p>
        </p:txBody>
      </p:sp>
      <p:sp>
        <p:nvSpPr>
          <p:cNvPr id="60" name="Rectángulo: esquinas redondeadas 59">
            <a:extLst>
              <a:ext uri="{FF2B5EF4-FFF2-40B4-BE49-F238E27FC236}">
                <a16:creationId xmlns:a16="http://schemas.microsoft.com/office/drawing/2014/main" id="{FE9ED6E2-DCF1-41CA-8E79-076C8D7C2A72}"/>
              </a:ext>
            </a:extLst>
          </p:cNvPr>
          <p:cNvSpPr/>
          <p:nvPr/>
        </p:nvSpPr>
        <p:spPr>
          <a:xfrm>
            <a:off x="2647223" y="4526444"/>
            <a:ext cx="1078008" cy="901582"/>
          </a:xfrm>
          <a:prstGeom prst="roundRect">
            <a:avLst/>
          </a:prstGeom>
          <a:noFill/>
          <a:ln w="22225"/>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61" name="Imagen 60">
            <a:extLst>
              <a:ext uri="{FF2B5EF4-FFF2-40B4-BE49-F238E27FC236}">
                <a16:creationId xmlns:a16="http://schemas.microsoft.com/office/drawing/2014/main" id="{E792CF8A-2C06-4A8C-98FB-834A4970A67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731460" y="4608851"/>
            <a:ext cx="909532" cy="376358"/>
          </a:xfrm>
          <a:prstGeom prst="rect">
            <a:avLst/>
          </a:prstGeom>
        </p:spPr>
      </p:pic>
      <p:sp>
        <p:nvSpPr>
          <p:cNvPr id="62" name="CuadroTexto 61">
            <a:extLst>
              <a:ext uri="{FF2B5EF4-FFF2-40B4-BE49-F238E27FC236}">
                <a16:creationId xmlns:a16="http://schemas.microsoft.com/office/drawing/2014/main" id="{56D57C04-BA42-4AAA-8FAA-408ECCB713E2}"/>
              </a:ext>
            </a:extLst>
          </p:cNvPr>
          <p:cNvSpPr txBox="1"/>
          <p:nvPr/>
        </p:nvSpPr>
        <p:spPr>
          <a:xfrm>
            <a:off x="2647221" y="5045553"/>
            <a:ext cx="1078009" cy="246221"/>
          </a:xfrm>
          <a:prstGeom prst="rect">
            <a:avLst/>
          </a:prstGeom>
          <a:noFill/>
        </p:spPr>
        <p:txBody>
          <a:bodyPr wrap="square" rtlCol="0">
            <a:spAutoFit/>
          </a:bodyPr>
          <a:lstStyle/>
          <a:p>
            <a:pPr algn="ctr"/>
            <a:r>
              <a:rPr lang="es-CO" sz="1000" dirty="0" err="1">
                <a:solidFill>
                  <a:srgbClr val="008FF9"/>
                </a:solidFill>
              </a:rPr>
              <a:t>REP</a:t>
            </a:r>
            <a:endParaRPr lang="es-CO" sz="1000" dirty="0">
              <a:solidFill>
                <a:srgbClr val="008FF9"/>
              </a:solidFill>
            </a:endParaRPr>
          </a:p>
        </p:txBody>
      </p:sp>
      <p:sp>
        <p:nvSpPr>
          <p:cNvPr id="63" name="Rectángulo: esquinas redondeadas 62">
            <a:extLst>
              <a:ext uri="{FF2B5EF4-FFF2-40B4-BE49-F238E27FC236}">
                <a16:creationId xmlns:a16="http://schemas.microsoft.com/office/drawing/2014/main" id="{91C0CF67-D667-4172-BE3B-C664BC2EAAFB}"/>
              </a:ext>
            </a:extLst>
          </p:cNvPr>
          <p:cNvSpPr/>
          <p:nvPr/>
        </p:nvSpPr>
        <p:spPr>
          <a:xfrm>
            <a:off x="317523" y="5545731"/>
            <a:ext cx="1078009" cy="906898"/>
          </a:xfrm>
          <a:prstGeom prst="roundRect">
            <a:avLst/>
          </a:prstGeom>
          <a:noFill/>
          <a:ln w="22225"/>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5" name="CuadroTexto 64">
            <a:extLst>
              <a:ext uri="{FF2B5EF4-FFF2-40B4-BE49-F238E27FC236}">
                <a16:creationId xmlns:a16="http://schemas.microsoft.com/office/drawing/2014/main" id="{03ED88C6-96E5-44D9-8CD8-8B2CD4A39488}"/>
              </a:ext>
            </a:extLst>
          </p:cNvPr>
          <p:cNvSpPr txBox="1"/>
          <p:nvPr/>
        </p:nvSpPr>
        <p:spPr>
          <a:xfrm>
            <a:off x="317522" y="6064840"/>
            <a:ext cx="1078009" cy="246221"/>
          </a:xfrm>
          <a:prstGeom prst="rect">
            <a:avLst/>
          </a:prstGeom>
          <a:noFill/>
        </p:spPr>
        <p:txBody>
          <a:bodyPr wrap="square" rtlCol="0">
            <a:spAutoFit/>
          </a:bodyPr>
          <a:lstStyle/>
          <a:p>
            <a:pPr algn="ctr"/>
            <a:r>
              <a:rPr lang="es-CO" sz="1000" dirty="0">
                <a:solidFill>
                  <a:srgbClr val="008FF9"/>
                </a:solidFill>
              </a:rPr>
              <a:t>CTEEP</a:t>
            </a:r>
          </a:p>
        </p:txBody>
      </p:sp>
      <p:sp>
        <p:nvSpPr>
          <p:cNvPr id="66" name="Rectángulo: esquinas redondeadas 65">
            <a:extLst>
              <a:ext uri="{FF2B5EF4-FFF2-40B4-BE49-F238E27FC236}">
                <a16:creationId xmlns:a16="http://schemas.microsoft.com/office/drawing/2014/main" id="{BDD9DD42-6C56-4B76-93BF-34097D68F6ED}"/>
              </a:ext>
            </a:extLst>
          </p:cNvPr>
          <p:cNvSpPr/>
          <p:nvPr/>
        </p:nvSpPr>
        <p:spPr>
          <a:xfrm>
            <a:off x="1479769" y="5551047"/>
            <a:ext cx="1078009" cy="906898"/>
          </a:xfrm>
          <a:prstGeom prst="roundRect">
            <a:avLst/>
          </a:prstGeom>
          <a:noFill/>
          <a:ln w="22225"/>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67" name="Imagen 66">
            <a:extLst>
              <a:ext uri="{FF2B5EF4-FFF2-40B4-BE49-F238E27FC236}">
                <a16:creationId xmlns:a16="http://schemas.microsoft.com/office/drawing/2014/main" id="{B0F200E4-C356-436E-A358-4632408EAF5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64007" y="5633454"/>
            <a:ext cx="909532" cy="376358"/>
          </a:xfrm>
          <a:prstGeom prst="rect">
            <a:avLst/>
          </a:prstGeom>
        </p:spPr>
      </p:pic>
      <p:sp>
        <p:nvSpPr>
          <p:cNvPr id="68" name="CuadroTexto 67">
            <a:extLst>
              <a:ext uri="{FF2B5EF4-FFF2-40B4-BE49-F238E27FC236}">
                <a16:creationId xmlns:a16="http://schemas.microsoft.com/office/drawing/2014/main" id="{E4B47BF1-A2E3-4C50-87B0-767379D73320}"/>
              </a:ext>
            </a:extLst>
          </p:cNvPr>
          <p:cNvSpPr txBox="1"/>
          <p:nvPr/>
        </p:nvSpPr>
        <p:spPr>
          <a:xfrm>
            <a:off x="1479768" y="6070156"/>
            <a:ext cx="1078009" cy="246221"/>
          </a:xfrm>
          <a:prstGeom prst="rect">
            <a:avLst/>
          </a:prstGeom>
          <a:noFill/>
        </p:spPr>
        <p:txBody>
          <a:bodyPr wrap="square" rtlCol="0">
            <a:spAutoFit/>
          </a:bodyPr>
          <a:lstStyle>
            <a:defPPr>
              <a:defRPr lang="es-CO"/>
            </a:defPPr>
            <a:lvl1pPr algn="ctr">
              <a:defRPr sz="1000">
                <a:solidFill>
                  <a:srgbClr val="008FF9"/>
                </a:solidFill>
              </a:defRPr>
            </a:lvl1pPr>
          </a:lstStyle>
          <a:p>
            <a:r>
              <a:rPr lang="es-CO" dirty="0"/>
              <a:t>ISA BOLIVIA</a:t>
            </a:r>
          </a:p>
        </p:txBody>
      </p:sp>
      <p:sp>
        <p:nvSpPr>
          <p:cNvPr id="69" name="Rectángulo: esquinas redondeadas 68">
            <a:extLst>
              <a:ext uri="{FF2B5EF4-FFF2-40B4-BE49-F238E27FC236}">
                <a16:creationId xmlns:a16="http://schemas.microsoft.com/office/drawing/2014/main" id="{B3DA7608-6823-47A8-BD86-52EA3A964DD2}"/>
              </a:ext>
            </a:extLst>
          </p:cNvPr>
          <p:cNvSpPr/>
          <p:nvPr/>
        </p:nvSpPr>
        <p:spPr>
          <a:xfrm>
            <a:off x="2642016" y="5551047"/>
            <a:ext cx="1078008" cy="901582"/>
          </a:xfrm>
          <a:prstGeom prst="roundRect">
            <a:avLst/>
          </a:prstGeom>
          <a:noFill/>
          <a:ln w="22225"/>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70" name="Imagen 69">
            <a:extLst>
              <a:ext uri="{FF2B5EF4-FFF2-40B4-BE49-F238E27FC236}">
                <a16:creationId xmlns:a16="http://schemas.microsoft.com/office/drawing/2014/main" id="{95D48C53-3DAE-4B97-A88B-DA21F805FE9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726253" y="5633454"/>
            <a:ext cx="909532" cy="376358"/>
          </a:xfrm>
          <a:prstGeom prst="rect">
            <a:avLst/>
          </a:prstGeom>
        </p:spPr>
      </p:pic>
      <p:sp>
        <p:nvSpPr>
          <p:cNvPr id="71" name="CuadroTexto 70">
            <a:extLst>
              <a:ext uri="{FF2B5EF4-FFF2-40B4-BE49-F238E27FC236}">
                <a16:creationId xmlns:a16="http://schemas.microsoft.com/office/drawing/2014/main" id="{06C7D53B-802D-4CDB-8716-23F8507E96A4}"/>
              </a:ext>
            </a:extLst>
          </p:cNvPr>
          <p:cNvSpPr txBox="1"/>
          <p:nvPr/>
        </p:nvSpPr>
        <p:spPr>
          <a:xfrm>
            <a:off x="2642014" y="6070156"/>
            <a:ext cx="1078009" cy="246221"/>
          </a:xfrm>
          <a:prstGeom prst="rect">
            <a:avLst/>
          </a:prstGeom>
          <a:noFill/>
        </p:spPr>
        <p:txBody>
          <a:bodyPr wrap="square" rtlCol="0">
            <a:spAutoFit/>
          </a:bodyPr>
          <a:lstStyle/>
          <a:p>
            <a:pPr algn="ctr"/>
            <a:r>
              <a:rPr lang="es-CO" sz="1000" dirty="0">
                <a:solidFill>
                  <a:srgbClr val="008FF9"/>
                </a:solidFill>
              </a:rPr>
              <a:t>INTERCHILE</a:t>
            </a:r>
          </a:p>
        </p:txBody>
      </p:sp>
      <p:sp>
        <p:nvSpPr>
          <p:cNvPr id="91" name="Rectángulo: esquinas redondeadas 90">
            <a:extLst>
              <a:ext uri="{FF2B5EF4-FFF2-40B4-BE49-F238E27FC236}">
                <a16:creationId xmlns:a16="http://schemas.microsoft.com/office/drawing/2014/main" id="{C64DE727-8655-463C-B7A3-C184AB4BFFD8}"/>
              </a:ext>
            </a:extLst>
          </p:cNvPr>
          <p:cNvSpPr/>
          <p:nvPr/>
        </p:nvSpPr>
        <p:spPr>
          <a:xfrm>
            <a:off x="5728761" y="3461634"/>
            <a:ext cx="1078009" cy="906898"/>
          </a:xfrm>
          <a:prstGeom prst="roundRect">
            <a:avLst/>
          </a:prstGeom>
          <a:noFill/>
          <a:ln w="22225"/>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92" name="Imagen 91">
            <a:extLst>
              <a:ext uri="{FF2B5EF4-FFF2-40B4-BE49-F238E27FC236}">
                <a16:creationId xmlns:a16="http://schemas.microsoft.com/office/drawing/2014/main" id="{1600AA48-A0AD-4EA0-A198-9264AD7B4DD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12999" y="3544041"/>
            <a:ext cx="909532" cy="376358"/>
          </a:xfrm>
          <a:prstGeom prst="rect">
            <a:avLst/>
          </a:prstGeom>
        </p:spPr>
      </p:pic>
      <p:sp>
        <p:nvSpPr>
          <p:cNvPr id="93" name="CuadroTexto 92">
            <a:extLst>
              <a:ext uri="{FF2B5EF4-FFF2-40B4-BE49-F238E27FC236}">
                <a16:creationId xmlns:a16="http://schemas.microsoft.com/office/drawing/2014/main" id="{80525A90-4A38-4DC0-8D81-F734A9227465}"/>
              </a:ext>
            </a:extLst>
          </p:cNvPr>
          <p:cNvSpPr txBox="1"/>
          <p:nvPr/>
        </p:nvSpPr>
        <p:spPr>
          <a:xfrm>
            <a:off x="5728760" y="3980743"/>
            <a:ext cx="1078009" cy="246221"/>
          </a:xfrm>
          <a:prstGeom prst="rect">
            <a:avLst/>
          </a:prstGeom>
          <a:noFill/>
        </p:spPr>
        <p:txBody>
          <a:bodyPr wrap="square" rtlCol="0">
            <a:spAutoFit/>
          </a:bodyPr>
          <a:lstStyle/>
          <a:p>
            <a:pPr algn="ctr"/>
            <a:r>
              <a:rPr lang="es-CO" sz="1000" dirty="0" err="1">
                <a:solidFill>
                  <a:srgbClr val="008FF9"/>
                </a:solidFill>
              </a:rPr>
              <a:t>INTERVIAL</a:t>
            </a:r>
            <a:endParaRPr lang="es-CO" sz="1000" dirty="0">
              <a:solidFill>
                <a:srgbClr val="008FF9"/>
              </a:solidFill>
            </a:endParaRPr>
          </a:p>
        </p:txBody>
      </p:sp>
      <p:sp>
        <p:nvSpPr>
          <p:cNvPr id="94" name="Rectángulo: esquinas redondeadas 93">
            <a:extLst>
              <a:ext uri="{FF2B5EF4-FFF2-40B4-BE49-F238E27FC236}">
                <a16:creationId xmlns:a16="http://schemas.microsoft.com/office/drawing/2014/main" id="{05C69C33-1F4C-4EA2-8748-76F0CFBEE590}"/>
              </a:ext>
            </a:extLst>
          </p:cNvPr>
          <p:cNvSpPr/>
          <p:nvPr/>
        </p:nvSpPr>
        <p:spPr>
          <a:xfrm>
            <a:off x="4678442" y="5448413"/>
            <a:ext cx="1078009" cy="906898"/>
          </a:xfrm>
          <a:prstGeom prst="roundRect">
            <a:avLst/>
          </a:prstGeom>
          <a:noFill/>
          <a:ln w="22225"/>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95" name="Imagen 94">
            <a:extLst>
              <a:ext uri="{FF2B5EF4-FFF2-40B4-BE49-F238E27FC236}">
                <a16:creationId xmlns:a16="http://schemas.microsoft.com/office/drawing/2014/main" id="{7AE3989B-F54C-4C29-BB9A-447E8705FCC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62680" y="5530820"/>
            <a:ext cx="909532" cy="376358"/>
          </a:xfrm>
          <a:prstGeom prst="rect">
            <a:avLst/>
          </a:prstGeom>
        </p:spPr>
      </p:pic>
      <p:sp>
        <p:nvSpPr>
          <p:cNvPr id="96" name="CuadroTexto 95">
            <a:extLst>
              <a:ext uri="{FF2B5EF4-FFF2-40B4-BE49-F238E27FC236}">
                <a16:creationId xmlns:a16="http://schemas.microsoft.com/office/drawing/2014/main" id="{5D25C4E3-9190-4FDD-A752-A9587C5EE438}"/>
              </a:ext>
            </a:extLst>
          </p:cNvPr>
          <p:cNvSpPr txBox="1"/>
          <p:nvPr/>
        </p:nvSpPr>
        <p:spPr>
          <a:xfrm>
            <a:off x="4678441" y="5967522"/>
            <a:ext cx="1078009" cy="400110"/>
          </a:xfrm>
          <a:prstGeom prst="rect">
            <a:avLst/>
          </a:prstGeom>
          <a:noFill/>
        </p:spPr>
        <p:txBody>
          <a:bodyPr wrap="square" rtlCol="0">
            <a:spAutoFit/>
          </a:bodyPr>
          <a:lstStyle/>
          <a:p>
            <a:pPr algn="ctr"/>
            <a:r>
              <a:rPr lang="es-CO" sz="1000" dirty="0">
                <a:solidFill>
                  <a:srgbClr val="008FF9"/>
                </a:solidFill>
              </a:rPr>
              <a:t>RUTA DE LOS RIOS</a:t>
            </a:r>
          </a:p>
        </p:txBody>
      </p:sp>
      <p:sp>
        <p:nvSpPr>
          <p:cNvPr id="97" name="Rectángulo: esquinas redondeadas 96">
            <a:extLst>
              <a:ext uri="{FF2B5EF4-FFF2-40B4-BE49-F238E27FC236}">
                <a16:creationId xmlns:a16="http://schemas.microsoft.com/office/drawing/2014/main" id="{A66C1FB0-1FF5-458F-8435-69EF2E2E4FD6}"/>
              </a:ext>
            </a:extLst>
          </p:cNvPr>
          <p:cNvSpPr/>
          <p:nvPr/>
        </p:nvSpPr>
        <p:spPr>
          <a:xfrm>
            <a:off x="5840688" y="5453729"/>
            <a:ext cx="1078009" cy="906898"/>
          </a:xfrm>
          <a:prstGeom prst="roundRect">
            <a:avLst/>
          </a:prstGeom>
          <a:noFill/>
          <a:ln w="22225"/>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98" name="Imagen 97">
            <a:extLst>
              <a:ext uri="{FF2B5EF4-FFF2-40B4-BE49-F238E27FC236}">
                <a16:creationId xmlns:a16="http://schemas.microsoft.com/office/drawing/2014/main" id="{BF17DA72-4CF0-40E7-844A-C1BB7F92336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24926" y="5536136"/>
            <a:ext cx="909532" cy="376358"/>
          </a:xfrm>
          <a:prstGeom prst="rect">
            <a:avLst/>
          </a:prstGeom>
        </p:spPr>
      </p:pic>
      <p:sp>
        <p:nvSpPr>
          <p:cNvPr id="99" name="CuadroTexto 98">
            <a:extLst>
              <a:ext uri="{FF2B5EF4-FFF2-40B4-BE49-F238E27FC236}">
                <a16:creationId xmlns:a16="http://schemas.microsoft.com/office/drawing/2014/main" id="{B8FC849C-F3F4-492F-B312-8552B32F8BC4}"/>
              </a:ext>
            </a:extLst>
          </p:cNvPr>
          <p:cNvSpPr txBox="1"/>
          <p:nvPr/>
        </p:nvSpPr>
        <p:spPr>
          <a:xfrm>
            <a:off x="5840687" y="5972838"/>
            <a:ext cx="1078009" cy="246221"/>
          </a:xfrm>
          <a:prstGeom prst="rect">
            <a:avLst/>
          </a:prstGeom>
          <a:noFill/>
        </p:spPr>
        <p:txBody>
          <a:bodyPr wrap="square" rtlCol="0">
            <a:spAutoFit/>
          </a:bodyPr>
          <a:lstStyle/>
          <a:p>
            <a:pPr algn="ctr"/>
            <a:r>
              <a:rPr lang="es-CO" sz="1000" dirty="0">
                <a:solidFill>
                  <a:srgbClr val="008FF9"/>
                </a:solidFill>
              </a:rPr>
              <a:t>RUTA DEL LOA</a:t>
            </a:r>
          </a:p>
        </p:txBody>
      </p:sp>
      <p:sp>
        <p:nvSpPr>
          <p:cNvPr id="100" name="Rectángulo: esquinas redondeadas 99">
            <a:extLst>
              <a:ext uri="{FF2B5EF4-FFF2-40B4-BE49-F238E27FC236}">
                <a16:creationId xmlns:a16="http://schemas.microsoft.com/office/drawing/2014/main" id="{4699118B-9C17-4C46-8C60-B1F8E4377E32}"/>
              </a:ext>
            </a:extLst>
          </p:cNvPr>
          <p:cNvSpPr/>
          <p:nvPr/>
        </p:nvSpPr>
        <p:spPr>
          <a:xfrm>
            <a:off x="7002935" y="5453729"/>
            <a:ext cx="1078008" cy="901582"/>
          </a:xfrm>
          <a:prstGeom prst="roundRect">
            <a:avLst/>
          </a:prstGeom>
          <a:noFill/>
          <a:ln w="22225"/>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01" name="Imagen 100">
            <a:extLst>
              <a:ext uri="{FF2B5EF4-FFF2-40B4-BE49-F238E27FC236}">
                <a16:creationId xmlns:a16="http://schemas.microsoft.com/office/drawing/2014/main" id="{8EC24525-FAEA-4053-BFFD-CFB447B30E1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87172" y="5536136"/>
            <a:ext cx="909532" cy="376358"/>
          </a:xfrm>
          <a:prstGeom prst="rect">
            <a:avLst/>
          </a:prstGeom>
        </p:spPr>
      </p:pic>
      <p:sp>
        <p:nvSpPr>
          <p:cNvPr id="102" name="CuadroTexto 101">
            <a:extLst>
              <a:ext uri="{FF2B5EF4-FFF2-40B4-BE49-F238E27FC236}">
                <a16:creationId xmlns:a16="http://schemas.microsoft.com/office/drawing/2014/main" id="{4B029F69-FA9D-4A72-915B-76FCEF317D95}"/>
              </a:ext>
            </a:extLst>
          </p:cNvPr>
          <p:cNvSpPr txBox="1"/>
          <p:nvPr/>
        </p:nvSpPr>
        <p:spPr>
          <a:xfrm>
            <a:off x="7002933" y="5972838"/>
            <a:ext cx="1078009" cy="246221"/>
          </a:xfrm>
          <a:prstGeom prst="rect">
            <a:avLst/>
          </a:prstGeom>
          <a:noFill/>
        </p:spPr>
        <p:txBody>
          <a:bodyPr wrap="square" rtlCol="0">
            <a:spAutoFit/>
          </a:bodyPr>
          <a:lstStyle/>
          <a:p>
            <a:pPr algn="ctr"/>
            <a:r>
              <a:rPr lang="es-CO" sz="1000" dirty="0">
                <a:solidFill>
                  <a:srgbClr val="008FF9"/>
                </a:solidFill>
              </a:rPr>
              <a:t>RUTA COSTERA</a:t>
            </a:r>
          </a:p>
        </p:txBody>
      </p:sp>
      <p:sp>
        <p:nvSpPr>
          <p:cNvPr id="117" name="Rectángulo: esquinas redondeadas 116">
            <a:extLst>
              <a:ext uri="{FF2B5EF4-FFF2-40B4-BE49-F238E27FC236}">
                <a16:creationId xmlns:a16="http://schemas.microsoft.com/office/drawing/2014/main" id="{F8511A14-56C5-4BEA-A381-2B576915600C}"/>
              </a:ext>
            </a:extLst>
          </p:cNvPr>
          <p:cNvSpPr/>
          <p:nvPr/>
        </p:nvSpPr>
        <p:spPr>
          <a:xfrm>
            <a:off x="9862682" y="3534879"/>
            <a:ext cx="1078008" cy="901582"/>
          </a:xfrm>
          <a:prstGeom prst="roundRect">
            <a:avLst/>
          </a:prstGeom>
          <a:noFill/>
          <a:ln w="22225"/>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18" name="Imagen 117">
            <a:extLst>
              <a:ext uri="{FF2B5EF4-FFF2-40B4-BE49-F238E27FC236}">
                <a16:creationId xmlns:a16="http://schemas.microsoft.com/office/drawing/2014/main" id="{E126C4F9-8558-4ADF-B817-AE472CC3BA7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967239" y="3617286"/>
            <a:ext cx="909532" cy="376358"/>
          </a:xfrm>
          <a:prstGeom prst="rect">
            <a:avLst/>
          </a:prstGeom>
        </p:spPr>
      </p:pic>
      <p:sp>
        <p:nvSpPr>
          <p:cNvPr id="119" name="CuadroTexto 118">
            <a:extLst>
              <a:ext uri="{FF2B5EF4-FFF2-40B4-BE49-F238E27FC236}">
                <a16:creationId xmlns:a16="http://schemas.microsoft.com/office/drawing/2014/main" id="{F2F9563E-59D3-4BD5-90D0-43D92821DCE8}"/>
              </a:ext>
            </a:extLst>
          </p:cNvPr>
          <p:cNvSpPr txBox="1"/>
          <p:nvPr/>
        </p:nvSpPr>
        <p:spPr>
          <a:xfrm>
            <a:off x="9862680" y="4053988"/>
            <a:ext cx="1078009" cy="246221"/>
          </a:xfrm>
          <a:prstGeom prst="rect">
            <a:avLst/>
          </a:prstGeom>
          <a:noFill/>
        </p:spPr>
        <p:txBody>
          <a:bodyPr wrap="square" rtlCol="0">
            <a:spAutoFit/>
          </a:bodyPr>
          <a:lstStyle/>
          <a:p>
            <a:pPr algn="ctr"/>
            <a:r>
              <a:rPr lang="es-CO" sz="1000" dirty="0" err="1">
                <a:solidFill>
                  <a:srgbClr val="008FF9"/>
                </a:solidFill>
              </a:rPr>
              <a:t>INTERNEXA</a:t>
            </a:r>
            <a:endParaRPr lang="es-CO" sz="1000" dirty="0">
              <a:solidFill>
                <a:srgbClr val="008FF9"/>
              </a:solidFill>
            </a:endParaRPr>
          </a:p>
        </p:txBody>
      </p:sp>
      <p:pic>
        <p:nvPicPr>
          <p:cNvPr id="13" name="Imagen 12">
            <a:extLst>
              <a:ext uri="{FF2B5EF4-FFF2-40B4-BE49-F238E27FC236}">
                <a16:creationId xmlns:a16="http://schemas.microsoft.com/office/drawing/2014/main" id="{854A558B-8506-4903-A149-96DC8F63503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696048" y="4127095"/>
            <a:ext cx="288875" cy="283916"/>
          </a:xfrm>
          <a:prstGeom prst="rect">
            <a:avLst/>
          </a:prstGeom>
        </p:spPr>
      </p:pic>
      <p:sp>
        <p:nvSpPr>
          <p:cNvPr id="132" name="Elipse 131">
            <a:extLst>
              <a:ext uri="{FF2B5EF4-FFF2-40B4-BE49-F238E27FC236}">
                <a16:creationId xmlns:a16="http://schemas.microsoft.com/office/drawing/2014/main" id="{7148A1BE-7BB9-4FD6-A368-747FB1A38476}"/>
              </a:ext>
            </a:extLst>
          </p:cNvPr>
          <p:cNvSpPr/>
          <p:nvPr/>
        </p:nvSpPr>
        <p:spPr>
          <a:xfrm>
            <a:off x="9696047" y="4129076"/>
            <a:ext cx="265536" cy="286204"/>
          </a:xfrm>
          <a:prstGeom prst="ellipse">
            <a:avLst/>
          </a:prstGeom>
          <a:noFill/>
          <a:ln w="19050">
            <a:solidFill>
              <a:srgbClr val="033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5" name="Imagen 14">
            <a:extLst>
              <a:ext uri="{FF2B5EF4-FFF2-40B4-BE49-F238E27FC236}">
                <a16:creationId xmlns:a16="http://schemas.microsoft.com/office/drawing/2014/main" id="{7FFFDA68-FAAB-4DB8-9415-AB37A4BEB37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500256" y="655269"/>
            <a:ext cx="1676580" cy="628718"/>
          </a:xfrm>
          <a:prstGeom prst="rect">
            <a:avLst/>
          </a:prstGeom>
        </p:spPr>
      </p:pic>
      <p:sp>
        <p:nvSpPr>
          <p:cNvPr id="135" name="Rectángulo: esquinas redondeadas 134">
            <a:extLst>
              <a:ext uri="{FF2B5EF4-FFF2-40B4-BE49-F238E27FC236}">
                <a16:creationId xmlns:a16="http://schemas.microsoft.com/office/drawing/2014/main" id="{349FB67B-DA47-4BEC-B2BD-3742F6A80315}"/>
              </a:ext>
            </a:extLst>
          </p:cNvPr>
          <p:cNvSpPr/>
          <p:nvPr/>
        </p:nvSpPr>
        <p:spPr>
          <a:xfrm>
            <a:off x="1346483" y="675331"/>
            <a:ext cx="1904718" cy="608655"/>
          </a:xfrm>
          <a:prstGeom prst="roundRect">
            <a:avLst/>
          </a:prstGeom>
          <a:noFill/>
          <a:ln w="22225"/>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7" name="Rectángulo: esquinas redondeadas 136">
            <a:extLst>
              <a:ext uri="{FF2B5EF4-FFF2-40B4-BE49-F238E27FC236}">
                <a16:creationId xmlns:a16="http://schemas.microsoft.com/office/drawing/2014/main" id="{3D2CBD5E-C8BC-4FCE-B1FE-97765CB3916A}"/>
              </a:ext>
            </a:extLst>
          </p:cNvPr>
          <p:cNvSpPr/>
          <p:nvPr/>
        </p:nvSpPr>
        <p:spPr>
          <a:xfrm>
            <a:off x="3382713" y="654837"/>
            <a:ext cx="1904718" cy="608655"/>
          </a:xfrm>
          <a:prstGeom prst="roundRect">
            <a:avLst/>
          </a:prstGeom>
          <a:noFill/>
          <a:ln w="22225"/>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6" name="Imagen 15">
            <a:extLst>
              <a:ext uri="{FF2B5EF4-FFF2-40B4-BE49-F238E27FC236}">
                <a16:creationId xmlns:a16="http://schemas.microsoft.com/office/drawing/2014/main" id="{05664598-2A22-45E7-AF19-17FE3EDB5F0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817361" y="730285"/>
            <a:ext cx="958680" cy="462626"/>
          </a:xfrm>
          <a:prstGeom prst="rect">
            <a:avLst/>
          </a:prstGeom>
        </p:spPr>
      </p:pic>
      <p:cxnSp>
        <p:nvCxnSpPr>
          <p:cNvPr id="18" name="Conector recto 17">
            <a:extLst>
              <a:ext uri="{FF2B5EF4-FFF2-40B4-BE49-F238E27FC236}">
                <a16:creationId xmlns:a16="http://schemas.microsoft.com/office/drawing/2014/main" id="{58160A00-433B-4F20-A478-506307044307}"/>
              </a:ext>
            </a:extLst>
          </p:cNvPr>
          <p:cNvCxnSpPr>
            <a:stCxn id="135" idx="2"/>
          </p:cNvCxnSpPr>
          <p:nvPr/>
        </p:nvCxnSpPr>
        <p:spPr>
          <a:xfrm flipH="1">
            <a:off x="2296813" y="1283986"/>
            <a:ext cx="2029" cy="361934"/>
          </a:xfrm>
          <a:prstGeom prst="line">
            <a:avLst/>
          </a:prstGeom>
        </p:spPr>
        <p:style>
          <a:lnRef idx="3">
            <a:schemeClr val="accent3"/>
          </a:lnRef>
          <a:fillRef idx="0">
            <a:schemeClr val="accent3"/>
          </a:fillRef>
          <a:effectRef idx="2">
            <a:schemeClr val="accent3"/>
          </a:effectRef>
          <a:fontRef idx="minor">
            <a:schemeClr val="tx1"/>
          </a:fontRef>
        </p:style>
      </p:cxnSp>
      <p:cxnSp>
        <p:nvCxnSpPr>
          <p:cNvPr id="138" name="Conector recto 137">
            <a:extLst>
              <a:ext uri="{FF2B5EF4-FFF2-40B4-BE49-F238E27FC236}">
                <a16:creationId xmlns:a16="http://schemas.microsoft.com/office/drawing/2014/main" id="{EF974737-71FB-48E4-9926-20F1520836FD}"/>
              </a:ext>
            </a:extLst>
          </p:cNvPr>
          <p:cNvCxnSpPr/>
          <p:nvPr/>
        </p:nvCxnSpPr>
        <p:spPr>
          <a:xfrm flipH="1">
            <a:off x="4235392" y="1305809"/>
            <a:ext cx="2029" cy="361934"/>
          </a:xfrm>
          <a:prstGeom prst="line">
            <a:avLst/>
          </a:prstGeom>
        </p:spPr>
        <p:style>
          <a:lnRef idx="3">
            <a:schemeClr val="accent3"/>
          </a:lnRef>
          <a:fillRef idx="0">
            <a:schemeClr val="accent3"/>
          </a:fillRef>
          <a:effectRef idx="2">
            <a:schemeClr val="accent3"/>
          </a:effectRef>
          <a:fontRef idx="minor">
            <a:schemeClr val="tx1"/>
          </a:fontRef>
        </p:style>
      </p:cxnSp>
      <p:sp>
        <p:nvSpPr>
          <p:cNvPr id="139" name="Rectángulo: esquinas redondeadas 138">
            <a:extLst>
              <a:ext uri="{FF2B5EF4-FFF2-40B4-BE49-F238E27FC236}">
                <a16:creationId xmlns:a16="http://schemas.microsoft.com/office/drawing/2014/main" id="{9A4D4B0C-0767-4B18-AD75-EF2A21F088C3}"/>
              </a:ext>
            </a:extLst>
          </p:cNvPr>
          <p:cNvSpPr/>
          <p:nvPr/>
        </p:nvSpPr>
        <p:spPr>
          <a:xfrm>
            <a:off x="6877985" y="613220"/>
            <a:ext cx="1904718" cy="608655"/>
          </a:xfrm>
          <a:prstGeom prst="roundRect">
            <a:avLst/>
          </a:prstGeom>
          <a:noFill/>
          <a:ln w="22225"/>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bg2">
                    <a:lumMod val="25000"/>
                  </a:schemeClr>
                </a:solidFill>
              </a:rPr>
              <a:t>Fondos de Pensiones</a:t>
            </a:r>
          </a:p>
        </p:txBody>
      </p:sp>
      <p:sp>
        <p:nvSpPr>
          <p:cNvPr id="140" name="Rectángulo: esquinas redondeadas 139">
            <a:extLst>
              <a:ext uri="{FF2B5EF4-FFF2-40B4-BE49-F238E27FC236}">
                <a16:creationId xmlns:a16="http://schemas.microsoft.com/office/drawing/2014/main" id="{CD25EE28-9343-4949-BFC6-F62532F33F26}"/>
              </a:ext>
            </a:extLst>
          </p:cNvPr>
          <p:cNvSpPr/>
          <p:nvPr/>
        </p:nvSpPr>
        <p:spPr>
          <a:xfrm>
            <a:off x="8988725" y="606856"/>
            <a:ext cx="1904718" cy="608655"/>
          </a:xfrm>
          <a:prstGeom prst="roundRect">
            <a:avLst/>
          </a:prstGeom>
          <a:noFill/>
          <a:ln w="22225"/>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bg2">
                    <a:lumMod val="25000"/>
                  </a:schemeClr>
                </a:solidFill>
              </a:rPr>
              <a:t>Otros</a:t>
            </a:r>
          </a:p>
        </p:txBody>
      </p:sp>
      <p:cxnSp>
        <p:nvCxnSpPr>
          <p:cNvPr id="141" name="Conector recto 140">
            <a:extLst>
              <a:ext uri="{FF2B5EF4-FFF2-40B4-BE49-F238E27FC236}">
                <a16:creationId xmlns:a16="http://schemas.microsoft.com/office/drawing/2014/main" id="{F6E2ABE6-3008-464B-A0F5-9B883388061C}"/>
              </a:ext>
            </a:extLst>
          </p:cNvPr>
          <p:cNvCxnSpPr>
            <a:cxnSpLocks/>
          </p:cNvCxnSpPr>
          <p:nvPr/>
        </p:nvCxnSpPr>
        <p:spPr>
          <a:xfrm flipH="1">
            <a:off x="7858426" y="1219232"/>
            <a:ext cx="1" cy="416528"/>
          </a:xfrm>
          <a:prstGeom prst="line">
            <a:avLst/>
          </a:prstGeom>
        </p:spPr>
        <p:style>
          <a:lnRef idx="3">
            <a:schemeClr val="accent3"/>
          </a:lnRef>
          <a:fillRef idx="0">
            <a:schemeClr val="accent3"/>
          </a:fillRef>
          <a:effectRef idx="2">
            <a:schemeClr val="accent3"/>
          </a:effectRef>
          <a:fontRef idx="minor">
            <a:schemeClr val="tx1"/>
          </a:fontRef>
        </p:style>
      </p:cxnSp>
      <p:cxnSp>
        <p:nvCxnSpPr>
          <p:cNvPr id="142" name="Conector recto 141">
            <a:extLst>
              <a:ext uri="{FF2B5EF4-FFF2-40B4-BE49-F238E27FC236}">
                <a16:creationId xmlns:a16="http://schemas.microsoft.com/office/drawing/2014/main" id="{8455674F-4EC8-46DC-A19A-FF64BC392EDF}"/>
              </a:ext>
            </a:extLst>
          </p:cNvPr>
          <p:cNvCxnSpPr>
            <a:cxnSpLocks/>
          </p:cNvCxnSpPr>
          <p:nvPr/>
        </p:nvCxnSpPr>
        <p:spPr>
          <a:xfrm flipH="1">
            <a:off x="9966992" y="1239547"/>
            <a:ext cx="2030" cy="389850"/>
          </a:xfrm>
          <a:prstGeom prst="line">
            <a:avLst/>
          </a:prstGeom>
        </p:spPr>
        <p:style>
          <a:lnRef idx="3">
            <a:schemeClr val="accent3"/>
          </a:lnRef>
          <a:fillRef idx="0">
            <a:schemeClr val="accent3"/>
          </a:fillRef>
          <a:effectRef idx="2">
            <a:schemeClr val="accent3"/>
          </a:effectRef>
          <a:fontRef idx="minor">
            <a:schemeClr val="tx1"/>
          </a:fontRef>
        </p:style>
      </p:cxnSp>
      <p:cxnSp>
        <p:nvCxnSpPr>
          <p:cNvPr id="20" name="Conector recto 19">
            <a:extLst>
              <a:ext uri="{FF2B5EF4-FFF2-40B4-BE49-F238E27FC236}">
                <a16:creationId xmlns:a16="http://schemas.microsoft.com/office/drawing/2014/main" id="{AFC25940-99EA-48A0-A06D-6B910BEB0322}"/>
              </a:ext>
            </a:extLst>
          </p:cNvPr>
          <p:cNvCxnSpPr>
            <a:cxnSpLocks/>
          </p:cNvCxnSpPr>
          <p:nvPr/>
        </p:nvCxnSpPr>
        <p:spPr>
          <a:xfrm flipV="1">
            <a:off x="2296813" y="1635761"/>
            <a:ext cx="7670179" cy="22703"/>
          </a:xfrm>
          <a:prstGeom prst="line">
            <a:avLst/>
          </a:prstGeom>
        </p:spPr>
        <p:style>
          <a:lnRef idx="3">
            <a:schemeClr val="accent3"/>
          </a:lnRef>
          <a:fillRef idx="0">
            <a:schemeClr val="accent3"/>
          </a:fillRef>
          <a:effectRef idx="2">
            <a:schemeClr val="accent3"/>
          </a:effectRef>
          <a:fontRef idx="minor">
            <a:schemeClr val="tx1"/>
          </a:fontRef>
        </p:style>
      </p:cxnSp>
      <p:sp>
        <p:nvSpPr>
          <p:cNvPr id="42" name="CuadroTexto 41">
            <a:extLst>
              <a:ext uri="{FF2B5EF4-FFF2-40B4-BE49-F238E27FC236}">
                <a16:creationId xmlns:a16="http://schemas.microsoft.com/office/drawing/2014/main" id="{6B112352-DE2F-4FD2-95EF-9ED644CDDB78}"/>
              </a:ext>
            </a:extLst>
          </p:cNvPr>
          <p:cNvSpPr txBox="1"/>
          <p:nvPr/>
        </p:nvSpPr>
        <p:spPr>
          <a:xfrm>
            <a:off x="1941489" y="1685032"/>
            <a:ext cx="780306" cy="338554"/>
          </a:xfrm>
          <a:prstGeom prst="rect">
            <a:avLst/>
          </a:prstGeom>
          <a:noFill/>
        </p:spPr>
        <p:txBody>
          <a:bodyPr wrap="square" rtlCol="0">
            <a:spAutoFit/>
          </a:bodyPr>
          <a:lstStyle/>
          <a:p>
            <a:r>
              <a:rPr lang="es-CO" sz="1600" b="1" dirty="0">
                <a:solidFill>
                  <a:schemeClr val="tx1">
                    <a:lumMod val="75000"/>
                    <a:lumOff val="25000"/>
                  </a:schemeClr>
                </a:solidFill>
              </a:rPr>
              <a:t>51,4%</a:t>
            </a:r>
          </a:p>
        </p:txBody>
      </p:sp>
      <p:sp>
        <p:nvSpPr>
          <p:cNvPr id="143" name="CuadroTexto 142">
            <a:extLst>
              <a:ext uri="{FF2B5EF4-FFF2-40B4-BE49-F238E27FC236}">
                <a16:creationId xmlns:a16="http://schemas.microsoft.com/office/drawing/2014/main" id="{43A3D72B-71B8-4686-AFF9-2D97ADC6033E}"/>
              </a:ext>
            </a:extLst>
          </p:cNvPr>
          <p:cNvSpPr txBox="1"/>
          <p:nvPr/>
        </p:nvSpPr>
        <p:spPr>
          <a:xfrm>
            <a:off x="3982374" y="1712333"/>
            <a:ext cx="780306" cy="338554"/>
          </a:xfrm>
          <a:prstGeom prst="rect">
            <a:avLst/>
          </a:prstGeom>
          <a:noFill/>
        </p:spPr>
        <p:txBody>
          <a:bodyPr wrap="square" rtlCol="0">
            <a:spAutoFit/>
          </a:bodyPr>
          <a:lstStyle/>
          <a:p>
            <a:r>
              <a:rPr lang="es-CO" sz="1600" b="1" dirty="0">
                <a:solidFill>
                  <a:schemeClr val="tx1">
                    <a:lumMod val="75000"/>
                    <a:lumOff val="25000"/>
                  </a:schemeClr>
                </a:solidFill>
              </a:rPr>
              <a:t>8,8%</a:t>
            </a:r>
          </a:p>
        </p:txBody>
      </p:sp>
      <p:sp>
        <p:nvSpPr>
          <p:cNvPr id="144" name="CuadroTexto 143">
            <a:extLst>
              <a:ext uri="{FF2B5EF4-FFF2-40B4-BE49-F238E27FC236}">
                <a16:creationId xmlns:a16="http://schemas.microsoft.com/office/drawing/2014/main" id="{2F086178-BECB-4829-B6C7-1FA66023A810}"/>
              </a:ext>
            </a:extLst>
          </p:cNvPr>
          <p:cNvSpPr txBox="1"/>
          <p:nvPr/>
        </p:nvSpPr>
        <p:spPr>
          <a:xfrm>
            <a:off x="7565840" y="1685032"/>
            <a:ext cx="780306" cy="338554"/>
          </a:xfrm>
          <a:prstGeom prst="rect">
            <a:avLst/>
          </a:prstGeom>
          <a:noFill/>
        </p:spPr>
        <p:txBody>
          <a:bodyPr wrap="square" rtlCol="0">
            <a:spAutoFit/>
          </a:bodyPr>
          <a:lstStyle/>
          <a:p>
            <a:r>
              <a:rPr lang="es-CO" sz="1600" b="1" dirty="0">
                <a:solidFill>
                  <a:schemeClr val="tx1">
                    <a:lumMod val="75000"/>
                    <a:lumOff val="25000"/>
                  </a:schemeClr>
                </a:solidFill>
              </a:rPr>
              <a:t>27,3%</a:t>
            </a:r>
          </a:p>
        </p:txBody>
      </p:sp>
      <p:sp>
        <p:nvSpPr>
          <p:cNvPr id="145" name="CuadroTexto 144">
            <a:extLst>
              <a:ext uri="{FF2B5EF4-FFF2-40B4-BE49-F238E27FC236}">
                <a16:creationId xmlns:a16="http://schemas.microsoft.com/office/drawing/2014/main" id="{870257B4-94C3-4343-9E3D-D385CE85395A}"/>
              </a:ext>
            </a:extLst>
          </p:cNvPr>
          <p:cNvSpPr txBox="1"/>
          <p:nvPr/>
        </p:nvSpPr>
        <p:spPr>
          <a:xfrm>
            <a:off x="9660212" y="1704729"/>
            <a:ext cx="780306" cy="338554"/>
          </a:xfrm>
          <a:prstGeom prst="rect">
            <a:avLst/>
          </a:prstGeom>
          <a:noFill/>
        </p:spPr>
        <p:txBody>
          <a:bodyPr wrap="square" rtlCol="0">
            <a:spAutoFit/>
          </a:bodyPr>
          <a:lstStyle/>
          <a:p>
            <a:r>
              <a:rPr lang="es-CO" sz="1600" b="1" dirty="0">
                <a:solidFill>
                  <a:schemeClr val="tx1">
                    <a:lumMod val="75000"/>
                    <a:lumOff val="25000"/>
                  </a:schemeClr>
                </a:solidFill>
              </a:rPr>
              <a:t>12,5%</a:t>
            </a:r>
          </a:p>
        </p:txBody>
      </p:sp>
      <p:cxnSp>
        <p:nvCxnSpPr>
          <p:cNvPr id="148" name="Conector recto 147">
            <a:extLst>
              <a:ext uri="{FF2B5EF4-FFF2-40B4-BE49-F238E27FC236}">
                <a16:creationId xmlns:a16="http://schemas.microsoft.com/office/drawing/2014/main" id="{42317CB5-3B3A-4358-9258-4322CF229282}"/>
              </a:ext>
            </a:extLst>
          </p:cNvPr>
          <p:cNvCxnSpPr>
            <a:cxnSpLocks/>
          </p:cNvCxnSpPr>
          <p:nvPr/>
        </p:nvCxnSpPr>
        <p:spPr>
          <a:xfrm flipV="1">
            <a:off x="1837122" y="2590861"/>
            <a:ext cx="7670179" cy="22703"/>
          </a:xfrm>
          <a:prstGeom prst="line">
            <a:avLst/>
          </a:prstGeom>
        </p:spPr>
        <p:style>
          <a:lnRef idx="3">
            <a:schemeClr val="accent3"/>
          </a:lnRef>
          <a:fillRef idx="0">
            <a:schemeClr val="accent3"/>
          </a:fillRef>
          <a:effectRef idx="2">
            <a:schemeClr val="accent3"/>
          </a:effectRef>
          <a:fontRef idx="minor">
            <a:schemeClr val="tx1"/>
          </a:fontRef>
        </p:style>
      </p:cxnSp>
      <p:cxnSp>
        <p:nvCxnSpPr>
          <p:cNvPr id="149" name="Conector recto 148">
            <a:extLst>
              <a:ext uri="{FF2B5EF4-FFF2-40B4-BE49-F238E27FC236}">
                <a16:creationId xmlns:a16="http://schemas.microsoft.com/office/drawing/2014/main" id="{88F5B8A8-580B-46CA-9CF8-41F2CD64ACC2}"/>
              </a:ext>
            </a:extLst>
          </p:cNvPr>
          <p:cNvCxnSpPr>
            <a:cxnSpLocks/>
          </p:cNvCxnSpPr>
          <p:nvPr/>
        </p:nvCxnSpPr>
        <p:spPr>
          <a:xfrm flipH="1">
            <a:off x="1839152" y="2625143"/>
            <a:ext cx="1" cy="249317"/>
          </a:xfrm>
          <a:prstGeom prst="line">
            <a:avLst/>
          </a:prstGeom>
        </p:spPr>
        <p:style>
          <a:lnRef idx="3">
            <a:schemeClr val="accent3"/>
          </a:lnRef>
          <a:fillRef idx="0">
            <a:schemeClr val="accent3"/>
          </a:fillRef>
          <a:effectRef idx="2">
            <a:schemeClr val="accent3"/>
          </a:effectRef>
          <a:fontRef idx="minor">
            <a:schemeClr val="tx1"/>
          </a:fontRef>
        </p:style>
      </p:cxnSp>
      <p:cxnSp>
        <p:nvCxnSpPr>
          <p:cNvPr id="154" name="Conector recto 153">
            <a:extLst>
              <a:ext uri="{FF2B5EF4-FFF2-40B4-BE49-F238E27FC236}">
                <a16:creationId xmlns:a16="http://schemas.microsoft.com/office/drawing/2014/main" id="{E7F37F27-EEA8-4DCD-B384-4A7CF8552BE2}"/>
              </a:ext>
            </a:extLst>
          </p:cNvPr>
          <p:cNvCxnSpPr>
            <a:cxnSpLocks/>
          </p:cNvCxnSpPr>
          <p:nvPr/>
        </p:nvCxnSpPr>
        <p:spPr>
          <a:xfrm flipH="1">
            <a:off x="9520425" y="2604982"/>
            <a:ext cx="1" cy="249317"/>
          </a:xfrm>
          <a:prstGeom prst="line">
            <a:avLst/>
          </a:prstGeom>
        </p:spPr>
        <p:style>
          <a:lnRef idx="3">
            <a:schemeClr val="accent3"/>
          </a:lnRef>
          <a:fillRef idx="0">
            <a:schemeClr val="accent3"/>
          </a:fillRef>
          <a:effectRef idx="2">
            <a:schemeClr val="accent3"/>
          </a:effectRef>
          <a:fontRef idx="minor">
            <a:schemeClr val="tx1"/>
          </a:fontRef>
        </p:style>
      </p:cxnSp>
      <p:pic>
        <p:nvPicPr>
          <p:cNvPr id="133" name="Imagen 132">
            <a:extLst>
              <a:ext uri="{FF2B5EF4-FFF2-40B4-BE49-F238E27FC236}">
                <a16:creationId xmlns:a16="http://schemas.microsoft.com/office/drawing/2014/main" id="{9E9689E4-F9AF-46E1-B31A-908CE16735E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382028" y="1964555"/>
            <a:ext cx="1495957" cy="504119"/>
          </a:xfrm>
          <a:prstGeom prst="rect">
            <a:avLst/>
          </a:prstGeom>
        </p:spPr>
      </p:pic>
      <p:sp>
        <p:nvSpPr>
          <p:cNvPr id="155" name="Footnote">
            <a:extLst>
              <a:ext uri="{FF2B5EF4-FFF2-40B4-BE49-F238E27FC236}">
                <a16:creationId xmlns:a16="http://schemas.microsoft.com/office/drawing/2014/main" id="{367290A0-B314-44D7-90EA-6194B3A0817D}"/>
              </a:ext>
            </a:extLst>
          </p:cNvPr>
          <p:cNvSpPr txBox="1">
            <a:spLocks noChangeArrowheads="1"/>
          </p:cNvSpPr>
          <p:nvPr/>
        </p:nvSpPr>
        <p:spPr bwMode="auto">
          <a:xfrm>
            <a:off x="100482" y="6452629"/>
            <a:ext cx="4874756" cy="415498"/>
          </a:xfrm>
          <a:prstGeom prst="rect">
            <a:avLst/>
          </a:prstGeom>
          <a:noFill/>
          <a:ln w="28575">
            <a:noFill/>
            <a:miter lim="800000"/>
            <a:headEnd/>
            <a:tailEnd/>
          </a:ln>
          <a:effectLst/>
        </p:spPr>
        <p:txBody>
          <a:bodyPr lIns="0" tIns="0" rIns="0" bIns="0" anchor="b">
            <a:spAutoFit/>
          </a:bodyPr>
          <a:lstStyle>
            <a:defPPr>
              <a:defRPr lang="en-US"/>
            </a:defPPr>
            <a:lvl1pPr algn="l" rtl="0" eaLnBrk="0" fontAlgn="base" hangingPunct="0">
              <a:spcBef>
                <a:spcPct val="0"/>
              </a:spcBef>
              <a:spcAft>
                <a:spcPct val="0"/>
              </a:spcAft>
              <a:defRPr lang="en-US" sz="1300"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lang="en-US" sz="1300"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lang="en-US" sz="1300"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lang="en-US" sz="1300"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lang="en-US"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Book Antiqua" pitchFamily="18" charset="0"/>
                <a:ea typeface="+mn-ea"/>
                <a:cs typeface="+mn-cs"/>
              </a:defRPr>
            </a:lvl6pPr>
            <a:lvl7pPr marL="2743200" algn="l" defTabSz="914400" rtl="0" eaLnBrk="1" latinLnBrk="0" hangingPunct="1">
              <a:defRPr sz="1300" kern="1200">
                <a:solidFill>
                  <a:schemeClr val="tx1"/>
                </a:solidFill>
                <a:latin typeface="Book Antiqua" pitchFamily="18" charset="0"/>
                <a:ea typeface="+mn-ea"/>
                <a:cs typeface="+mn-cs"/>
              </a:defRPr>
            </a:lvl7pPr>
            <a:lvl8pPr marL="3200400" algn="l" defTabSz="914400" rtl="0" eaLnBrk="1" latinLnBrk="0" hangingPunct="1">
              <a:defRPr sz="1300" kern="1200">
                <a:solidFill>
                  <a:schemeClr val="tx1"/>
                </a:solidFill>
                <a:latin typeface="Book Antiqua" pitchFamily="18" charset="0"/>
                <a:ea typeface="+mn-ea"/>
                <a:cs typeface="+mn-cs"/>
              </a:defRPr>
            </a:lvl8pPr>
            <a:lvl9pPr marL="3657600" algn="l" defTabSz="914400" rtl="0" eaLnBrk="1" latinLnBrk="0" hangingPunct="1">
              <a:defRPr sz="1300" kern="1200">
                <a:solidFill>
                  <a:schemeClr val="tx1"/>
                </a:solidFill>
                <a:latin typeface="Book Antiqua" pitchFamily="18" charset="0"/>
                <a:ea typeface="+mn-ea"/>
                <a:cs typeface="+mn-cs"/>
              </a:defRPr>
            </a:lvl9pPr>
          </a:lstStyle>
          <a:p>
            <a:pPr marL="146846" indent="-146846"/>
            <a:r>
              <a:rPr lang="en-US" sz="900" i="1" dirty="0">
                <a:solidFill>
                  <a:srgbClr val="000000"/>
                </a:solidFill>
                <a:cs typeface="Calibri" pitchFamily="34" charset="0"/>
              </a:rPr>
              <a:t>____________________</a:t>
            </a:r>
          </a:p>
          <a:p>
            <a:pPr marL="146846" indent="-146846">
              <a:buFontTx/>
              <a:buAutoNum type="arabicParenBoth"/>
            </a:pPr>
            <a:r>
              <a:rPr lang="en-US" sz="900" i="1" dirty="0" err="1">
                <a:cs typeface="Calibri" pitchFamily="34" charset="0"/>
              </a:rPr>
              <a:t>Estructura</a:t>
            </a:r>
            <a:r>
              <a:rPr lang="en-US" sz="900" i="1" dirty="0">
                <a:cs typeface="Calibri" pitchFamily="34" charset="0"/>
              </a:rPr>
              <a:t> </a:t>
            </a:r>
            <a:r>
              <a:rPr lang="en-US" sz="900" i="1" dirty="0" err="1">
                <a:cs typeface="Calibri" pitchFamily="34" charset="0"/>
              </a:rPr>
              <a:t>organizacional</a:t>
            </a:r>
            <a:r>
              <a:rPr lang="en-US" sz="900" i="1" dirty="0">
                <a:cs typeface="Calibri" pitchFamily="34" charset="0"/>
              </a:rPr>
              <a:t> </a:t>
            </a:r>
            <a:r>
              <a:rPr lang="en-US" sz="900" i="1" dirty="0" err="1">
                <a:cs typeface="Calibri" pitchFamily="34" charset="0"/>
              </a:rPr>
              <a:t>simplificada</a:t>
            </a:r>
            <a:r>
              <a:rPr lang="en-US" sz="900" i="1" dirty="0">
                <a:cs typeface="Calibri" pitchFamily="34" charset="0"/>
              </a:rPr>
              <a:t> . Solo </a:t>
            </a:r>
            <a:r>
              <a:rPr lang="en-US" sz="900" i="1" dirty="0" err="1">
                <a:cs typeface="Calibri" pitchFamily="34" charset="0"/>
              </a:rPr>
              <a:t>inlcuye</a:t>
            </a:r>
            <a:r>
              <a:rPr lang="en-US" sz="900" i="1" dirty="0">
                <a:cs typeface="Calibri" pitchFamily="34" charset="0"/>
              </a:rPr>
              <a:t> las </a:t>
            </a:r>
            <a:r>
              <a:rPr lang="en-US" sz="900" i="1" dirty="0" err="1">
                <a:cs typeface="Calibri" pitchFamily="34" charset="0"/>
              </a:rPr>
              <a:t>filiales</a:t>
            </a:r>
            <a:r>
              <a:rPr lang="en-US" sz="900" i="1" dirty="0">
                <a:cs typeface="Calibri" pitchFamily="34" charset="0"/>
              </a:rPr>
              <a:t> </a:t>
            </a:r>
            <a:r>
              <a:rPr lang="en-US" sz="900" i="1" dirty="0" err="1">
                <a:cs typeface="Calibri" pitchFamily="34" charset="0"/>
              </a:rPr>
              <a:t>en</a:t>
            </a:r>
            <a:r>
              <a:rPr lang="en-US" sz="900" i="1" dirty="0">
                <a:cs typeface="Calibri" pitchFamily="34" charset="0"/>
              </a:rPr>
              <a:t> </a:t>
            </a:r>
            <a:r>
              <a:rPr lang="en-US" sz="900" i="1" dirty="0" err="1">
                <a:cs typeface="Calibri" pitchFamily="34" charset="0"/>
              </a:rPr>
              <a:t>donde</a:t>
            </a:r>
            <a:r>
              <a:rPr lang="en-US" sz="900" i="1" dirty="0">
                <a:cs typeface="Calibri" pitchFamily="34" charset="0"/>
              </a:rPr>
              <a:t> se </a:t>
            </a:r>
            <a:r>
              <a:rPr lang="en-US" sz="900" i="1" dirty="0" err="1">
                <a:cs typeface="Calibri" pitchFamily="34" charset="0"/>
              </a:rPr>
              <a:t>tiene</a:t>
            </a:r>
            <a:r>
              <a:rPr lang="en-US" sz="900" i="1" dirty="0">
                <a:cs typeface="Calibri" pitchFamily="34" charset="0"/>
              </a:rPr>
              <a:t> control. </a:t>
            </a:r>
          </a:p>
          <a:p>
            <a:endParaRPr lang="en-US" sz="900" i="1" dirty="0">
              <a:cs typeface="Calibri" pitchFamily="34" charset="0"/>
            </a:endParaRPr>
          </a:p>
        </p:txBody>
      </p:sp>
      <p:pic>
        <p:nvPicPr>
          <p:cNvPr id="271" name="Imagen 270">
            <a:extLst>
              <a:ext uri="{FF2B5EF4-FFF2-40B4-BE49-F238E27FC236}">
                <a16:creationId xmlns:a16="http://schemas.microsoft.com/office/drawing/2014/main" id="{4FE46FA5-109C-4380-9CB5-E857A166C8D0}"/>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66373" y="3358708"/>
            <a:ext cx="254180" cy="254179"/>
          </a:xfrm>
          <a:prstGeom prst="rect">
            <a:avLst/>
          </a:prstGeom>
        </p:spPr>
      </p:pic>
      <p:pic>
        <p:nvPicPr>
          <p:cNvPr id="272" name="Imagen 271">
            <a:extLst>
              <a:ext uri="{FF2B5EF4-FFF2-40B4-BE49-F238E27FC236}">
                <a16:creationId xmlns:a16="http://schemas.microsoft.com/office/drawing/2014/main" id="{0914EC9F-3991-4119-BEAF-45CD23350F6F}"/>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870471" y="3358018"/>
            <a:ext cx="254180" cy="254179"/>
          </a:xfrm>
          <a:prstGeom prst="rect">
            <a:avLst/>
          </a:prstGeom>
        </p:spPr>
      </p:pic>
      <p:pic>
        <p:nvPicPr>
          <p:cNvPr id="273" name="Imagen 272">
            <a:extLst>
              <a:ext uri="{FF2B5EF4-FFF2-40B4-BE49-F238E27FC236}">
                <a16:creationId xmlns:a16="http://schemas.microsoft.com/office/drawing/2014/main" id="{42334F8E-FD58-4E9F-B86E-5DC2CEABF49E}"/>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090985" y="3398562"/>
            <a:ext cx="254180" cy="254179"/>
          </a:xfrm>
          <a:prstGeom prst="rect">
            <a:avLst/>
          </a:prstGeom>
        </p:spPr>
      </p:pic>
      <p:pic>
        <p:nvPicPr>
          <p:cNvPr id="274" name="Imagen 273">
            <a:extLst>
              <a:ext uri="{FF2B5EF4-FFF2-40B4-BE49-F238E27FC236}">
                <a16:creationId xmlns:a16="http://schemas.microsoft.com/office/drawing/2014/main" id="{430B6772-A117-42C5-9097-CA7B59B086D9}"/>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374136" y="5351592"/>
            <a:ext cx="254180" cy="254179"/>
          </a:xfrm>
          <a:prstGeom prst="rect">
            <a:avLst/>
          </a:prstGeom>
        </p:spPr>
      </p:pic>
      <p:pic>
        <p:nvPicPr>
          <p:cNvPr id="275" name="Imagen 274">
            <a:extLst>
              <a:ext uri="{FF2B5EF4-FFF2-40B4-BE49-F238E27FC236}">
                <a16:creationId xmlns:a16="http://schemas.microsoft.com/office/drawing/2014/main" id="{87AC927E-84B7-40FC-8470-F9CE6B0C6B7C}"/>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044437" y="5312546"/>
            <a:ext cx="306340" cy="306341"/>
          </a:xfrm>
          <a:prstGeom prst="rect">
            <a:avLst/>
          </a:prstGeom>
        </p:spPr>
      </p:pic>
      <p:pic>
        <p:nvPicPr>
          <p:cNvPr id="276" name="Imagen 275">
            <a:extLst>
              <a:ext uri="{FF2B5EF4-FFF2-40B4-BE49-F238E27FC236}">
                <a16:creationId xmlns:a16="http://schemas.microsoft.com/office/drawing/2014/main" id="{12360F39-263D-4A4E-846F-4B7C87509539}"/>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171594" y="5364090"/>
            <a:ext cx="306340" cy="306341"/>
          </a:xfrm>
          <a:prstGeom prst="rect">
            <a:avLst/>
          </a:prstGeom>
        </p:spPr>
      </p:pic>
      <p:pic>
        <p:nvPicPr>
          <p:cNvPr id="277" name="Imagen 276">
            <a:extLst>
              <a:ext uri="{FF2B5EF4-FFF2-40B4-BE49-F238E27FC236}">
                <a16:creationId xmlns:a16="http://schemas.microsoft.com/office/drawing/2014/main" id="{92B9CB82-1120-4809-B1FD-3A6A184712B5}"/>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006603" y="4297194"/>
            <a:ext cx="306340" cy="306341"/>
          </a:xfrm>
          <a:prstGeom prst="rect">
            <a:avLst/>
          </a:prstGeom>
        </p:spPr>
      </p:pic>
      <p:pic>
        <p:nvPicPr>
          <p:cNvPr id="278" name="Imagen 277">
            <a:extLst>
              <a:ext uri="{FF2B5EF4-FFF2-40B4-BE49-F238E27FC236}">
                <a16:creationId xmlns:a16="http://schemas.microsoft.com/office/drawing/2014/main" id="{131F5B4F-17A7-4DD8-8BDE-9408F19E4C89}"/>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348056" y="4297194"/>
            <a:ext cx="306340" cy="306341"/>
          </a:xfrm>
          <a:prstGeom prst="rect">
            <a:avLst/>
          </a:prstGeom>
        </p:spPr>
      </p:pic>
      <p:pic>
        <p:nvPicPr>
          <p:cNvPr id="279" name="Imagen 278">
            <a:extLst>
              <a:ext uri="{FF2B5EF4-FFF2-40B4-BE49-F238E27FC236}">
                <a16:creationId xmlns:a16="http://schemas.microsoft.com/office/drawing/2014/main" id="{68540BC9-F110-4590-8CAB-FF1537C5F0F8}"/>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176005" y="4323933"/>
            <a:ext cx="306340" cy="306341"/>
          </a:xfrm>
          <a:prstGeom prst="rect">
            <a:avLst/>
          </a:prstGeom>
        </p:spPr>
      </p:pic>
      <p:pic>
        <p:nvPicPr>
          <p:cNvPr id="280" name="Imagen 279">
            <a:extLst>
              <a:ext uri="{FF2B5EF4-FFF2-40B4-BE49-F238E27FC236}">
                <a16:creationId xmlns:a16="http://schemas.microsoft.com/office/drawing/2014/main" id="{4050FCBC-3E0C-44FD-AA7B-ECFD4C9F5422}"/>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124108" y="3331343"/>
            <a:ext cx="306340" cy="306341"/>
          </a:xfrm>
          <a:prstGeom prst="rect">
            <a:avLst/>
          </a:prstGeom>
        </p:spPr>
      </p:pic>
      <p:pic>
        <p:nvPicPr>
          <p:cNvPr id="281" name="Imagen 280">
            <a:extLst>
              <a:ext uri="{FF2B5EF4-FFF2-40B4-BE49-F238E27FC236}">
                <a16:creationId xmlns:a16="http://schemas.microsoft.com/office/drawing/2014/main" id="{F035AB4D-6BC3-4EA0-A343-6B386CBB5FE5}"/>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785246" y="4092969"/>
            <a:ext cx="306340" cy="306341"/>
          </a:xfrm>
          <a:prstGeom prst="rect">
            <a:avLst/>
          </a:prstGeom>
        </p:spPr>
      </p:pic>
      <p:pic>
        <p:nvPicPr>
          <p:cNvPr id="282" name="Imagen 281">
            <a:extLst>
              <a:ext uri="{FF2B5EF4-FFF2-40B4-BE49-F238E27FC236}">
                <a16:creationId xmlns:a16="http://schemas.microsoft.com/office/drawing/2014/main" id="{0D1AFE4E-7672-4D11-B14F-A39688F53306}"/>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294915" y="3398562"/>
            <a:ext cx="254180" cy="254179"/>
          </a:xfrm>
          <a:prstGeom prst="rect">
            <a:avLst/>
          </a:prstGeom>
        </p:spPr>
      </p:pic>
      <p:pic>
        <p:nvPicPr>
          <p:cNvPr id="286" name="Imagen 285">
            <a:extLst>
              <a:ext uri="{FF2B5EF4-FFF2-40B4-BE49-F238E27FC236}">
                <a16:creationId xmlns:a16="http://schemas.microsoft.com/office/drawing/2014/main" id="{035934ED-C4B6-4D15-A31F-E58C2AD89721}"/>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rot="5400000">
            <a:off x="709121" y="4373724"/>
            <a:ext cx="294808" cy="294809"/>
          </a:xfrm>
          <a:prstGeom prst="rect">
            <a:avLst/>
          </a:prstGeom>
        </p:spPr>
      </p:pic>
      <p:pic>
        <p:nvPicPr>
          <p:cNvPr id="287" name="Imagen 286">
            <a:extLst>
              <a:ext uri="{FF2B5EF4-FFF2-40B4-BE49-F238E27FC236}">
                <a16:creationId xmlns:a16="http://schemas.microsoft.com/office/drawing/2014/main" id="{670761D5-0010-4F3D-8F40-60291AA203E4}"/>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rot="5400000">
            <a:off x="1901094" y="4385105"/>
            <a:ext cx="294808" cy="294809"/>
          </a:xfrm>
          <a:prstGeom prst="rect">
            <a:avLst/>
          </a:prstGeom>
        </p:spPr>
      </p:pic>
      <p:pic>
        <p:nvPicPr>
          <p:cNvPr id="288" name="Imagen 287">
            <a:extLst>
              <a:ext uri="{FF2B5EF4-FFF2-40B4-BE49-F238E27FC236}">
                <a16:creationId xmlns:a16="http://schemas.microsoft.com/office/drawing/2014/main" id="{5EED4A95-AF77-4DB8-8209-4F851E43082C}"/>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rot="5400000">
            <a:off x="3084977" y="4360868"/>
            <a:ext cx="294808" cy="294809"/>
          </a:xfrm>
          <a:prstGeom prst="rect">
            <a:avLst/>
          </a:prstGeom>
        </p:spPr>
      </p:pic>
      <p:pic>
        <p:nvPicPr>
          <p:cNvPr id="289" name="Imagen 288">
            <a:extLst>
              <a:ext uri="{FF2B5EF4-FFF2-40B4-BE49-F238E27FC236}">
                <a16:creationId xmlns:a16="http://schemas.microsoft.com/office/drawing/2014/main" id="{C586F71F-968F-452B-A141-848BBB7B6700}"/>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rot="5400000">
            <a:off x="10820400" y="3534879"/>
            <a:ext cx="294808" cy="294809"/>
          </a:xfrm>
          <a:prstGeom prst="rect">
            <a:avLst/>
          </a:prstGeom>
        </p:spPr>
      </p:pic>
      <p:pic>
        <p:nvPicPr>
          <p:cNvPr id="290" name="Imagen 289">
            <a:extLst>
              <a:ext uri="{FF2B5EF4-FFF2-40B4-BE49-F238E27FC236}">
                <a16:creationId xmlns:a16="http://schemas.microsoft.com/office/drawing/2014/main" id="{885F53F1-1CE2-43D4-9242-B5952812D17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062444" y="5428026"/>
            <a:ext cx="306340" cy="306341"/>
          </a:xfrm>
          <a:prstGeom prst="rect">
            <a:avLst/>
          </a:prstGeom>
        </p:spPr>
      </p:pic>
      <p:pic>
        <p:nvPicPr>
          <p:cNvPr id="294" name="Imagen 293">
            <a:extLst>
              <a:ext uri="{FF2B5EF4-FFF2-40B4-BE49-F238E27FC236}">
                <a16:creationId xmlns:a16="http://schemas.microsoft.com/office/drawing/2014/main" id="{9613075B-F949-469D-90EA-67DA20BFAA44}"/>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15619" y="5340963"/>
            <a:ext cx="343781" cy="343781"/>
          </a:xfrm>
          <a:prstGeom prst="rect">
            <a:avLst/>
          </a:prstGeom>
        </p:spPr>
      </p:pic>
      <p:pic>
        <p:nvPicPr>
          <p:cNvPr id="295" name="Imagen 294">
            <a:extLst>
              <a:ext uri="{FF2B5EF4-FFF2-40B4-BE49-F238E27FC236}">
                <a16:creationId xmlns:a16="http://schemas.microsoft.com/office/drawing/2014/main" id="{48CBC7FF-3C32-469E-9567-AF5663B1BC74}"/>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9656924" y="3620891"/>
            <a:ext cx="343781" cy="343781"/>
          </a:xfrm>
          <a:prstGeom prst="rect">
            <a:avLst/>
          </a:prstGeom>
        </p:spPr>
      </p:pic>
      <p:pic>
        <p:nvPicPr>
          <p:cNvPr id="296" name="Imagen 295">
            <a:extLst>
              <a:ext uri="{FF2B5EF4-FFF2-40B4-BE49-F238E27FC236}">
                <a16:creationId xmlns:a16="http://schemas.microsoft.com/office/drawing/2014/main" id="{0838AF02-1F81-4AEF-8640-3BF2F79ED9E9}"/>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816925" y="5356579"/>
            <a:ext cx="364826" cy="361786"/>
          </a:xfrm>
          <a:prstGeom prst="rect">
            <a:avLst/>
          </a:prstGeom>
        </p:spPr>
      </p:pic>
    </p:spTree>
    <p:extLst>
      <p:ext uri="{BB962C8B-B14F-4D97-AF65-F5344CB8AC3E}">
        <p14:creationId xmlns:p14="http://schemas.microsoft.com/office/powerpoint/2010/main" val="226453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arcador de texto 11">
            <a:extLst>
              <a:ext uri="{FF2B5EF4-FFF2-40B4-BE49-F238E27FC236}">
                <a16:creationId xmlns:a16="http://schemas.microsoft.com/office/drawing/2014/main" id="{1805421D-4B96-466E-8A67-3702F7328F48}"/>
              </a:ext>
            </a:extLst>
          </p:cNvPr>
          <p:cNvSpPr>
            <a:spLocks noGrp="1"/>
          </p:cNvSpPr>
          <p:nvPr>
            <p:ph type="body" idx="1"/>
          </p:nvPr>
        </p:nvSpPr>
        <p:spPr/>
        <p:txBody>
          <a:bodyPr anchor="ctr" anchorCtr="0">
            <a:normAutofit lnSpcReduction="10000"/>
          </a:bodyPr>
          <a:lstStyle/>
          <a:p>
            <a:r>
              <a:rPr lang="es-CO">
                <a:latin typeface="Tahoma" panose="020B0604030504040204" pitchFamily="34" charset="0"/>
                <a:ea typeface="Tahoma" panose="020B0604030504040204" pitchFamily="34" charset="0"/>
                <a:cs typeface="Tahoma" panose="020B0604030504040204" pitchFamily="34" charset="0"/>
              </a:rPr>
              <a:t>La estrategia ISA 2030 está orientada a la creación de </a:t>
            </a:r>
            <a:r>
              <a:rPr lang="es-CO" i="1">
                <a:latin typeface="Tahoma" panose="020B0604030504040204" pitchFamily="34" charset="0"/>
                <a:ea typeface="Tahoma" panose="020B0604030504040204" pitchFamily="34" charset="0"/>
                <a:cs typeface="Tahoma" panose="020B0604030504040204" pitchFamily="34" charset="0"/>
              </a:rPr>
              <a:t>Valor Sostenible</a:t>
            </a:r>
          </a:p>
        </p:txBody>
      </p:sp>
      <p:sp>
        <p:nvSpPr>
          <p:cNvPr id="4" name="Marcador de número de diapositiva 3">
            <a:extLst>
              <a:ext uri="{FF2B5EF4-FFF2-40B4-BE49-F238E27FC236}">
                <a16:creationId xmlns:a16="http://schemas.microsoft.com/office/drawing/2014/main" id="{7CB6401A-2C1A-4900-A783-18A636AD9D2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F51303-8DBA-4547-8DCC-488F17BA83D1}" type="slidenum">
              <a:rPr kumimoji="0" lang="en-US" sz="1800" b="0" i="0" u="none" strike="noStrike" kern="1200" cap="none" spc="0" normalizeH="0" baseline="0" noProof="0" smtClean="0">
                <a:ln>
                  <a:noFill/>
                </a:ln>
                <a:solidFill>
                  <a:srgbClr val="033085"/>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a:ln>
                <a:noFill/>
              </a:ln>
              <a:solidFill>
                <a:srgbClr val="033085"/>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5" name="Grupo 4">
            <a:extLst>
              <a:ext uri="{FF2B5EF4-FFF2-40B4-BE49-F238E27FC236}">
                <a16:creationId xmlns:a16="http://schemas.microsoft.com/office/drawing/2014/main" id="{53405DDE-ECA5-49F6-976B-7B3027B5F009}"/>
              </a:ext>
            </a:extLst>
          </p:cNvPr>
          <p:cNvGrpSpPr/>
          <p:nvPr/>
        </p:nvGrpSpPr>
        <p:grpSpPr>
          <a:xfrm>
            <a:off x="1046480" y="1361669"/>
            <a:ext cx="10015055" cy="5040000"/>
            <a:chOff x="1046480" y="1361669"/>
            <a:chExt cx="10015055" cy="5040000"/>
          </a:xfrm>
        </p:grpSpPr>
        <p:pic>
          <p:nvPicPr>
            <p:cNvPr id="6" name="Imagen 5">
              <a:extLst>
                <a:ext uri="{FF2B5EF4-FFF2-40B4-BE49-F238E27FC236}">
                  <a16:creationId xmlns:a16="http://schemas.microsoft.com/office/drawing/2014/main" id="{C1EF6A1F-8BBD-4FB9-8B51-3815769FF0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56557" y="1361669"/>
              <a:ext cx="8104978" cy="5040000"/>
            </a:xfrm>
            <a:prstGeom prst="rect">
              <a:avLst/>
            </a:prstGeom>
          </p:spPr>
        </p:pic>
        <p:pic>
          <p:nvPicPr>
            <p:cNvPr id="7" name="Imagen 6">
              <a:extLst>
                <a:ext uri="{FF2B5EF4-FFF2-40B4-BE49-F238E27FC236}">
                  <a16:creationId xmlns:a16="http://schemas.microsoft.com/office/drawing/2014/main" id="{F615A79C-F8E2-4FB0-9D49-32F64F8468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6480" y="3962399"/>
              <a:ext cx="1837733" cy="1548000"/>
            </a:xfrm>
            <a:prstGeom prst="rect">
              <a:avLst/>
            </a:prstGeom>
          </p:spPr>
        </p:pic>
      </p:grpSp>
      <p:pic>
        <p:nvPicPr>
          <p:cNvPr id="8" name="Imagen 7">
            <a:extLst>
              <a:ext uri="{FF2B5EF4-FFF2-40B4-BE49-F238E27FC236}">
                <a16:creationId xmlns:a16="http://schemas.microsoft.com/office/drawing/2014/main" id="{CAB7DB4A-2364-4133-8421-0C5D656402F7}"/>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0129" l="2444" r="97556">
                        <a14:foregroundMark x1="54582" y1="37339" x2="69959" y2="36910"/>
                        <a14:foregroundMark x1="69959" y1="36910" x2="89715" y2="858"/>
                        <a14:foregroundMark x1="89715" y1="858" x2="51120" y2="39914"/>
                        <a14:foregroundMark x1="51120" y1="39914" x2="80754" y2="16309"/>
                        <a14:foregroundMark x1="80754" y1="16309" x2="73320" y2="8584"/>
                        <a14:foregroundMark x1="73320" y1="8584" x2="62831" y2="23176"/>
                        <a14:foregroundMark x1="62831" y1="23176" x2="63035" y2="24464"/>
                        <a14:foregroundMark x1="4073" y1="33476" x2="30855" y2="47639"/>
                        <a14:foregroundMark x1="30855" y1="47639" x2="65071" y2="20601"/>
                        <a14:foregroundMark x1="65071" y1="20601" x2="7332" y2="25751"/>
                        <a14:foregroundMark x1="7332" y1="25751" x2="39511" y2="11588"/>
                        <a14:foregroundMark x1="39511" y1="11588" x2="3259" y2="6009"/>
                        <a14:foregroundMark x1="3259" y1="6009" x2="28717" y2="47210"/>
                        <a14:foregroundMark x1="28717" y1="47210" x2="6619" y2="41202"/>
                        <a14:foregroundMark x1="6619" y1="41202" x2="25255" y2="69099"/>
                        <a14:foregroundMark x1="25255" y1="69099" x2="53157" y2="48498"/>
                        <a14:foregroundMark x1="53157" y1="48498" x2="26375" y2="35193"/>
                        <a14:foregroundMark x1="26375" y1="35193" x2="96334" y2="3863"/>
                        <a14:foregroundMark x1="7230" y1="0" x2="96232" y2="3433"/>
                        <a14:foregroundMark x1="7128" y1="0" x2="1527" y2="24464"/>
                        <a14:foregroundMark x1="1527" y1="24893" x2="41344" y2="69528"/>
                        <a14:foregroundMark x1="41344" y1="69528" x2="53971" y2="64807"/>
                        <a14:foregroundMark x1="53971" y1="64807" x2="31161" y2="59657"/>
                        <a14:foregroundMark x1="31161" y1="59657" x2="48371" y2="39485"/>
                        <a14:foregroundMark x1="48371" y1="39485" x2="36558" y2="35622"/>
                        <a14:foregroundMark x1="36558" y1="35622" x2="61507" y2="19742"/>
                        <a14:foregroundMark x1="61507" y1="19742" x2="52342" y2="4721"/>
                        <a14:foregroundMark x1="52342" y1="4721" x2="4175" y2="2146"/>
                        <a14:foregroundMark x1="4073" y1="2146" x2="0" y2="12446"/>
                        <a14:foregroundMark x1="0" y1="30472" x2="3055" y2="44635"/>
                        <a14:foregroundMark x1="3157" y1="45064" x2="25560" y2="7725"/>
                        <a14:foregroundMark x1="25560" y1="7725" x2="45010" y2="39056"/>
                        <a14:foregroundMark x1="45010" y1="39056" x2="46436" y2="39914"/>
                        <a14:foregroundMark x1="2444" y1="0" x2="2444" y2="54936"/>
                        <a14:foregroundMark x1="2851" y1="0" x2="5601" y2="54077"/>
                        <a14:foregroundMark x1="5703" y1="54506" x2="713" y2="2146"/>
                        <a14:foregroundMark x1="713" y1="2146" x2="102" y2="64807"/>
                        <a14:foregroundMark x1="102" y1="64807" x2="5092" y2="31760"/>
                        <a14:foregroundMark x1="3259" y1="0" x2="4990" y2="31330"/>
                        <a14:foregroundMark x1="2037" y1="0" x2="2037" y2="47639"/>
                        <a14:foregroundMark x1="2138" y1="0" x2="2037" y2="47639"/>
                        <a14:foregroundMark x1="2342" y1="0" x2="4073" y2="41202"/>
                        <a14:foregroundMark x1="4175" y1="41631" x2="2444" y2="28326"/>
                        <a14:foregroundMark x1="26986" y1="89700" x2="30143" y2="90129"/>
                        <a14:foregroundMark x1="96029" y1="0" x2="91752" y2="9442"/>
                      </a14:backgroundRemoval>
                    </a14:imgEffect>
                  </a14:imgLayer>
                </a14:imgProps>
              </a:ext>
              <a:ext uri="{28A0092B-C50C-407E-A947-70E740481C1C}">
                <a14:useLocalDpi xmlns:a14="http://schemas.microsoft.com/office/drawing/2010/main"/>
              </a:ext>
            </a:extLst>
          </a:blip>
          <a:srcRect/>
          <a:stretch/>
        </p:blipFill>
        <p:spPr>
          <a:xfrm rot="10800000">
            <a:off x="7380538" y="5859720"/>
            <a:ext cx="4811462" cy="1015823"/>
          </a:xfrm>
          <a:prstGeom prst="rect">
            <a:avLst/>
          </a:prstGeom>
        </p:spPr>
      </p:pic>
    </p:spTree>
    <p:extLst>
      <p:ext uri="{BB962C8B-B14F-4D97-AF65-F5344CB8AC3E}">
        <p14:creationId xmlns:p14="http://schemas.microsoft.com/office/powerpoint/2010/main" val="3091494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n 36">
            <a:extLst>
              <a:ext uri="{FF2B5EF4-FFF2-40B4-BE49-F238E27FC236}">
                <a16:creationId xmlns:a16="http://schemas.microsoft.com/office/drawing/2014/main" id="{EEB7A781-CC4A-41E5-8971-DE84DDA4F521}"/>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90129" l="2444" r="97556">
                        <a14:foregroundMark x1="54582" y1="37339" x2="69959" y2="36910"/>
                        <a14:foregroundMark x1="69959" y1="36910" x2="89715" y2="858"/>
                        <a14:foregroundMark x1="89715" y1="858" x2="51120" y2="39914"/>
                        <a14:foregroundMark x1="51120" y1="39914" x2="80754" y2="16309"/>
                        <a14:foregroundMark x1="80754" y1="16309" x2="73320" y2="8584"/>
                        <a14:foregroundMark x1="73320" y1="8584" x2="62831" y2="23176"/>
                        <a14:foregroundMark x1="62831" y1="23176" x2="63035" y2="24464"/>
                        <a14:foregroundMark x1="4073" y1="33476" x2="30855" y2="47639"/>
                        <a14:foregroundMark x1="30855" y1="47639" x2="65071" y2="20601"/>
                        <a14:foregroundMark x1="65071" y1="20601" x2="7332" y2="25751"/>
                        <a14:foregroundMark x1="7332" y1="25751" x2="39511" y2="11588"/>
                        <a14:foregroundMark x1="39511" y1="11588" x2="3259" y2="6009"/>
                        <a14:foregroundMark x1="3259" y1="6009" x2="28717" y2="47210"/>
                        <a14:foregroundMark x1="28717" y1="47210" x2="6619" y2="41202"/>
                        <a14:foregroundMark x1="6619" y1="41202" x2="25255" y2="69099"/>
                        <a14:foregroundMark x1="25255" y1="69099" x2="53157" y2="48498"/>
                        <a14:foregroundMark x1="53157" y1="48498" x2="26375" y2="35193"/>
                        <a14:foregroundMark x1="26375" y1="35193" x2="96334" y2="3863"/>
                        <a14:foregroundMark x1="7230" y1="0" x2="96232" y2="3433"/>
                        <a14:foregroundMark x1="7128" y1="0" x2="1527" y2="24464"/>
                        <a14:foregroundMark x1="1527" y1="24893" x2="41344" y2="69528"/>
                        <a14:foregroundMark x1="41344" y1="69528" x2="53971" y2="64807"/>
                        <a14:foregroundMark x1="53971" y1="64807" x2="31161" y2="59657"/>
                        <a14:foregroundMark x1="31161" y1="59657" x2="48371" y2="39485"/>
                        <a14:foregroundMark x1="48371" y1="39485" x2="36558" y2="35622"/>
                        <a14:foregroundMark x1="36558" y1="35622" x2="61507" y2="19742"/>
                        <a14:foregroundMark x1="61507" y1="19742" x2="52342" y2="4721"/>
                        <a14:foregroundMark x1="52342" y1="4721" x2="4175" y2="2146"/>
                        <a14:foregroundMark x1="4073" y1="2146" x2="0" y2="12446"/>
                        <a14:foregroundMark x1="0" y1="30472" x2="3055" y2="44635"/>
                        <a14:foregroundMark x1="3157" y1="45064" x2="25560" y2="7725"/>
                        <a14:foregroundMark x1="25560" y1="7725" x2="45010" y2="39056"/>
                        <a14:foregroundMark x1="45010" y1="39056" x2="46436" y2="39914"/>
                        <a14:foregroundMark x1="2444" y1="0" x2="2444" y2="54936"/>
                        <a14:foregroundMark x1="2851" y1="0" x2="5601" y2="54077"/>
                        <a14:foregroundMark x1="5703" y1="54506" x2="713" y2="2146"/>
                        <a14:foregroundMark x1="713" y1="2146" x2="102" y2="64807"/>
                        <a14:foregroundMark x1="102" y1="64807" x2="5092" y2="31760"/>
                        <a14:foregroundMark x1="3259" y1="0" x2="4990" y2="31330"/>
                        <a14:foregroundMark x1="2037" y1="0" x2="2037" y2="47639"/>
                        <a14:foregroundMark x1="2138" y1="0" x2="2037" y2="47639"/>
                        <a14:foregroundMark x1="2342" y1="0" x2="4073" y2="41202"/>
                        <a14:foregroundMark x1="4175" y1="41631" x2="2444" y2="28326"/>
                        <a14:foregroundMark x1="26986" y1="89700" x2="30143" y2="90129"/>
                        <a14:foregroundMark x1="96029" y1="0" x2="91752" y2="9442"/>
                      </a14:backgroundRemoval>
                    </a14:imgEffect>
                  </a14:imgLayer>
                </a14:imgProps>
              </a:ext>
              <a:ext uri="{28A0092B-C50C-407E-A947-70E740481C1C}">
                <a14:useLocalDpi xmlns:a14="http://schemas.microsoft.com/office/drawing/2010/main"/>
              </a:ext>
            </a:extLst>
          </a:blip>
          <a:srcRect/>
          <a:stretch/>
        </p:blipFill>
        <p:spPr>
          <a:xfrm>
            <a:off x="0" y="-55806"/>
            <a:ext cx="10532278" cy="1493477"/>
          </a:xfrm>
          <a:prstGeom prst="rect">
            <a:avLst/>
          </a:prstGeom>
        </p:spPr>
      </p:pic>
      <p:sp>
        <p:nvSpPr>
          <p:cNvPr id="2" name="Marcador de número de diapositiva 1">
            <a:extLst>
              <a:ext uri="{FF2B5EF4-FFF2-40B4-BE49-F238E27FC236}">
                <a16:creationId xmlns:a16="http://schemas.microsoft.com/office/drawing/2014/main" id="{D6F21F67-CD0E-4B2B-9FF4-FBE9EA2915A7}"/>
              </a:ext>
            </a:extLst>
          </p:cNvPr>
          <p:cNvSpPr>
            <a:spLocks noGrp="1"/>
          </p:cNvSpPr>
          <p:nvPr>
            <p:ph type="sldNum" sz="quarter" idx="12"/>
          </p:nvPr>
        </p:nvSpPr>
        <p:spPr/>
        <p:txBody>
          <a:bodyPr/>
          <a:lstStyle/>
          <a:p>
            <a:fld id="{A8CA4421-44AD-DE44-A829-A4FCFB7D6F23}" type="slidenum">
              <a:rPr lang="es-CO" smtClean="0"/>
              <a:t>6</a:t>
            </a:fld>
            <a:endParaRPr lang="es-CO"/>
          </a:p>
        </p:txBody>
      </p:sp>
      <p:sp>
        <p:nvSpPr>
          <p:cNvPr id="4" name="Freeform 18">
            <a:extLst>
              <a:ext uri="{FF2B5EF4-FFF2-40B4-BE49-F238E27FC236}">
                <a16:creationId xmlns:a16="http://schemas.microsoft.com/office/drawing/2014/main" id="{AC26AE68-09D1-46D0-9DC2-EA22E754FF75}"/>
              </a:ext>
            </a:extLst>
          </p:cNvPr>
          <p:cNvSpPr>
            <a:spLocks noEditPoints="1"/>
          </p:cNvSpPr>
          <p:nvPr/>
        </p:nvSpPr>
        <p:spPr bwMode="auto">
          <a:xfrm>
            <a:off x="1550261" y="1858327"/>
            <a:ext cx="1608138" cy="938213"/>
          </a:xfrm>
          <a:custGeom>
            <a:avLst/>
            <a:gdLst>
              <a:gd name="T0" fmla="*/ 539 w 591"/>
              <a:gd name="T1" fmla="*/ 59 h 344"/>
              <a:gd name="T2" fmla="*/ 514 w 591"/>
              <a:gd name="T3" fmla="*/ 31 h 344"/>
              <a:gd name="T4" fmla="*/ 500 w 591"/>
              <a:gd name="T5" fmla="*/ 28 h 344"/>
              <a:gd name="T6" fmla="*/ 524 w 591"/>
              <a:gd name="T7" fmla="*/ 55 h 344"/>
              <a:gd name="T8" fmla="*/ 487 w 591"/>
              <a:gd name="T9" fmla="*/ 33 h 344"/>
              <a:gd name="T10" fmla="*/ 425 w 591"/>
              <a:gd name="T11" fmla="*/ 3 h 344"/>
              <a:gd name="T12" fmla="*/ 453 w 591"/>
              <a:gd name="T13" fmla="*/ 16 h 344"/>
              <a:gd name="T14" fmla="*/ 471 w 591"/>
              <a:gd name="T15" fmla="*/ 32 h 344"/>
              <a:gd name="T16" fmla="*/ 429 w 591"/>
              <a:gd name="T17" fmla="*/ 9 h 344"/>
              <a:gd name="T18" fmla="*/ 392 w 591"/>
              <a:gd name="T19" fmla="*/ 6 h 344"/>
              <a:gd name="T20" fmla="*/ 440 w 591"/>
              <a:gd name="T21" fmla="*/ 11 h 344"/>
              <a:gd name="T22" fmla="*/ 397 w 591"/>
              <a:gd name="T23" fmla="*/ 3 h 344"/>
              <a:gd name="T24" fmla="*/ 416 w 591"/>
              <a:gd name="T25" fmla="*/ 8 h 344"/>
              <a:gd name="T26" fmla="*/ 405 w 591"/>
              <a:gd name="T27" fmla="*/ 8 h 344"/>
              <a:gd name="T28" fmla="*/ 429 w 591"/>
              <a:gd name="T29" fmla="*/ 22 h 344"/>
              <a:gd name="T30" fmla="*/ 379 w 591"/>
              <a:gd name="T31" fmla="*/ 1 h 344"/>
              <a:gd name="T32" fmla="*/ 72 w 591"/>
              <a:gd name="T33" fmla="*/ 234 h 344"/>
              <a:gd name="T34" fmla="*/ 330 w 591"/>
              <a:gd name="T35" fmla="*/ 4 h 344"/>
              <a:gd name="T36" fmla="*/ 336 w 591"/>
              <a:gd name="T37" fmla="*/ 4 h 344"/>
              <a:gd name="T38" fmla="*/ 573 w 591"/>
              <a:gd name="T39" fmla="*/ 114 h 344"/>
              <a:gd name="T40" fmla="*/ 455 w 591"/>
              <a:gd name="T41" fmla="*/ 66 h 344"/>
              <a:gd name="T42" fmla="*/ 361 w 591"/>
              <a:gd name="T43" fmla="*/ 49 h 344"/>
              <a:gd name="T44" fmla="*/ 290 w 591"/>
              <a:gd name="T45" fmla="*/ 64 h 344"/>
              <a:gd name="T46" fmla="*/ 259 w 591"/>
              <a:gd name="T47" fmla="*/ 67 h 344"/>
              <a:gd name="T48" fmla="*/ 176 w 591"/>
              <a:gd name="T49" fmla="*/ 118 h 344"/>
              <a:gd name="T50" fmla="*/ 107 w 591"/>
              <a:gd name="T51" fmla="*/ 171 h 344"/>
              <a:gd name="T52" fmla="*/ 60 w 591"/>
              <a:gd name="T53" fmla="*/ 252 h 344"/>
              <a:gd name="T54" fmla="*/ 35 w 591"/>
              <a:gd name="T55" fmla="*/ 307 h 344"/>
              <a:gd name="T56" fmla="*/ 28 w 591"/>
              <a:gd name="T57" fmla="*/ 344 h 344"/>
              <a:gd name="T58" fmla="*/ 3 w 591"/>
              <a:gd name="T59" fmla="*/ 314 h 344"/>
              <a:gd name="T60" fmla="*/ 13 w 591"/>
              <a:gd name="T61" fmla="*/ 273 h 344"/>
              <a:gd name="T62" fmla="*/ 25 w 591"/>
              <a:gd name="T63" fmla="*/ 232 h 344"/>
              <a:gd name="T64" fmla="*/ 66 w 591"/>
              <a:gd name="T65" fmla="*/ 169 h 344"/>
              <a:gd name="T66" fmla="*/ 79 w 591"/>
              <a:gd name="T67" fmla="*/ 149 h 344"/>
              <a:gd name="T68" fmla="*/ 105 w 591"/>
              <a:gd name="T69" fmla="*/ 107 h 344"/>
              <a:gd name="T70" fmla="*/ 134 w 591"/>
              <a:gd name="T71" fmla="*/ 85 h 344"/>
              <a:gd name="T72" fmla="*/ 218 w 591"/>
              <a:gd name="T73" fmla="*/ 31 h 344"/>
              <a:gd name="T74" fmla="*/ 316 w 591"/>
              <a:gd name="T75" fmla="*/ 7 h 344"/>
              <a:gd name="T76" fmla="*/ 335 w 591"/>
              <a:gd name="T77" fmla="*/ 5 h 344"/>
              <a:gd name="T78" fmla="*/ 351 w 591"/>
              <a:gd name="T79" fmla="*/ 18 h 344"/>
              <a:gd name="T80" fmla="*/ 343 w 591"/>
              <a:gd name="T81" fmla="*/ 31 h 344"/>
              <a:gd name="T82" fmla="*/ 386 w 591"/>
              <a:gd name="T83" fmla="*/ 11 h 344"/>
              <a:gd name="T84" fmla="*/ 451 w 591"/>
              <a:gd name="T85" fmla="*/ 29 h 344"/>
              <a:gd name="T86" fmla="*/ 499 w 591"/>
              <a:gd name="T87" fmla="*/ 55 h 344"/>
              <a:gd name="T88" fmla="*/ 546 w 591"/>
              <a:gd name="T89" fmla="*/ 78 h 344"/>
              <a:gd name="T90" fmla="*/ 203 w 591"/>
              <a:gd name="T91" fmla="*/ 53 h 344"/>
              <a:gd name="T92" fmla="*/ 18 w 591"/>
              <a:gd name="T93" fmla="*/ 268 h 344"/>
              <a:gd name="T94" fmla="*/ 90 w 591"/>
              <a:gd name="T95" fmla="*/ 139 h 344"/>
              <a:gd name="T96" fmla="*/ 147 w 591"/>
              <a:gd name="T97" fmla="*/ 88 h 344"/>
              <a:gd name="T98" fmla="*/ 225 w 591"/>
              <a:gd name="T99" fmla="*/ 53 h 344"/>
              <a:gd name="T100" fmla="*/ 256 w 591"/>
              <a:gd name="T101" fmla="*/ 47 h 344"/>
              <a:gd name="T102" fmla="*/ 297 w 591"/>
              <a:gd name="T103" fmla="*/ 28 h 344"/>
              <a:gd name="T104" fmla="*/ 272 w 591"/>
              <a:gd name="T105" fmla="*/ 26 h 344"/>
              <a:gd name="T106" fmla="*/ 275 w 591"/>
              <a:gd name="T107" fmla="*/ 38 h 344"/>
              <a:gd name="T108" fmla="*/ 313 w 591"/>
              <a:gd name="T109" fmla="*/ 32 h 344"/>
              <a:gd name="T110" fmla="*/ 464 w 591"/>
              <a:gd name="T111" fmla="*/ 34 h 344"/>
              <a:gd name="T112" fmla="*/ 6 w 591"/>
              <a:gd name="T113" fmla="*/ 326 h 344"/>
              <a:gd name="T114" fmla="*/ 356 w 591"/>
              <a:gd name="T115" fmla="*/ 1 h 344"/>
              <a:gd name="T116" fmla="*/ 374 w 591"/>
              <a:gd name="T117" fmla="*/ 15 h 344"/>
              <a:gd name="T118" fmla="*/ 342 w 591"/>
              <a:gd name="T119" fmla="*/ 23 h 344"/>
              <a:gd name="T120" fmla="*/ 578 w 591"/>
              <a:gd name="T121" fmla="*/ 118 h 344"/>
              <a:gd name="T122" fmla="*/ 66 w 591"/>
              <a:gd name="T123" fmla="*/ 158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91" h="344">
                <a:moveTo>
                  <a:pt x="591" y="76"/>
                </a:moveTo>
                <a:cubicBezTo>
                  <a:pt x="591" y="76"/>
                  <a:pt x="589" y="80"/>
                  <a:pt x="588" y="78"/>
                </a:cubicBezTo>
                <a:cubicBezTo>
                  <a:pt x="587" y="79"/>
                  <a:pt x="588" y="75"/>
                  <a:pt x="591" y="76"/>
                </a:cubicBezTo>
                <a:close/>
                <a:moveTo>
                  <a:pt x="554" y="63"/>
                </a:moveTo>
                <a:cubicBezTo>
                  <a:pt x="548" y="63"/>
                  <a:pt x="548" y="63"/>
                  <a:pt x="548" y="63"/>
                </a:cubicBezTo>
                <a:cubicBezTo>
                  <a:pt x="553" y="64"/>
                  <a:pt x="553" y="64"/>
                  <a:pt x="553" y="64"/>
                </a:cubicBezTo>
                <a:lnTo>
                  <a:pt x="554" y="63"/>
                </a:lnTo>
                <a:close/>
                <a:moveTo>
                  <a:pt x="538" y="57"/>
                </a:moveTo>
                <a:cubicBezTo>
                  <a:pt x="539" y="59"/>
                  <a:pt x="539" y="59"/>
                  <a:pt x="539" y="59"/>
                </a:cubicBezTo>
                <a:cubicBezTo>
                  <a:pt x="543" y="56"/>
                  <a:pt x="543" y="56"/>
                  <a:pt x="543" y="56"/>
                </a:cubicBezTo>
                <a:cubicBezTo>
                  <a:pt x="537" y="53"/>
                  <a:pt x="526" y="52"/>
                  <a:pt x="523" y="48"/>
                </a:cubicBezTo>
                <a:cubicBezTo>
                  <a:pt x="523" y="55"/>
                  <a:pt x="534" y="53"/>
                  <a:pt x="538" y="57"/>
                </a:cubicBezTo>
                <a:close/>
                <a:moveTo>
                  <a:pt x="514" y="31"/>
                </a:moveTo>
                <a:cubicBezTo>
                  <a:pt x="513" y="30"/>
                  <a:pt x="512" y="30"/>
                  <a:pt x="511" y="29"/>
                </a:cubicBezTo>
                <a:cubicBezTo>
                  <a:pt x="511" y="32"/>
                  <a:pt x="506" y="29"/>
                  <a:pt x="514" y="31"/>
                </a:cubicBezTo>
                <a:cubicBezTo>
                  <a:pt x="514" y="31"/>
                  <a:pt x="514" y="31"/>
                  <a:pt x="514" y="31"/>
                </a:cubicBezTo>
                <a:close/>
                <a:moveTo>
                  <a:pt x="514" y="31"/>
                </a:moveTo>
                <a:cubicBezTo>
                  <a:pt x="517" y="32"/>
                  <a:pt x="512" y="28"/>
                  <a:pt x="514" y="31"/>
                </a:cubicBezTo>
                <a:close/>
                <a:moveTo>
                  <a:pt x="503" y="25"/>
                </a:moveTo>
                <a:cubicBezTo>
                  <a:pt x="502" y="24"/>
                  <a:pt x="498" y="22"/>
                  <a:pt x="500" y="22"/>
                </a:cubicBezTo>
                <a:cubicBezTo>
                  <a:pt x="495" y="21"/>
                  <a:pt x="495" y="23"/>
                  <a:pt x="497" y="25"/>
                </a:cubicBezTo>
                <a:cubicBezTo>
                  <a:pt x="499" y="25"/>
                  <a:pt x="501" y="25"/>
                  <a:pt x="503" y="25"/>
                </a:cubicBezTo>
                <a:close/>
                <a:moveTo>
                  <a:pt x="492" y="28"/>
                </a:moveTo>
                <a:cubicBezTo>
                  <a:pt x="494" y="28"/>
                  <a:pt x="494" y="28"/>
                  <a:pt x="494" y="28"/>
                </a:cubicBezTo>
                <a:cubicBezTo>
                  <a:pt x="494" y="27"/>
                  <a:pt x="493" y="27"/>
                  <a:pt x="492" y="28"/>
                </a:cubicBezTo>
                <a:close/>
                <a:moveTo>
                  <a:pt x="497" y="28"/>
                </a:moveTo>
                <a:cubicBezTo>
                  <a:pt x="496" y="30"/>
                  <a:pt x="497" y="28"/>
                  <a:pt x="500" y="28"/>
                </a:cubicBezTo>
                <a:cubicBezTo>
                  <a:pt x="494" y="28"/>
                  <a:pt x="494" y="28"/>
                  <a:pt x="494" y="28"/>
                </a:cubicBezTo>
                <a:cubicBezTo>
                  <a:pt x="495" y="29"/>
                  <a:pt x="494" y="31"/>
                  <a:pt x="497" y="28"/>
                </a:cubicBezTo>
                <a:close/>
                <a:moveTo>
                  <a:pt x="502" y="34"/>
                </a:moveTo>
                <a:cubicBezTo>
                  <a:pt x="511" y="37"/>
                  <a:pt x="511" y="33"/>
                  <a:pt x="502" y="30"/>
                </a:cubicBezTo>
                <a:cubicBezTo>
                  <a:pt x="504" y="32"/>
                  <a:pt x="507" y="34"/>
                  <a:pt x="502" y="34"/>
                </a:cubicBezTo>
                <a:close/>
                <a:moveTo>
                  <a:pt x="524" y="55"/>
                </a:moveTo>
                <a:cubicBezTo>
                  <a:pt x="523" y="55"/>
                  <a:pt x="519" y="51"/>
                  <a:pt x="518" y="53"/>
                </a:cubicBezTo>
                <a:cubicBezTo>
                  <a:pt x="519" y="54"/>
                  <a:pt x="520" y="55"/>
                  <a:pt x="521" y="56"/>
                </a:cubicBezTo>
                <a:lnTo>
                  <a:pt x="524" y="55"/>
                </a:lnTo>
                <a:close/>
                <a:moveTo>
                  <a:pt x="469" y="13"/>
                </a:moveTo>
                <a:cubicBezTo>
                  <a:pt x="469" y="14"/>
                  <a:pt x="470" y="17"/>
                  <a:pt x="470" y="18"/>
                </a:cubicBezTo>
                <a:cubicBezTo>
                  <a:pt x="471" y="18"/>
                  <a:pt x="472" y="18"/>
                  <a:pt x="474" y="18"/>
                </a:cubicBezTo>
                <a:cubicBezTo>
                  <a:pt x="472" y="17"/>
                  <a:pt x="469" y="15"/>
                  <a:pt x="469" y="13"/>
                </a:cubicBezTo>
                <a:close/>
                <a:moveTo>
                  <a:pt x="470" y="18"/>
                </a:moveTo>
                <a:cubicBezTo>
                  <a:pt x="464" y="19"/>
                  <a:pt x="464" y="19"/>
                  <a:pt x="464" y="19"/>
                </a:cubicBezTo>
                <a:cubicBezTo>
                  <a:pt x="469" y="20"/>
                  <a:pt x="470" y="20"/>
                  <a:pt x="470" y="18"/>
                </a:cubicBezTo>
                <a:close/>
                <a:moveTo>
                  <a:pt x="498" y="32"/>
                </a:moveTo>
                <a:cubicBezTo>
                  <a:pt x="487" y="33"/>
                  <a:pt x="487" y="33"/>
                  <a:pt x="487" y="33"/>
                </a:cubicBezTo>
                <a:cubicBezTo>
                  <a:pt x="489" y="34"/>
                  <a:pt x="489" y="34"/>
                  <a:pt x="489" y="34"/>
                </a:cubicBezTo>
                <a:lnTo>
                  <a:pt x="498" y="32"/>
                </a:lnTo>
                <a:close/>
                <a:moveTo>
                  <a:pt x="453" y="6"/>
                </a:moveTo>
                <a:cubicBezTo>
                  <a:pt x="446" y="9"/>
                  <a:pt x="446" y="9"/>
                  <a:pt x="446" y="9"/>
                </a:cubicBezTo>
                <a:cubicBezTo>
                  <a:pt x="449" y="8"/>
                  <a:pt x="449" y="8"/>
                  <a:pt x="449" y="8"/>
                </a:cubicBezTo>
                <a:lnTo>
                  <a:pt x="453" y="6"/>
                </a:lnTo>
                <a:close/>
                <a:moveTo>
                  <a:pt x="435" y="6"/>
                </a:moveTo>
                <a:cubicBezTo>
                  <a:pt x="438" y="4"/>
                  <a:pt x="433" y="1"/>
                  <a:pt x="436" y="0"/>
                </a:cubicBezTo>
                <a:cubicBezTo>
                  <a:pt x="432" y="0"/>
                  <a:pt x="428" y="1"/>
                  <a:pt x="425" y="3"/>
                </a:cubicBezTo>
                <a:cubicBezTo>
                  <a:pt x="428" y="2"/>
                  <a:pt x="432" y="3"/>
                  <a:pt x="435" y="6"/>
                </a:cubicBezTo>
                <a:close/>
                <a:moveTo>
                  <a:pt x="420" y="4"/>
                </a:moveTo>
                <a:cubicBezTo>
                  <a:pt x="422" y="4"/>
                  <a:pt x="423" y="3"/>
                  <a:pt x="425" y="3"/>
                </a:cubicBezTo>
                <a:cubicBezTo>
                  <a:pt x="424" y="3"/>
                  <a:pt x="422" y="3"/>
                  <a:pt x="420" y="4"/>
                </a:cubicBezTo>
                <a:close/>
                <a:moveTo>
                  <a:pt x="453" y="15"/>
                </a:moveTo>
                <a:cubicBezTo>
                  <a:pt x="454" y="16"/>
                  <a:pt x="455" y="16"/>
                  <a:pt x="455" y="16"/>
                </a:cubicBezTo>
                <a:cubicBezTo>
                  <a:pt x="455" y="15"/>
                  <a:pt x="455" y="13"/>
                  <a:pt x="452" y="12"/>
                </a:cubicBezTo>
                <a:lnTo>
                  <a:pt x="453" y="15"/>
                </a:lnTo>
                <a:close/>
                <a:moveTo>
                  <a:pt x="453" y="16"/>
                </a:moveTo>
                <a:cubicBezTo>
                  <a:pt x="453" y="15"/>
                  <a:pt x="453" y="15"/>
                  <a:pt x="453" y="15"/>
                </a:cubicBezTo>
                <a:cubicBezTo>
                  <a:pt x="451" y="15"/>
                  <a:pt x="450" y="14"/>
                  <a:pt x="449" y="14"/>
                </a:cubicBezTo>
                <a:cubicBezTo>
                  <a:pt x="450" y="14"/>
                  <a:pt x="451" y="15"/>
                  <a:pt x="453" y="16"/>
                </a:cubicBezTo>
                <a:close/>
                <a:moveTo>
                  <a:pt x="456" y="16"/>
                </a:moveTo>
                <a:cubicBezTo>
                  <a:pt x="456" y="16"/>
                  <a:pt x="456" y="16"/>
                  <a:pt x="455" y="16"/>
                </a:cubicBezTo>
                <a:cubicBezTo>
                  <a:pt x="456" y="16"/>
                  <a:pt x="456" y="16"/>
                  <a:pt x="456" y="16"/>
                </a:cubicBezTo>
                <a:close/>
                <a:moveTo>
                  <a:pt x="471" y="32"/>
                </a:moveTo>
                <a:cubicBezTo>
                  <a:pt x="474" y="30"/>
                  <a:pt x="471" y="28"/>
                  <a:pt x="477" y="26"/>
                </a:cubicBezTo>
                <a:cubicBezTo>
                  <a:pt x="473" y="27"/>
                  <a:pt x="466" y="27"/>
                  <a:pt x="471" y="32"/>
                </a:cubicBezTo>
                <a:close/>
                <a:moveTo>
                  <a:pt x="464" y="20"/>
                </a:moveTo>
                <a:cubicBezTo>
                  <a:pt x="457" y="21"/>
                  <a:pt x="457" y="21"/>
                  <a:pt x="457" y="21"/>
                </a:cubicBezTo>
                <a:cubicBezTo>
                  <a:pt x="463" y="23"/>
                  <a:pt x="463" y="23"/>
                  <a:pt x="463" y="23"/>
                </a:cubicBezTo>
                <a:cubicBezTo>
                  <a:pt x="463" y="22"/>
                  <a:pt x="462" y="21"/>
                  <a:pt x="464" y="20"/>
                </a:cubicBezTo>
                <a:close/>
                <a:moveTo>
                  <a:pt x="454" y="21"/>
                </a:moveTo>
                <a:cubicBezTo>
                  <a:pt x="457" y="21"/>
                  <a:pt x="457" y="21"/>
                  <a:pt x="457" y="21"/>
                </a:cubicBezTo>
                <a:cubicBezTo>
                  <a:pt x="455" y="20"/>
                  <a:pt x="455" y="20"/>
                  <a:pt x="455" y="20"/>
                </a:cubicBezTo>
                <a:lnTo>
                  <a:pt x="454" y="21"/>
                </a:lnTo>
                <a:close/>
                <a:moveTo>
                  <a:pt x="429" y="9"/>
                </a:moveTo>
                <a:cubicBezTo>
                  <a:pt x="427" y="10"/>
                  <a:pt x="424" y="10"/>
                  <a:pt x="421" y="10"/>
                </a:cubicBezTo>
                <a:cubicBezTo>
                  <a:pt x="424" y="11"/>
                  <a:pt x="427" y="12"/>
                  <a:pt x="430" y="12"/>
                </a:cubicBezTo>
                <a:cubicBezTo>
                  <a:pt x="431" y="11"/>
                  <a:pt x="433" y="10"/>
                  <a:pt x="429" y="9"/>
                </a:cubicBezTo>
                <a:close/>
                <a:moveTo>
                  <a:pt x="441" y="12"/>
                </a:moveTo>
                <a:cubicBezTo>
                  <a:pt x="441" y="12"/>
                  <a:pt x="441" y="12"/>
                  <a:pt x="440" y="12"/>
                </a:cubicBezTo>
                <a:cubicBezTo>
                  <a:pt x="441" y="13"/>
                  <a:pt x="441" y="13"/>
                  <a:pt x="441" y="12"/>
                </a:cubicBezTo>
                <a:close/>
                <a:moveTo>
                  <a:pt x="391" y="6"/>
                </a:moveTo>
                <a:cubicBezTo>
                  <a:pt x="392" y="7"/>
                  <a:pt x="392" y="7"/>
                  <a:pt x="392" y="7"/>
                </a:cubicBezTo>
                <a:cubicBezTo>
                  <a:pt x="392" y="7"/>
                  <a:pt x="392" y="7"/>
                  <a:pt x="392" y="6"/>
                </a:cubicBezTo>
                <a:lnTo>
                  <a:pt x="391" y="6"/>
                </a:lnTo>
                <a:close/>
                <a:moveTo>
                  <a:pt x="431" y="13"/>
                </a:moveTo>
                <a:cubicBezTo>
                  <a:pt x="433" y="14"/>
                  <a:pt x="435" y="14"/>
                  <a:pt x="436" y="13"/>
                </a:cubicBezTo>
                <a:cubicBezTo>
                  <a:pt x="434" y="13"/>
                  <a:pt x="432" y="13"/>
                  <a:pt x="430" y="12"/>
                </a:cubicBezTo>
                <a:cubicBezTo>
                  <a:pt x="430" y="13"/>
                  <a:pt x="430" y="13"/>
                  <a:pt x="431" y="13"/>
                </a:cubicBezTo>
                <a:close/>
                <a:moveTo>
                  <a:pt x="412" y="5"/>
                </a:moveTo>
                <a:cubicBezTo>
                  <a:pt x="413" y="6"/>
                  <a:pt x="414" y="7"/>
                  <a:pt x="416" y="7"/>
                </a:cubicBezTo>
                <a:cubicBezTo>
                  <a:pt x="414" y="6"/>
                  <a:pt x="412" y="4"/>
                  <a:pt x="412" y="5"/>
                </a:cubicBezTo>
                <a:close/>
                <a:moveTo>
                  <a:pt x="440" y="11"/>
                </a:moveTo>
                <a:cubicBezTo>
                  <a:pt x="440" y="11"/>
                  <a:pt x="440" y="11"/>
                  <a:pt x="440" y="11"/>
                </a:cubicBezTo>
                <a:cubicBezTo>
                  <a:pt x="440" y="10"/>
                  <a:pt x="440" y="11"/>
                  <a:pt x="440" y="11"/>
                </a:cubicBezTo>
                <a:close/>
                <a:moveTo>
                  <a:pt x="440" y="11"/>
                </a:moveTo>
                <a:cubicBezTo>
                  <a:pt x="439" y="12"/>
                  <a:pt x="437" y="12"/>
                  <a:pt x="436" y="13"/>
                </a:cubicBezTo>
                <a:cubicBezTo>
                  <a:pt x="438" y="13"/>
                  <a:pt x="439" y="13"/>
                  <a:pt x="440" y="12"/>
                </a:cubicBezTo>
                <a:cubicBezTo>
                  <a:pt x="440" y="12"/>
                  <a:pt x="440" y="12"/>
                  <a:pt x="440" y="11"/>
                </a:cubicBezTo>
                <a:close/>
                <a:moveTo>
                  <a:pt x="402" y="8"/>
                </a:moveTo>
                <a:cubicBezTo>
                  <a:pt x="405" y="8"/>
                  <a:pt x="405" y="8"/>
                  <a:pt x="405" y="8"/>
                </a:cubicBezTo>
                <a:cubicBezTo>
                  <a:pt x="402" y="7"/>
                  <a:pt x="400" y="6"/>
                  <a:pt x="397" y="3"/>
                </a:cubicBezTo>
                <a:cubicBezTo>
                  <a:pt x="393" y="4"/>
                  <a:pt x="392" y="5"/>
                  <a:pt x="392" y="6"/>
                </a:cubicBezTo>
                <a:cubicBezTo>
                  <a:pt x="396" y="7"/>
                  <a:pt x="399" y="7"/>
                  <a:pt x="403" y="8"/>
                </a:cubicBezTo>
                <a:lnTo>
                  <a:pt x="402" y="8"/>
                </a:lnTo>
                <a:close/>
                <a:moveTo>
                  <a:pt x="410" y="17"/>
                </a:moveTo>
                <a:cubicBezTo>
                  <a:pt x="417" y="18"/>
                  <a:pt x="415" y="15"/>
                  <a:pt x="419" y="14"/>
                </a:cubicBezTo>
                <a:cubicBezTo>
                  <a:pt x="408" y="14"/>
                  <a:pt x="422" y="13"/>
                  <a:pt x="415" y="10"/>
                </a:cubicBezTo>
                <a:cubicBezTo>
                  <a:pt x="417" y="9"/>
                  <a:pt x="419" y="10"/>
                  <a:pt x="421" y="10"/>
                </a:cubicBezTo>
                <a:cubicBezTo>
                  <a:pt x="419" y="9"/>
                  <a:pt x="417" y="8"/>
                  <a:pt x="416" y="7"/>
                </a:cubicBezTo>
                <a:cubicBezTo>
                  <a:pt x="416" y="7"/>
                  <a:pt x="416" y="8"/>
                  <a:pt x="416" y="8"/>
                </a:cubicBezTo>
                <a:cubicBezTo>
                  <a:pt x="416" y="8"/>
                  <a:pt x="416" y="8"/>
                  <a:pt x="416" y="8"/>
                </a:cubicBezTo>
                <a:cubicBezTo>
                  <a:pt x="416" y="8"/>
                  <a:pt x="416" y="8"/>
                  <a:pt x="416" y="8"/>
                </a:cubicBezTo>
                <a:cubicBezTo>
                  <a:pt x="416" y="8"/>
                  <a:pt x="416" y="8"/>
                  <a:pt x="416" y="8"/>
                </a:cubicBezTo>
                <a:cubicBezTo>
                  <a:pt x="416" y="8"/>
                  <a:pt x="416" y="8"/>
                  <a:pt x="416" y="8"/>
                </a:cubicBezTo>
                <a:cubicBezTo>
                  <a:pt x="415" y="9"/>
                  <a:pt x="415" y="9"/>
                  <a:pt x="415" y="9"/>
                </a:cubicBezTo>
                <a:cubicBezTo>
                  <a:pt x="412" y="8"/>
                  <a:pt x="415" y="8"/>
                  <a:pt x="416" y="8"/>
                </a:cubicBezTo>
                <a:cubicBezTo>
                  <a:pt x="416" y="8"/>
                  <a:pt x="416" y="8"/>
                  <a:pt x="416" y="8"/>
                </a:cubicBezTo>
                <a:cubicBezTo>
                  <a:pt x="416" y="8"/>
                  <a:pt x="416" y="8"/>
                  <a:pt x="416" y="8"/>
                </a:cubicBezTo>
                <a:cubicBezTo>
                  <a:pt x="412" y="8"/>
                  <a:pt x="408" y="8"/>
                  <a:pt x="405" y="8"/>
                </a:cubicBezTo>
                <a:cubicBezTo>
                  <a:pt x="407" y="9"/>
                  <a:pt x="410" y="9"/>
                  <a:pt x="415" y="9"/>
                </a:cubicBezTo>
                <a:cubicBezTo>
                  <a:pt x="413" y="12"/>
                  <a:pt x="407" y="13"/>
                  <a:pt x="410" y="17"/>
                </a:cubicBezTo>
                <a:close/>
                <a:moveTo>
                  <a:pt x="458" y="25"/>
                </a:moveTo>
                <a:cubicBezTo>
                  <a:pt x="457" y="25"/>
                  <a:pt x="457" y="25"/>
                  <a:pt x="457" y="25"/>
                </a:cubicBezTo>
                <a:cubicBezTo>
                  <a:pt x="457" y="25"/>
                  <a:pt x="457" y="25"/>
                  <a:pt x="458" y="25"/>
                </a:cubicBezTo>
                <a:close/>
                <a:moveTo>
                  <a:pt x="433" y="26"/>
                </a:moveTo>
                <a:cubicBezTo>
                  <a:pt x="433" y="24"/>
                  <a:pt x="433" y="24"/>
                  <a:pt x="433" y="24"/>
                </a:cubicBezTo>
                <a:cubicBezTo>
                  <a:pt x="438" y="25"/>
                  <a:pt x="437" y="23"/>
                  <a:pt x="438" y="22"/>
                </a:cubicBezTo>
                <a:cubicBezTo>
                  <a:pt x="429" y="22"/>
                  <a:pt x="429" y="22"/>
                  <a:pt x="429" y="22"/>
                </a:cubicBezTo>
                <a:lnTo>
                  <a:pt x="433" y="26"/>
                </a:lnTo>
                <a:close/>
                <a:moveTo>
                  <a:pt x="392" y="1"/>
                </a:moveTo>
                <a:cubicBezTo>
                  <a:pt x="386" y="6"/>
                  <a:pt x="386" y="6"/>
                  <a:pt x="386" y="6"/>
                </a:cubicBezTo>
                <a:cubicBezTo>
                  <a:pt x="390" y="5"/>
                  <a:pt x="390" y="5"/>
                  <a:pt x="390" y="5"/>
                </a:cubicBezTo>
                <a:lnTo>
                  <a:pt x="392" y="1"/>
                </a:lnTo>
                <a:close/>
                <a:moveTo>
                  <a:pt x="379" y="1"/>
                </a:moveTo>
                <a:cubicBezTo>
                  <a:pt x="376" y="3"/>
                  <a:pt x="376" y="3"/>
                  <a:pt x="376" y="3"/>
                </a:cubicBezTo>
                <a:cubicBezTo>
                  <a:pt x="378" y="4"/>
                  <a:pt x="378" y="4"/>
                  <a:pt x="378" y="4"/>
                </a:cubicBezTo>
                <a:lnTo>
                  <a:pt x="379" y="1"/>
                </a:lnTo>
                <a:close/>
                <a:moveTo>
                  <a:pt x="111" y="102"/>
                </a:moveTo>
                <a:cubicBezTo>
                  <a:pt x="106" y="103"/>
                  <a:pt x="100" y="102"/>
                  <a:pt x="102" y="105"/>
                </a:cubicBezTo>
                <a:cubicBezTo>
                  <a:pt x="106" y="106"/>
                  <a:pt x="106" y="106"/>
                  <a:pt x="106" y="106"/>
                </a:cubicBezTo>
                <a:cubicBezTo>
                  <a:pt x="107" y="104"/>
                  <a:pt x="109" y="103"/>
                  <a:pt x="111" y="102"/>
                </a:cubicBezTo>
                <a:close/>
                <a:moveTo>
                  <a:pt x="258" y="21"/>
                </a:moveTo>
                <a:cubicBezTo>
                  <a:pt x="255" y="20"/>
                  <a:pt x="252" y="20"/>
                  <a:pt x="250" y="21"/>
                </a:cubicBezTo>
                <a:cubicBezTo>
                  <a:pt x="254" y="22"/>
                  <a:pt x="258" y="24"/>
                  <a:pt x="258" y="21"/>
                </a:cubicBezTo>
                <a:close/>
                <a:moveTo>
                  <a:pt x="73" y="237"/>
                </a:moveTo>
                <a:cubicBezTo>
                  <a:pt x="73" y="235"/>
                  <a:pt x="72" y="234"/>
                  <a:pt x="72" y="234"/>
                </a:cubicBezTo>
                <a:cubicBezTo>
                  <a:pt x="71" y="236"/>
                  <a:pt x="72" y="237"/>
                  <a:pt x="73" y="237"/>
                </a:cubicBezTo>
                <a:close/>
                <a:moveTo>
                  <a:pt x="240" y="24"/>
                </a:moveTo>
                <a:cubicBezTo>
                  <a:pt x="241" y="24"/>
                  <a:pt x="242" y="24"/>
                  <a:pt x="242" y="24"/>
                </a:cubicBezTo>
                <a:cubicBezTo>
                  <a:pt x="244" y="23"/>
                  <a:pt x="247" y="22"/>
                  <a:pt x="250" y="21"/>
                </a:cubicBezTo>
                <a:cubicBezTo>
                  <a:pt x="246" y="20"/>
                  <a:pt x="243" y="21"/>
                  <a:pt x="240" y="24"/>
                </a:cubicBezTo>
                <a:close/>
                <a:moveTo>
                  <a:pt x="540" y="105"/>
                </a:moveTo>
                <a:cubicBezTo>
                  <a:pt x="541" y="106"/>
                  <a:pt x="542" y="107"/>
                  <a:pt x="544" y="107"/>
                </a:cubicBezTo>
                <a:cubicBezTo>
                  <a:pt x="543" y="107"/>
                  <a:pt x="542" y="106"/>
                  <a:pt x="540" y="105"/>
                </a:cubicBezTo>
                <a:close/>
                <a:moveTo>
                  <a:pt x="330" y="4"/>
                </a:moveTo>
                <a:cubicBezTo>
                  <a:pt x="333" y="4"/>
                  <a:pt x="331" y="4"/>
                  <a:pt x="330" y="4"/>
                </a:cubicBezTo>
                <a:close/>
                <a:moveTo>
                  <a:pt x="343" y="19"/>
                </a:moveTo>
                <a:cubicBezTo>
                  <a:pt x="343" y="18"/>
                  <a:pt x="343" y="17"/>
                  <a:pt x="344" y="17"/>
                </a:cubicBezTo>
                <a:cubicBezTo>
                  <a:pt x="343" y="17"/>
                  <a:pt x="343" y="18"/>
                  <a:pt x="343" y="19"/>
                </a:cubicBezTo>
                <a:close/>
                <a:moveTo>
                  <a:pt x="334" y="5"/>
                </a:moveTo>
                <a:cubicBezTo>
                  <a:pt x="333" y="5"/>
                  <a:pt x="332" y="5"/>
                  <a:pt x="331" y="5"/>
                </a:cubicBezTo>
                <a:cubicBezTo>
                  <a:pt x="332" y="5"/>
                  <a:pt x="333" y="5"/>
                  <a:pt x="334" y="5"/>
                </a:cubicBezTo>
                <a:close/>
                <a:moveTo>
                  <a:pt x="334" y="4"/>
                </a:moveTo>
                <a:cubicBezTo>
                  <a:pt x="335" y="4"/>
                  <a:pt x="335" y="4"/>
                  <a:pt x="336" y="4"/>
                </a:cubicBezTo>
                <a:cubicBezTo>
                  <a:pt x="336" y="3"/>
                  <a:pt x="336" y="3"/>
                  <a:pt x="334" y="4"/>
                </a:cubicBezTo>
                <a:close/>
                <a:moveTo>
                  <a:pt x="330" y="4"/>
                </a:moveTo>
                <a:cubicBezTo>
                  <a:pt x="330" y="4"/>
                  <a:pt x="329" y="4"/>
                  <a:pt x="327" y="5"/>
                </a:cubicBezTo>
                <a:cubicBezTo>
                  <a:pt x="328" y="4"/>
                  <a:pt x="330" y="4"/>
                  <a:pt x="331" y="5"/>
                </a:cubicBezTo>
                <a:cubicBezTo>
                  <a:pt x="331" y="4"/>
                  <a:pt x="330" y="4"/>
                  <a:pt x="330" y="4"/>
                </a:cubicBezTo>
                <a:close/>
                <a:moveTo>
                  <a:pt x="259" y="44"/>
                </a:moveTo>
                <a:cubicBezTo>
                  <a:pt x="260" y="44"/>
                  <a:pt x="260" y="44"/>
                  <a:pt x="260" y="44"/>
                </a:cubicBezTo>
                <a:cubicBezTo>
                  <a:pt x="262" y="42"/>
                  <a:pt x="261" y="42"/>
                  <a:pt x="259" y="44"/>
                </a:cubicBezTo>
                <a:close/>
                <a:moveTo>
                  <a:pt x="573" y="114"/>
                </a:moveTo>
                <a:cubicBezTo>
                  <a:pt x="566" y="119"/>
                  <a:pt x="566" y="119"/>
                  <a:pt x="566" y="119"/>
                </a:cubicBezTo>
                <a:cubicBezTo>
                  <a:pt x="558" y="114"/>
                  <a:pt x="558" y="114"/>
                  <a:pt x="558" y="114"/>
                </a:cubicBezTo>
                <a:cubicBezTo>
                  <a:pt x="556" y="112"/>
                  <a:pt x="553" y="111"/>
                  <a:pt x="551" y="112"/>
                </a:cubicBezTo>
                <a:cubicBezTo>
                  <a:pt x="548" y="108"/>
                  <a:pt x="546" y="104"/>
                  <a:pt x="543" y="101"/>
                </a:cubicBezTo>
                <a:cubicBezTo>
                  <a:pt x="542" y="102"/>
                  <a:pt x="539" y="104"/>
                  <a:pt x="540" y="105"/>
                </a:cubicBezTo>
                <a:cubicBezTo>
                  <a:pt x="538" y="104"/>
                  <a:pt x="535" y="102"/>
                  <a:pt x="537" y="107"/>
                </a:cubicBezTo>
                <a:cubicBezTo>
                  <a:pt x="528" y="93"/>
                  <a:pt x="514" y="86"/>
                  <a:pt x="499" y="80"/>
                </a:cubicBezTo>
                <a:cubicBezTo>
                  <a:pt x="485" y="74"/>
                  <a:pt x="470" y="70"/>
                  <a:pt x="456" y="63"/>
                </a:cubicBezTo>
                <a:cubicBezTo>
                  <a:pt x="454" y="63"/>
                  <a:pt x="455" y="65"/>
                  <a:pt x="455" y="66"/>
                </a:cubicBezTo>
                <a:cubicBezTo>
                  <a:pt x="451" y="60"/>
                  <a:pt x="449" y="67"/>
                  <a:pt x="446" y="67"/>
                </a:cubicBezTo>
                <a:cubicBezTo>
                  <a:pt x="444" y="64"/>
                  <a:pt x="442" y="61"/>
                  <a:pt x="440" y="58"/>
                </a:cubicBezTo>
                <a:cubicBezTo>
                  <a:pt x="436" y="60"/>
                  <a:pt x="438" y="62"/>
                  <a:pt x="438" y="64"/>
                </a:cubicBezTo>
                <a:cubicBezTo>
                  <a:pt x="430" y="62"/>
                  <a:pt x="423" y="60"/>
                  <a:pt x="416" y="58"/>
                </a:cubicBezTo>
                <a:cubicBezTo>
                  <a:pt x="409" y="56"/>
                  <a:pt x="402" y="54"/>
                  <a:pt x="396" y="55"/>
                </a:cubicBezTo>
                <a:cubicBezTo>
                  <a:pt x="392" y="53"/>
                  <a:pt x="397" y="50"/>
                  <a:pt x="392" y="49"/>
                </a:cubicBezTo>
                <a:cubicBezTo>
                  <a:pt x="399" y="56"/>
                  <a:pt x="376" y="51"/>
                  <a:pt x="381" y="56"/>
                </a:cubicBezTo>
                <a:cubicBezTo>
                  <a:pt x="376" y="48"/>
                  <a:pt x="362" y="54"/>
                  <a:pt x="364" y="44"/>
                </a:cubicBezTo>
                <a:cubicBezTo>
                  <a:pt x="358" y="43"/>
                  <a:pt x="359" y="48"/>
                  <a:pt x="361" y="49"/>
                </a:cubicBezTo>
                <a:cubicBezTo>
                  <a:pt x="353" y="49"/>
                  <a:pt x="347" y="49"/>
                  <a:pt x="342" y="53"/>
                </a:cubicBezTo>
                <a:cubicBezTo>
                  <a:pt x="341" y="52"/>
                  <a:pt x="338" y="52"/>
                  <a:pt x="335" y="52"/>
                </a:cubicBezTo>
                <a:cubicBezTo>
                  <a:pt x="331" y="53"/>
                  <a:pt x="327" y="54"/>
                  <a:pt x="323" y="54"/>
                </a:cubicBezTo>
                <a:cubicBezTo>
                  <a:pt x="318" y="54"/>
                  <a:pt x="314" y="55"/>
                  <a:pt x="310" y="55"/>
                </a:cubicBezTo>
                <a:cubicBezTo>
                  <a:pt x="306" y="55"/>
                  <a:pt x="303" y="54"/>
                  <a:pt x="301" y="53"/>
                </a:cubicBezTo>
                <a:cubicBezTo>
                  <a:pt x="306" y="57"/>
                  <a:pt x="301" y="55"/>
                  <a:pt x="297" y="58"/>
                </a:cubicBezTo>
                <a:cubicBezTo>
                  <a:pt x="302" y="62"/>
                  <a:pt x="302" y="62"/>
                  <a:pt x="302" y="62"/>
                </a:cubicBezTo>
                <a:cubicBezTo>
                  <a:pt x="293" y="64"/>
                  <a:pt x="293" y="64"/>
                  <a:pt x="293" y="64"/>
                </a:cubicBezTo>
                <a:cubicBezTo>
                  <a:pt x="291" y="64"/>
                  <a:pt x="290" y="64"/>
                  <a:pt x="290" y="64"/>
                </a:cubicBezTo>
                <a:cubicBezTo>
                  <a:pt x="289" y="64"/>
                  <a:pt x="290" y="61"/>
                  <a:pt x="286" y="61"/>
                </a:cubicBezTo>
                <a:cubicBezTo>
                  <a:pt x="279" y="62"/>
                  <a:pt x="280" y="65"/>
                  <a:pt x="277" y="68"/>
                </a:cubicBezTo>
                <a:cubicBezTo>
                  <a:pt x="278" y="69"/>
                  <a:pt x="278" y="69"/>
                  <a:pt x="278" y="69"/>
                </a:cubicBezTo>
                <a:cubicBezTo>
                  <a:pt x="276" y="69"/>
                  <a:pt x="275" y="70"/>
                  <a:pt x="274" y="70"/>
                </a:cubicBezTo>
                <a:cubicBezTo>
                  <a:pt x="272" y="71"/>
                  <a:pt x="275" y="69"/>
                  <a:pt x="276" y="67"/>
                </a:cubicBezTo>
                <a:cubicBezTo>
                  <a:pt x="278" y="65"/>
                  <a:pt x="278" y="63"/>
                  <a:pt x="273" y="63"/>
                </a:cubicBezTo>
                <a:cubicBezTo>
                  <a:pt x="273" y="65"/>
                  <a:pt x="269" y="72"/>
                  <a:pt x="265" y="70"/>
                </a:cubicBezTo>
                <a:cubicBezTo>
                  <a:pt x="270" y="68"/>
                  <a:pt x="269" y="66"/>
                  <a:pt x="266" y="65"/>
                </a:cubicBezTo>
                <a:cubicBezTo>
                  <a:pt x="264" y="66"/>
                  <a:pt x="261" y="66"/>
                  <a:pt x="259" y="67"/>
                </a:cubicBezTo>
                <a:cubicBezTo>
                  <a:pt x="263" y="72"/>
                  <a:pt x="263" y="72"/>
                  <a:pt x="263" y="72"/>
                </a:cubicBezTo>
                <a:cubicBezTo>
                  <a:pt x="243" y="78"/>
                  <a:pt x="220" y="83"/>
                  <a:pt x="200" y="95"/>
                </a:cubicBezTo>
                <a:cubicBezTo>
                  <a:pt x="197" y="91"/>
                  <a:pt x="185" y="104"/>
                  <a:pt x="183" y="96"/>
                </a:cubicBezTo>
                <a:cubicBezTo>
                  <a:pt x="184" y="96"/>
                  <a:pt x="184" y="96"/>
                  <a:pt x="184" y="96"/>
                </a:cubicBezTo>
                <a:cubicBezTo>
                  <a:pt x="188" y="93"/>
                  <a:pt x="182" y="92"/>
                  <a:pt x="178" y="94"/>
                </a:cubicBezTo>
                <a:cubicBezTo>
                  <a:pt x="178" y="95"/>
                  <a:pt x="177" y="95"/>
                  <a:pt x="177" y="96"/>
                </a:cubicBezTo>
                <a:cubicBezTo>
                  <a:pt x="180" y="97"/>
                  <a:pt x="174" y="106"/>
                  <a:pt x="183" y="101"/>
                </a:cubicBezTo>
                <a:cubicBezTo>
                  <a:pt x="181" y="104"/>
                  <a:pt x="180" y="107"/>
                  <a:pt x="178" y="109"/>
                </a:cubicBezTo>
                <a:cubicBezTo>
                  <a:pt x="179" y="113"/>
                  <a:pt x="178" y="116"/>
                  <a:pt x="176" y="118"/>
                </a:cubicBezTo>
                <a:cubicBezTo>
                  <a:pt x="174" y="120"/>
                  <a:pt x="171" y="121"/>
                  <a:pt x="168" y="123"/>
                </a:cubicBezTo>
                <a:cubicBezTo>
                  <a:pt x="165" y="124"/>
                  <a:pt x="161" y="126"/>
                  <a:pt x="158" y="128"/>
                </a:cubicBezTo>
                <a:cubicBezTo>
                  <a:pt x="154" y="130"/>
                  <a:pt x="151" y="132"/>
                  <a:pt x="149" y="135"/>
                </a:cubicBezTo>
                <a:cubicBezTo>
                  <a:pt x="150" y="134"/>
                  <a:pt x="149" y="134"/>
                  <a:pt x="149" y="133"/>
                </a:cubicBezTo>
                <a:cubicBezTo>
                  <a:pt x="146" y="139"/>
                  <a:pt x="140" y="143"/>
                  <a:pt x="135" y="146"/>
                </a:cubicBezTo>
                <a:cubicBezTo>
                  <a:pt x="130" y="149"/>
                  <a:pt x="126" y="151"/>
                  <a:pt x="126" y="153"/>
                </a:cubicBezTo>
                <a:cubicBezTo>
                  <a:pt x="122" y="151"/>
                  <a:pt x="122" y="151"/>
                  <a:pt x="122" y="151"/>
                </a:cubicBezTo>
                <a:cubicBezTo>
                  <a:pt x="119" y="163"/>
                  <a:pt x="119" y="164"/>
                  <a:pt x="109" y="172"/>
                </a:cubicBezTo>
                <a:cubicBezTo>
                  <a:pt x="109" y="172"/>
                  <a:pt x="109" y="170"/>
                  <a:pt x="107" y="171"/>
                </a:cubicBezTo>
                <a:cubicBezTo>
                  <a:pt x="107" y="175"/>
                  <a:pt x="108" y="179"/>
                  <a:pt x="102" y="186"/>
                </a:cubicBezTo>
                <a:cubicBezTo>
                  <a:pt x="101" y="185"/>
                  <a:pt x="101" y="185"/>
                  <a:pt x="101" y="185"/>
                </a:cubicBezTo>
                <a:cubicBezTo>
                  <a:pt x="94" y="196"/>
                  <a:pt x="94" y="196"/>
                  <a:pt x="94" y="196"/>
                </a:cubicBezTo>
                <a:cubicBezTo>
                  <a:pt x="89" y="192"/>
                  <a:pt x="87" y="198"/>
                  <a:pt x="85" y="205"/>
                </a:cubicBezTo>
                <a:cubicBezTo>
                  <a:pt x="83" y="211"/>
                  <a:pt x="81" y="217"/>
                  <a:pt x="74" y="216"/>
                </a:cubicBezTo>
                <a:cubicBezTo>
                  <a:pt x="76" y="220"/>
                  <a:pt x="72" y="229"/>
                  <a:pt x="72" y="234"/>
                </a:cubicBezTo>
                <a:cubicBezTo>
                  <a:pt x="71" y="234"/>
                  <a:pt x="71" y="234"/>
                  <a:pt x="70" y="234"/>
                </a:cubicBezTo>
                <a:cubicBezTo>
                  <a:pt x="71" y="238"/>
                  <a:pt x="69" y="241"/>
                  <a:pt x="67" y="244"/>
                </a:cubicBezTo>
                <a:cubicBezTo>
                  <a:pt x="64" y="247"/>
                  <a:pt x="61" y="250"/>
                  <a:pt x="60" y="252"/>
                </a:cubicBezTo>
                <a:cubicBezTo>
                  <a:pt x="60" y="256"/>
                  <a:pt x="62" y="256"/>
                  <a:pt x="65" y="255"/>
                </a:cubicBezTo>
                <a:cubicBezTo>
                  <a:pt x="61" y="257"/>
                  <a:pt x="60" y="263"/>
                  <a:pt x="61" y="267"/>
                </a:cubicBezTo>
                <a:cubicBezTo>
                  <a:pt x="61" y="272"/>
                  <a:pt x="61" y="277"/>
                  <a:pt x="60" y="277"/>
                </a:cubicBezTo>
                <a:cubicBezTo>
                  <a:pt x="58" y="282"/>
                  <a:pt x="55" y="278"/>
                  <a:pt x="52" y="278"/>
                </a:cubicBezTo>
                <a:cubicBezTo>
                  <a:pt x="50" y="286"/>
                  <a:pt x="63" y="280"/>
                  <a:pt x="55" y="289"/>
                </a:cubicBezTo>
                <a:cubicBezTo>
                  <a:pt x="55" y="288"/>
                  <a:pt x="55" y="285"/>
                  <a:pt x="54" y="286"/>
                </a:cubicBezTo>
                <a:cubicBezTo>
                  <a:pt x="52" y="290"/>
                  <a:pt x="36" y="293"/>
                  <a:pt x="38" y="298"/>
                </a:cubicBezTo>
                <a:cubicBezTo>
                  <a:pt x="41" y="296"/>
                  <a:pt x="41" y="296"/>
                  <a:pt x="41" y="296"/>
                </a:cubicBezTo>
                <a:cubicBezTo>
                  <a:pt x="41" y="300"/>
                  <a:pt x="38" y="304"/>
                  <a:pt x="35" y="307"/>
                </a:cubicBezTo>
                <a:cubicBezTo>
                  <a:pt x="34" y="308"/>
                  <a:pt x="33" y="310"/>
                  <a:pt x="32" y="311"/>
                </a:cubicBezTo>
                <a:cubicBezTo>
                  <a:pt x="33" y="311"/>
                  <a:pt x="34" y="311"/>
                  <a:pt x="35" y="311"/>
                </a:cubicBezTo>
                <a:cubicBezTo>
                  <a:pt x="34" y="312"/>
                  <a:pt x="33" y="312"/>
                  <a:pt x="34" y="313"/>
                </a:cubicBezTo>
                <a:cubicBezTo>
                  <a:pt x="34" y="313"/>
                  <a:pt x="34" y="313"/>
                  <a:pt x="34" y="313"/>
                </a:cubicBezTo>
                <a:cubicBezTo>
                  <a:pt x="33" y="313"/>
                  <a:pt x="33" y="313"/>
                  <a:pt x="33" y="313"/>
                </a:cubicBezTo>
                <a:cubicBezTo>
                  <a:pt x="34" y="314"/>
                  <a:pt x="34" y="314"/>
                  <a:pt x="35" y="314"/>
                </a:cubicBezTo>
                <a:cubicBezTo>
                  <a:pt x="39" y="314"/>
                  <a:pt x="39" y="314"/>
                  <a:pt x="39" y="314"/>
                </a:cubicBezTo>
                <a:cubicBezTo>
                  <a:pt x="32" y="324"/>
                  <a:pt x="37" y="321"/>
                  <a:pt x="34" y="328"/>
                </a:cubicBezTo>
                <a:cubicBezTo>
                  <a:pt x="28" y="344"/>
                  <a:pt x="28" y="344"/>
                  <a:pt x="28" y="344"/>
                </a:cubicBezTo>
                <a:cubicBezTo>
                  <a:pt x="19" y="334"/>
                  <a:pt x="19" y="334"/>
                  <a:pt x="19" y="334"/>
                </a:cubicBezTo>
                <a:cubicBezTo>
                  <a:pt x="18" y="333"/>
                  <a:pt x="17" y="332"/>
                  <a:pt x="16" y="330"/>
                </a:cubicBezTo>
                <a:cubicBezTo>
                  <a:pt x="16" y="329"/>
                  <a:pt x="16" y="329"/>
                  <a:pt x="16" y="329"/>
                </a:cubicBezTo>
                <a:cubicBezTo>
                  <a:pt x="13" y="327"/>
                  <a:pt x="12" y="324"/>
                  <a:pt x="9" y="323"/>
                </a:cubicBezTo>
                <a:cubicBezTo>
                  <a:pt x="9" y="323"/>
                  <a:pt x="9" y="323"/>
                  <a:pt x="9" y="323"/>
                </a:cubicBezTo>
                <a:cubicBezTo>
                  <a:pt x="9" y="323"/>
                  <a:pt x="9" y="323"/>
                  <a:pt x="9" y="323"/>
                </a:cubicBezTo>
                <a:cubicBezTo>
                  <a:pt x="8" y="323"/>
                  <a:pt x="8" y="323"/>
                  <a:pt x="7" y="323"/>
                </a:cubicBezTo>
                <a:cubicBezTo>
                  <a:pt x="4" y="315"/>
                  <a:pt x="4" y="315"/>
                  <a:pt x="4" y="315"/>
                </a:cubicBezTo>
                <a:cubicBezTo>
                  <a:pt x="4" y="315"/>
                  <a:pt x="3" y="314"/>
                  <a:pt x="3" y="314"/>
                </a:cubicBezTo>
                <a:cubicBezTo>
                  <a:pt x="2" y="315"/>
                  <a:pt x="2" y="315"/>
                  <a:pt x="2" y="315"/>
                </a:cubicBezTo>
                <a:cubicBezTo>
                  <a:pt x="1" y="316"/>
                  <a:pt x="1" y="316"/>
                  <a:pt x="1" y="316"/>
                </a:cubicBezTo>
                <a:cubicBezTo>
                  <a:pt x="1" y="315"/>
                  <a:pt x="1" y="315"/>
                  <a:pt x="1" y="315"/>
                </a:cubicBezTo>
                <a:cubicBezTo>
                  <a:pt x="2" y="308"/>
                  <a:pt x="3" y="307"/>
                  <a:pt x="5" y="300"/>
                </a:cubicBezTo>
                <a:cubicBezTo>
                  <a:pt x="4" y="299"/>
                  <a:pt x="5" y="295"/>
                  <a:pt x="6" y="294"/>
                </a:cubicBezTo>
                <a:cubicBezTo>
                  <a:pt x="4" y="294"/>
                  <a:pt x="4" y="289"/>
                  <a:pt x="6" y="284"/>
                </a:cubicBezTo>
                <a:cubicBezTo>
                  <a:pt x="7" y="279"/>
                  <a:pt x="9" y="275"/>
                  <a:pt x="10" y="273"/>
                </a:cubicBezTo>
                <a:cubicBezTo>
                  <a:pt x="9" y="278"/>
                  <a:pt x="11" y="277"/>
                  <a:pt x="13" y="276"/>
                </a:cubicBezTo>
                <a:cubicBezTo>
                  <a:pt x="13" y="275"/>
                  <a:pt x="12" y="274"/>
                  <a:pt x="13" y="273"/>
                </a:cubicBezTo>
                <a:cubicBezTo>
                  <a:pt x="13" y="273"/>
                  <a:pt x="13" y="273"/>
                  <a:pt x="13" y="273"/>
                </a:cubicBezTo>
                <a:cubicBezTo>
                  <a:pt x="12" y="270"/>
                  <a:pt x="13" y="268"/>
                  <a:pt x="16" y="265"/>
                </a:cubicBezTo>
                <a:cubicBezTo>
                  <a:pt x="10" y="262"/>
                  <a:pt x="4" y="259"/>
                  <a:pt x="7" y="249"/>
                </a:cubicBezTo>
                <a:cubicBezTo>
                  <a:pt x="8" y="251"/>
                  <a:pt x="7" y="253"/>
                  <a:pt x="9" y="253"/>
                </a:cubicBezTo>
                <a:cubicBezTo>
                  <a:pt x="11" y="252"/>
                  <a:pt x="10" y="250"/>
                  <a:pt x="10" y="249"/>
                </a:cubicBezTo>
                <a:cubicBezTo>
                  <a:pt x="11" y="248"/>
                  <a:pt x="11" y="252"/>
                  <a:pt x="14" y="251"/>
                </a:cubicBezTo>
                <a:cubicBezTo>
                  <a:pt x="12" y="247"/>
                  <a:pt x="13" y="244"/>
                  <a:pt x="15" y="241"/>
                </a:cubicBezTo>
                <a:cubicBezTo>
                  <a:pt x="16" y="238"/>
                  <a:pt x="18" y="235"/>
                  <a:pt x="20" y="230"/>
                </a:cubicBezTo>
                <a:cubicBezTo>
                  <a:pt x="20" y="234"/>
                  <a:pt x="22" y="232"/>
                  <a:pt x="25" y="232"/>
                </a:cubicBezTo>
                <a:cubicBezTo>
                  <a:pt x="19" y="228"/>
                  <a:pt x="36" y="222"/>
                  <a:pt x="26" y="222"/>
                </a:cubicBezTo>
                <a:cubicBezTo>
                  <a:pt x="29" y="218"/>
                  <a:pt x="33" y="214"/>
                  <a:pt x="35" y="209"/>
                </a:cubicBezTo>
                <a:cubicBezTo>
                  <a:pt x="38" y="204"/>
                  <a:pt x="41" y="199"/>
                  <a:pt x="44" y="195"/>
                </a:cubicBezTo>
                <a:cubicBezTo>
                  <a:pt x="47" y="190"/>
                  <a:pt x="50" y="186"/>
                  <a:pt x="52" y="183"/>
                </a:cubicBezTo>
                <a:cubicBezTo>
                  <a:pt x="54" y="180"/>
                  <a:pt x="56" y="178"/>
                  <a:pt x="58" y="177"/>
                </a:cubicBezTo>
                <a:cubicBezTo>
                  <a:pt x="60" y="173"/>
                  <a:pt x="62" y="169"/>
                  <a:pt x="58" y="166"/>
                </a:cubicBezTo>
                <a:cubicBezTo>
                  <a:pt x="65" y="164"/>
                  <a:pt x="61" y="167"/>
                  <a:pt x="60" y="176"/>
                </a:cubicBezTo>
                <a:cubicBezTo>
                  <a:pt x="63" y="175"/>
                  <a:pt x="62" y="169"/>
                  <a:pt x="64" y="167"/>
                </a:cubicBezTo>
                <a:cubicBezTo>
                  <a:pt x="66" y="169"/>
                  <a:pt x="66" y="169"/>
                  <a:pt x="66" y="169"/>
                </a:cubicBezTo>
                <a:cubicBezTo>
                  <a:pt x="67" y="160"/>
                  <a:pt x="68" y="161"/>
                  <a:pt x="70" y="155"/>
                </a:cubicBezTo>
                <a:cubicBezTo>
                  <a:pt x="69" y="156"/>
                  <a:pt x="67" y="157"/>
                  <a:pt x="66" y="158"/>
                </a:cubicBezTo>
                <a:cubicBezTo>
                  <a:pt x="67" y="156"/>
                  <a:pt x="68" y="154"/>
                  <a:pt x="69" y="153"/>
                </a:cubicBezTo>
                <a:cubicBezTo>
                  <a:pt x="70" y="153"/>
                  <a:pt x="70" y="153"/>
                  <a:pt x="70" y="153"/>
                </a:cubicBezTo>
                <a:cubicBezTo>
                  <a:pt x="71" y="152"/>
                  <a:pt x="71" y="151"/>
                  <a:pt x="71" y="150"/>
                </a:cubicBezTo>
                <a:cubicBezTo>
                  <a:pt x="71" y="156"/>
                  <a:pt x="74" y="155"/>
                  <a:pt x="79" y="154"/>
                </a:cubicBezTo>
                <a:cubicBezTo>
                  <a:pt x="79" y="152"/>
                  <a:pt x="79" y="152"/>
                  <a:pt x="79" y="152"/>
                </a:cubicBezTo>
                <a:cubicBezTo>
                  <a:pt x="77" y="152"/>
                  <a:pt x="75" y="152"/>
                  <a:pt x="77" y="149"/>
                </a:cubicBezTo>
                <a:cubicBezTo>
                  <a:pt x="78" y="149"/>
                  <a:pt x="78" y="149"/>
                  <a:pt x="79" y="149"/>
                </a:cubicBezTo>
                <a:cubicBezTo>
                  <a:pt x="79" y="144"/>
                  <a:pt x="79" y="144"/>
                  <a:pt x="79" y="144"/>
                </a:cubicBezTo>
                <a:cubicBezTo>
                  <a:pt x="83" y="146"/>
                  <a:pt x="83" y="146"/>
                  <a:pt x="83" y="146"/>
                </a:cubicBezTo>
                <a:cubicBezTo>
                  <a:pt x="84" y="142"/>
                  <a:pt x="87" y="140"/>
                  <a:pt x="89" y="138"/>
                </a:cubicBezTo>
                <a:cubicBezTo>
                  <a:pt x="88" y="135"/>
                  <a:pt x="90" y="132"/>
                  <a:pt x="91" y="129"/>
                </a:cubicBezTo>
                <a:cubicBezTo>
                  <a:pt x="93" y="125"/>
                  <a:pt x="95" y="122"/>
                  <a:pt x="95" y="120"/>
                </a:cubicBezTo>
                <a:cubicBezTo>
                  <a:pt x="99" y="121"/>
                  <a:pt x="100" y="120"/>
                  <a:pt x="101" y="118"/>
                </a:cubicBezTo>
                <a:cubicBezTo>
                  <a:pt x="102" y="116"/>
                  <a:pt x="103" y="114"/>
                  <a:pt x="106" y="115"/>
                </a:cubicBezTo>
                <a:cubicBezTo>
                  <a:pt x="107" y="114"/>
                  <a:pt x="107" y="112"/>
                  <a:pt x="108" y="111"/>
                </a:cubicBezTo>
                <a:cubicBezTo>
                  <a:pt x="105" y="110"/>
                  <a:pt x="102" y="108"/>
                  <a:pt x="105" y="107"/>
                </a:cubicBezTo>
                <a:cubicBezTo>
                  <a:pt x="105" y="107"/>
                  <a:pt x="105" y="107"/>
                  <a:pt x="106" y="106"/>
                </a:cubicBezTo>
                <a:cubicBezTo>
                  <a:pt x="109" y="108"/>
                  <a:pt x="109" y="108"/>
                  <a:pt x="109" y="108"/>
                </a:cubicBezTo>
                <a:cubicBezTo>
                  <a:pt x="111" y="105"/>
                  <a:pt x="113" y="103"/>
                  <a:pt x="114" y="101"/>
                </a:cubicBezTo>
                <a:cubicBezTo>
                  <a:pt x="114" y="102"/>
                  <a:pt x="112" y="102"/>
                  <a:pt x="111" y="102"/>
                </a:cubicBezTo>
                <a:cubicBezTo>
                  <a:pt x="112" y="102"/>
                  <a:pt x="114" y="101"/>
                  <a:pt x="115" y="101"/>
                </a:cubicBezTo>
                <a:cubicBezTo>
                  <a:pt x="115" y="101"/>
                  <a:pt x="116" y="101"/>
                  <a:pt x="116" y="100"/>
                </a:cubicBezTo>
                <a:cubicBezTo>
                  <a:pt x="116" y="101"/>
                  <a:pt x="116" y="101"/>
                  <a:pt x="115" y="101"/>
                </a:cubicBezTo>
                <a:cubicBezTo>
                  <a:pt x="117" y="100"/>
                  <a:pt x="119" y="99"/>
                  <a:pt x="120" y="97"/>
                </a:cubicBezTo>
                <a:cubicBezTo>
                  <a:pt x="126" y="95"/>
                  <a:pt x="130" y="90"/>
                  <a:pt x="134" y="85"/>
                </a:cubicBezTo>
                <a:cubicBezTo>
                  <a:pt x="138" y="80"/>
                  <a:pt x="142" y="74"/>
                  <a:pt x="149" y="74"/>
                </a:cubicBezTo>
                <a:cubicBezTo>
                  <a:pt x="147" y="75"/>
                  <a:pt x="145" y="76"/>
                  <a:pt x="145" y="77"/>
                </a:cubicBezTo>
                <a:cubicBezTo>
                  <a:pt x="153" y="71"/>
                  <a:pt x="165" y="70"/>
                  <a:pt x="168" y="65"/>
                </a:cubicBezTo>
                <a:cubicBezTo>
                  <a:pt x="166" y="62"/>
                  <a:pt x="166" y="62"/>
                  <a:pt x="166" y="62"/>
                </a:cubicBezTo>
                <a:cubicBezTo>
                  <a:pt x="169" y="59"/>
                  <a:pt x="171" y="57"/>
                  <a:pt x="174" y="55"/>
                </a:cubicBezTo>
                <a:cubicBezTo>
                  <a:pt x="176" y="53"/>
                  <a:pt x="179" y="51"/>
                  <a:pt x="181" y="50"/>
                </a:cubicBezTo>
                <a:cubicBezTo>
                  <a:pt x="180" y="46"/>
                  <a:pt x="180" y="46"/>
                  <a:pt x="180" y="46"/>
                </a:cubicBezTo>
                <a:cubicBezTo>
                  <a:pt x="188" y="43"/>
                  <a:pt x="203" y="29"/>
                  <a:pt x="211" y="34"/>
                </a:cubicBezTo>
                <a:cubicBezTo>
                  <a:pt x="211" y="32"/>
                  <a:pt x="214" y="31"/>
                  <a:pt x="218" y="31"/>
                </a:cubicBezTo>
                <a:cubicBezTo>
                  <a:pt x="221" y="30"/>
                  <a:pt x="225" y="29"/>
                  <a:pt x="227" y="28"/>
                </a:cubicBezTo>
                <a:cubicBezTo>
                  <a:pt x="229" y="30"/>
                  <a:pt x="229" y="30"/>
                  <a:pt x="229" y="30"/>
                </a:cubicBezTo>
                <a:cubicBezTo>
                  <a:pt x="235" y="29"/>
                  <a:pt x="239" y="26"/>
                  <a:pt x="242" y="24"/>
                </a:cubicBezTo>
                <a:cubicBezTo>
                  <a:pt x="257" y="26"/>
                  <a:pt x="266" y="17"/>
                  <a:pt x="278" y="15"/>
                </a:cubicBezTo>
                <a:cubicBezTo>
                  <a:pt x="278" y="15"/>
                  <a:pt x="278" y="15"/>
                  <a:pt x="278" y="15"/>
                </a:cubicBezTo>
                <a:cubicBezTo>
                  <a:pt x="282" y="14"/>
                  <a:pt x="285" y="12"/>
                  <a:pt x="289" y="11"/>
                </a:cubicBezTo>
                <a:cubicBezTo>
                  <a:pt x="287" y="14"/>
                  <a:pt x="291" y="8"/>
                  <a:pt x="295" y="9"/>
                </a:cubicBezTo>
                <a:cubicBezTo>
                  <a:pt x="298" y="6"/>
                  <a:pt x="304" y="6"/>
                  <a:pt x="309" y="8"/>
                </a:cubicBezTo>
                <a:cubicBezTo>
                  <a:pt x="311" y="7"/>
                  <a:pt x="314" y="7"/>
                  <a:pt x="316" y="7"/>
                </a:cubicBezTo>
                <a:cubicBezTo>
                  <a:pt x="308" y="10"/>
                  <a:pt x="317" y="11"/>
                  <a:pt x="318" y="15"/>
                </a:cubicBezTo>
                <a:cubicBezTo>
                  <a:pt x="322" y="11"/>
                  <a:pt x="322" y="11"/>
                  <a:pt x="322" y="11"/>
                </a:cubicBezTo>
                <a:cubicBezTo>
                  <a:pt x="325" y="13"/>
                  <a:pt x="320" y="14"/>
                  <a:pt x="323" y="15"/>
                </a:cubicBezTo>
                <a:cubicBezTo>
                  <a:pt x="325" y="14"/>
                  <a:pt x="328" y="13"/>
                  <a:pt x="331" y="12"/>
                </a:cubicBezTo>
                <a:cubicBezTo>
                  <a:pt x="334" y="11"/>
                  <a:pt x="337" y="10"/>
                  <a:pt x="338" y="8"/>
                </a:cubicBezTo>
                <a:cubicBezTo>
                  <a:pt x="338" y="7"/>
                  <a:pt x="336" y="6"/>
                  <a:pt x="335" y="6"/>
                </a:cubicBezTo>
                <a:cubicBezTo>
                  <a:pt x="334" y="6"/>
                  <a:pt x="334" y="6"/>
                  <a:pt x="335" y="6"/>
                </a:cubicBezTo>
                <a:cubicBezTo>
                  <a:pt x="335" y="5"/>
                  <a:pt x="335" y="5"/>
                  <a:pt x="334" y="5"/>
                </a:cubicBezTo>
                <a:cubicBezTo>
                  <a:pt x="335" y="5"/>
                  <a:pt x="335" y="5"/>
                  <a:pt x="335" y="5"/>
                </a:cubicBezTo>
                <a:cubicBezTo>
                  <a:pt x="335" y="5"/>
                  <a:pt x="336" y="4"/>
                  <a:pt x="336" y="4"/>
                </a:cubicBezTo>
                <a:cubicBezTo>
                  <a:pt x="342" y="4"/>
                  <a:pt x="340" y="3"/>
                  <a:pt x="339" y="1"/>
                </a:cubicBezTo>
                <a:cubicBezTo>
                  <a:pt x="346" y="6"/>
                  <a:pt x="350" y="3"/>
                  <a:pt x="355" y="9"/>
                </a:cubicBezTo>
                <a:cubicBezTo>
                  <a:pt x="348" y="2"/>
                  <a:pt x="371" y="9"/>
                  <a:pt x="366" y="2"/>
                </a:cubicBezTo>
                <a:cubicBezTo>
                  <a:pt x="371" y="8"/>
                  <a:pt x="370" y="2"/>
                  <a:pt x="373" y="7"/>
                </a:cubicBezTo>
                <a:cubicBezTo>
                  <a:pt x="366" y="5"/>
                  <a:pt x="359" y="11"/>
                  <a:pt x="353" y="13"/>
                </a:cubicBezTo>
                <a:cubicBezTo>
                  <a:pt x="359" y="17"/>
                  <a:pt x="359" y="17"/>
                  <a:pt x="359" y="17"/>
                </a:cubicBezTo>
                <a:cubicBezTo>
                  <a:pt x="356" y="23"/>
                  <a:pt x="347" y="14"/>
                  <a:pt x="344" y="17"/>
                </a:cubicBezTo>
                <a:cubicBezTo>
                  <a:pt x="346" y="15"/>
                  <a:pt x="351" y="17"/>
                  <a:pt x="351" y="18"/>
                </a:cubicBezTo>
                <a:cubicBezTo>
                  <a:pt x="349" y="13"/>
                  <a:pt x="349" y="13"/>
                  <a:pt x="349" y="13"/>
                </a:cubicBezTo>
                <a:cubicBezTo>
                  <a:pt x="341" y="12"/>
                  <a:pt x="335" y="16"/>
                  <a:pt x="330" y="19"/>
                </a:cubicBezTo>
                <a:cubicBezTo>
                  <a:pt x="335" y="20"/>
                  <a:pt x="324" y="22"/>
                  <a:pt x="328" y="25"/>
                </a:cubicBezTo>
                <a:cubicBezTo>
                  <a:pt x="328" y="25"/>
                  <a:pt x="328" y="25"/>
                  <a:pt x="328" y="25"/>
                </a:cubicBezTo>
                <a:cubicBezTo>
                  <a:pt x="330" y="25"/>
                  <a:pt x="331" y="25"/>
                  <a:pt x="332" y="24"/>
                </a:cubicBezTo>
                <a:cubicBezTo>
                  <a:pt x="334" y="25"/>
                  <a:pt x="332" y="27"/>
                  <a:pt x="330" y="28"/>
                </a:cubicBezTo>
                <a:cubicBezTo>
                  <a:pt x="329" y="31"/>
                  <a:pt x="335" y="32"/>
                  <a:pt x="331" y="34"/>
                </a:cubicBezTo>
                <a:cubicBezTo>
                  <a:pt x="338" y="33"/>
                  <a:pt x="338" y="31"/>
                  <a:pt x="341" y="29"/>
                </a:cubicBezTo>
                <a:cubicBezTo>
                  <a:pt x="343" y="31"/>
                  <a:pt x="343" y="31"/>
                  <a:pt x="343" y="31"/>
                </a:cubicBezTo>
                <a:cubicBezTo>
                  <a:pt x="352" y="24"/>
                  <a:pt x="345" y="25"/>
                  <a:pt x="359" y="21"/>
                </a:cubicBezTo>
                <a:cubicBezTo>
                  <a:pt x="354" y="24"/>
                  <a:pt x="364" y="26"/>
                  <a:pt x="361" y="28"/>
                </a:cubicBezTo>
                <a:cubicBezTo>
                  <a:pt x="365" y="28"/>
                  <a:pt x="368" y="27"/>
                  <a:pt x="371" y="25"/>
                </a:cubicBezTo>
                <a:cubicBezTo>
                  <a:pt x="371" y="26"/>
                  <a:pt x="371" y="26"/>
                  <a:pt x="371" y="26"/>
                </a:cubicBezTo>
                <a:cubicBezTo>
                  <a:pt x="373" y="26"/>
                  <a:pt x="374" y="25"/>
                  <a:pt x="375" y="26"/>
                </a:cubicBezTo>
                <a:cubicBezTo>
                  <a:pt x="375" y="23"/>
                  <a:pt x="378" y="21"/>
                  <a:pt x="380" y="20"/>
                </a:cubicBezTo>
                <a:cubicBezTo>
                  <a:pt x="382" y="19"/>
                  <a:pt x="385" y="17"/>
                  <a:pt x="383" y="15"/>
                </a:cubicBezTo>
                <a:cubicBezTo>
                  <a:pt x="387" y="17"/>
                  <a:pt x="385" y="20"/>
                  <a:pt x="393" y="19"/>
                </a:cubicBezTo>
                <a:cubicBezTo>
                  <a:pt x="398" y="16"/>
                  <a:pt x="388" y="13"/>
                  <a:pt x="386" y="11"/>
                </a:cubicBezTo>
                <a:cubicBezTo>
                  <a:pt x="391" y="10"/>
                  <a:pt x="391" y="8"/>
                  <a:pt x="392" y="7"/>
                </a:cubicBezTo>
                <a:cubicBezTo>
                  <a:pt x="396" y="13"/>
                  <a:pt x="398" y="24"/>
                  <a:pt x="393" y="26"/>
                </a:cubicBezTo>
                <a:cubicBezTo>
                  <a:pt x="389" y="23"/>
                  <a:pt x="383" y="24"/>
                  <a:pt x="382" y="27"/>
                </a:cubicBezTo>
                <a:cubicBezTo>
                  <a:pt x="382" y="27"/>
                  <a:pt x="383" y="27"/>
                  <a:pt x="383" y="27"/>
                </a:cubicBezTo>
                <a:cubicBezTo>
                  <a:pt x="386" y="28"/>
                  <a:pt x="388" y="28"/>
                  <a:pt x="395" y="27"/>
                </a:cubicBezTo>
                <a:cubicBezTo>
                  <a:pt x="394" y="25"/>
                  <a:pt x="394" y="25"/>
                  <a:pt x="394" y="25"/>
                </a:cubicBezTo>
                <a:cubicBezTo>
                  <a:pt x="411" y="22"/>
                  <a:pt x="432" y="28"/>
                  <a:pt x="450" y="30"/>
                </a:cubicBezTo>
                <a:cubicBezTo>
                  <a:pt x="444" y="28"/>
                  <a:pt x="444" y="28"/>
                  <a:pt x="444" y="28"/>
                </a:cubicBezTo>
                <a:cubicBezTo>
                  <a:pt x="445" y="28"/>
                  <a:pt x="448" y="28"/>
                  <a:pt x="451" y="29"/>
                </a:cubicBezTo>
                <a:cubicBezTo>
                  <a:pt x="454" y="29"/>
                  <a:pt x="456" y="29"/>
                  <a:pt x="459" y="30"/>
                </a:cubicBezTo>
                <a:cubicBezTo>
                  <a:pt x="458" y="29"/>
                  <a:pt x="458" y="27"/>
                  <a:pt x="458" y="25"/>
                </a:cubicBezTo>
                <a:cubicBezTo>
                  <a:pt x="458" y="27"/>
                  <a:pt x="462" y="31"/>
                  <a:pt x="465" y="33"/>
                </a:cubicBezTo>
                <a:cubicBezTo>
                  <a:pt x="465" y="33"/>
                  <a:pt x="465" y="33"/>
                  <a:pt x="465" y="33"/>
                </a:cubicBezTo>
                <a:cubicBezTo>
                  <a:pt x="469" y="35"/>
                  <a:pt x="466" y="36"/>
                  <a:pt x="464" y="36"/>
                </a:cubicBezTo>
                <a:cubicBezTo>
                  <a:pt x="465" y="39"/>
                  <a:pt x="465" y="39"/>
                  <a:pt x="465" y="39"/>
                </a:cubicBezTo>
                <a:cubicBezTo>
                  <a:pt x="471" y="41"/>
                  <a:pt x="464" y="34"/>
                  <a:pt x="471" y="36"/>
                </a:cubicBezTo>
                <a:cubicBezTo>
                  <a:pt x="471" y="41"/>
                  <a:pt x="478" y="43"/>
                  <a:pt x="484" y="46"/>
                </a:cubicBezTo>
                <a:cubicBezTo>
                  <a:pt x="491" y="48"/>
                  <a:pt x="498" y="51"/>
                  <a:pt x="499" y="55"/>
                </a:cubicBezTo>
                <a:cubicBezTo>
                  <a:pt x="505" y="51"/>
                  <a:pt x="488" y="50"/>
                  <a:pt x="494" y="47"/>
                </a:cubicBezTo>
                <a:cubicBezTo>
                  <a:pt x="496" y="48"/>
                  <a:pt x="496" y="50"/>
                  <a:pt x="500" y="52"/>
                </a:cubicBezTo>
                <a:cubicBezTo>
                  <a:pt x="500" y="48"/>
                  <a:pt x="500" y="48"/>
                  <a:pt x="500" y="48"/>
                </a:cubicBezTo>
                <a:cubicBezTo>
                  <a:pt x="504" y="50"/>
                  <a:pt x="508" y="52"/>
                  <a:pt x="511" y="54"/>
                </a:cubicBezTo>
                <a:cubicBezTo>
                  <a:pt x="514" y="56"/>
                  <a:pt x="517" y="58"/>
                  <a:pt x="520" y="60"/>
                </a:cubicBezTo>
                <a:cubicBezTo>
                  <a:pt x="525" y="64"/>
                  <a:pt x="530" y="67"/>
                  <a:pt x="538" y="71"/>
                </a:cubicBezTo>
                <a:cubicBezTo>
                  <a:pt x="537" y="71"/>
                  <a:pt x="537" y="71"/>
                  <a:pt x="537" y="71"/>
                </a:cubicBezTo>
                <a:cubicBezTo>
                  <a:pt x="541" y="75"/>
                  <a:pt x="545" y="76"/>
                  <a:pt x="549" y="75"/>
                </a:cubicBezTo>
                <a:cubicBezTo>
                  <a:pt x="549" y="77"/>
                  <a:pt x="545" y="76"/>
                  <a:pt x="546" y="78"/>
                </a:cubicBezTo>
                <a:cubicBezTo>
                  <a:pt x="553" y="77"/>
                  <a:pt x="557" y="81"/>
                  <a:pt x="559" y="86"/>
                </a:cubicBezTo>
                <a:cubicBezTo>
                  <a:pt x="562" y="90"/>
                  <a:pt x="564" y="95"/>
                  <a:pt x="569" y="94"/>
                </a:cubicBezTo>
                <a:cubicBezTo>
                  <a:pt x="567" y="96"/>
                  <a:pt x="567" y="99"/>
                  <a:pt x="567" y="102"/>
                </a:cubicBezTo>
                <a:cubicBezTo>
                  <a:pt x="564" y="102"/>
                  <a:pt x="564" y="102"/>
                  <a:pt x="564" y="102"/>
                </a:cubicBezTo>
                <a:cubicBezTo>
                  <a:pt x="570" y="104"/>
                  <a:pt x="576" y="105"/>
                  <a:pt x="575" y="110"/>
                </a:cubicBezTo>
                <a:cubicBezTo>
                  <a:pt x="578" y="107"/>
                  <a:pt x="578" y="107"/>
                  <a:pt x="578" y="107"/>
                </a:cubicBezTo>
                <a:cubicBezTo>
                  <a:pt x="579" y="109"/>
                  <a:pt x="576" y="111"/>
                  <a:pt x="573" y="114"/>
                </a:cubicBezTo>
                <a:close/>
                <a:moveTo>
                  <a:pt x="202" y="54"/>
                </a:moveTo>
                <a:cubicBezTo>
                  <a:pt x="202" y="54"/>
                  <a:pt x="202" y="54"/>
                  <a:pt x="203" y="53"/>
                </a:cubicBezTo>
                <a:cubicBezTo>
                  <a:pt x="202" y="54"/>
                  <a:pt x="202" y="54"/>
                  <a:pt x="202" y="54"/>
                </a:cubicBezTo>
                <a:close/>
                <a:moveTo>
                  <a:pt x="176" y="65"/>
                </a:moveTo>
                <a:cubicBezTo>
                  <a:pt x="176" y="67"/>
                  <a:pt x="178" y="72"/>
                  <a:pt x="181" y="76"/>
                </a:cubicBezTo>
                <a:cubicBezTo>
                  <a:pt x="181" y="74"/>
                  <a:pt x="179" y="71"/>
                  <a:pt x="187" y="68"/>
                </a:cubicBezTo>
                <a:cubicBezTo>
                  <a:pt x="186" y="65"/>
                  <a:pt x="186" y="65"/>
                  <a:pt x="186" y="65"/>
                </a:cubicBezTo>
                <a:cubicBezTo>
                  <a:pt x="189" y="71"/>
                  <a:pt x="189" y="71"/>
                  <a:pt x="189" y="71"/>
                </a:cubicBezTo>
                <a:cubicBezTo>
                  <a:pt x="191" y="69"/>
                  <a:pt x="191" y="66"/>
                  <a:pt x="192" y="65"/>
                </a:cubicBezTo>
                <a:cubicBezTo>
                  <a:pt x="187" y="64"/>
                  <a:pt x="177" y="65"/>
                  <a:pt x="176" y="65"/>
                </a:cubicBezTo>
                <a:close/>
                <a:moveTo>
                  <a:pt x="18" y="268"/>
                </a:moveTo>
                <a:cubicBezTo>
                  <a:pt x="18" y="269"/>
                  <a:pt x="18" y="270"/>
                  <a:pt x="18" y="271"/>
                </a:cubicBezTo>
                <a:cubicBezTo>
                  <a:pt x="19" y="270"/>
                  <a:pt x="19" y="268"/>
                  <a:pt x="20" y="268"/>
                </a:cubicBezTo>
                <a:cubicBezTo>
                  <a:pt x="19" y="267"/>
                  <a:pt x="19" y="267"/>
                  <a:pt x="18" y="268"/>
                </a:cubicBezTo>
                <a:close/>
                <a:moveTo>
                  <a:pt x="80" y="160"/>
                </a:moveTo>
                <a:cubicBezTo>
                  <a:pt x="80" y="160"/>
                  <a:pt x="81" y="160"/>
                  <a:pt x="81" y="159"/>
                </a:cubicBezTo>
                <a:cubicBezTo>
                  <a:pt x="81" y="158"/>
                  <a:pt x="82" y="158"/>
                  <a:pt x="82" y="157"/>
                </a:cubicBezTo>
                <a:cubicBezTo>
                  <a:pt x="81" y="156"/>
                  <a:pt x="80" y="155"/>
                  <a:pt x="79" y="155"/>
                </a:cubicBezTo>
                <a:cubicBezTo>
                  <a:pt x="79" y="157"/>
                  <a:pt x="80" y="158"/>
                  <a:pt x="80" y="160"/>
                </a:cubicBezTo>
                <a:close/>
                <a:moveTo>
                  <a:pt x="90" y="139"/>
                </a:moveTo>
                <a:cubicBezTo>
                  <a:pt x="90" y="139"/>
                  <a:pt x="90" y="138"/>
                  <a:pt x="89" y="138"/>
                </a:cubicBezTo>
                <a:cubicBezTo>
                  <a:pt x="89" y="139"/>
                  <a:pt x="89" y="139"/>
                  <a:pt x="90" y="139"/>
                </a:cubicBezTo>
                <a:close/>
                <a:moveTo>
                  <a:pt x="40" y="220"/>
                </a:moveTo>
                <a:cubicBezTo>
                  <a:pt x="40" y="221"/>
                  <a:pt x="40" y="221"/>
                  <a:pt x="40" y="221"/>
                </a:cubicBezTo>
                <a:lnTo>
                  <a:pt x="40" y="220"/>
                </a:lnTo>
                <a:close/>
                <a:moveTo>
                  <a:pt x="140" y="103"/>
                </a:moveTo>
                <a:cubicBezTo>
                  <a:pt x="142" y="98"/>
                  <a:pt x="144" y="95"/>
                  <a:pt x="146" y="91"/>
                </a:cubicBezTo>
                <a:cubicBezTo>
                  <a:pt x="145" y="91"/>
                  <a:pt x="144" y="91"/>
                  <a:pt x="143" y="92"/>
                </a:cubicBezTo>
                <a:cubicBezTo>
                  <a:pt x="144" y="91"/>
                  <a:pt x="145" y="90"/>
                  <a:pt x="147" y="88"/>
                </a:cubicBezTo>
                <a:cubicBezTo>
                  <a:pt x="147" y="86"/>
                  <a:pt x="147" y="85"/>
                  <a:pt x="147" y="83"/>
                </a:cubicBezTo>
                <a:cubicBezTo>
                  <a:pt x="143" y="90"/>
                  <a:pt x="143" y="90"/>
                  <a:pt x="143" y="90"/>
                </a:cubicBezTo>
                <a:cubicBezTo>
                  <a:pt x="139" y="89"/>
                  <a:pt x="139" y="89"/>
                  <a:pt x="139" y="89"/>
                </a:cubicBezTo>
                <a:cubicBezTo>
                  <a:pt x="137" y="93"/>
                  <a:pt x="136" y="97"/>
                  <a:pt x="136" y="102"/>
                </a:cubicBezTo>
                <a:cubicBezTo>
                  <a:pt x="137" y="101"/>
                  <a:pt x="137" y="100"/>
                  <a:pt x="138" y="99"/>
                </a:cubicBezTo>
                <a:cubicBezTo>
                  <a:pt x="138" y="101"/>
                  <a:pt x="137" y="103"/>
                  <a:pt x="140" y="103"/>
                </a:cubicBezTo>
                <a:close/>
                <a:moveTo>
                  <a:pt x="225" y="53"/>
                </a:moveTo>
                <a:cubicBezTo>
                  <a:pt x="225" y="53"/>
                  <a:pt x="225" y="53"/>
                  <a:pt x="225" y="53"/>
                </a:cubicBezTo>
                <a:cubicBezTo>
                  <a:pt x="225" y="53"/>
                  <a:pt x="225" y="53"/>
                  <a:pt x="225" y="53"/>
                </a:cubicBezTo>
                <a:cubicBezTo>
                  <a:pt x="225" y="53"/>
                  <a:pt x="225" y="53"/>
                  <a:pt x="225" y="53"/>
                </a:cubicBezTo>
                <a:cubicBezTo>
                  <a:pt x="226" y="53"/>
                  <a:pt x="226" y="53"/>
                  <a:pt x="226" y="53"/>
                </a:cubicBezTo>
                <a:cubicBezTo>
                  <a:pt x="226" y="53"/>
                  <a:pt x="226" y="53"/>
                  <a:pt x="225" y="53"/>
                </a:cubicBezTo>
                <a:cubicBezTo>
                  <a:pt x="224" y="52"/>
                  <a:pt x="222" y="51"/>
                  <a:pt x="222" y="50"/>
                </a:cubicBezTo>
                <a:cubicBezTo>
                  <a:pt x="221" y="51"/>
                  <a:pt x="220" y="52"/>
                  <a:pt x="219" y="53"/>
                </a:cubicBezTo>
                <a:cubicBezTo>
                  <a:pt x="221" y="54"/>
                  <a:pt x="223" y="54"/>
                  <a:pt x="225" y="53"/>
                </a:cubicBezTo>
                <a:close/>
                <a:moveTo>
                  <a:pt x="255" y="49"/>
                </a:moveTo>
                <a:cubicBezTo>
                  <a:pt x="256" y="49"/>
                  <a:pt x="257" y="49"/>
                  <a:pt x="257" y="49"/>
                </a:cubicBezTo>
                <a:cubicBezTo>
                  <a:pt x="257" y="48"/>
                  <a:pt x="257" y="48"/>
                  <a:pt x="256" y="47"/>
                </a:cubicBezTo>
                <a:cubicBezTo>
                  <a:pt x="256" y="48"/>
                  <a:pt x="255" y="49"/>
                  <a:pt x="255" y="49"/>
                </a:cubicBezTo>
                <a:close/>
                <a:moveTo>
                  <a:pt x="264" y="47"/>
                </a:moveTo>
                <a:cubicBezTo>
                  <a:pt x="264" y="46"/>
                  <a:pt x="264" y="46"/>
                  <a:pt x="262" y="45"/>
                </a:cubicBezTo>
                <a:cubicBezTo>
                  <a:pt x="260" y="46"/>
                  <a:pt x="259" y="48"/>
                  <a:pt x="258" y="49"/>
                </a:cubicBezTo>
                <a:cubicBezTo>
                  <a:pt x="260" y="49"/>
                  <a:pt x="262" y="48"/>
                  <a:pt x="264" y="47"/>
                </a:cubicBezTo>
                <a:close/>
                <a:moveTo>
                  <a:pt x="313" y="32"/>
                </a:moveTo>
                <a:cubicBezTo>
                  <a:pt x="316" y="30"/>
                  <a:pt x="305" y="34"/>
                  <a:pt x="302" y="31"/>
                </a:cubicBezTo>
                <a:cubicBezTo>
                  <a:pt x="296" y="32"/>
                  <a:pt x="290" y="33"/>
                  <a:pt x="288" y="31"/>
                </a:cubicBezTo>
                <a:cubicBezTo>
                  <a:pt x="291" y="32"/>
                  <a:pt x="295" y="30"/>
                  <a:pt x="297" y="28"/>
                </a:cubicBezTo>
                <a:cubicBezTo>
                  <a:pt x="291" y="27"/>
                  <a:pt x="291" y="27"/>
                  <a:pt x="291" y="27"/>
                </a:cubicBezTo>
                <a:cubicBezTo>
                  <a:pt x="295" y="27"/>
                  <a:pt x="298" y="28"/>
                  <a:pt x="302" y="28"/>
                </a:cubicBezTo>
                <a:cubicBezTo>
                  <a:pt x="303" y="28"/>
                  <a:pt x="303" y="27"/>
                  <a:pt x="303" y="27"/>
                </a:cubicBezTo>
                <a:cubicBezTo>
                  <a:pt x="303" y="27"/>
                  <a:pt x="304" y="28"/>
                  <a:pt x="304" y="28"/>
                </a:cubicBezTo>
                <a:cubicBezTo>
                  <a:pt x="305" y="28"/>
                  <a:pt x="306" y="28"/>
                  <a:pt x="307" y="27"/>
                </a:cubicBezTo>
                <a:cubicBezTo>
                  <a:pt x="305" y="24"/>
                  <a:pt x="310" y="19"/>
                  <a:pt x="304" y="16"/>
                </a:cubicBezTo>
                <a:cubicBezTo>
                  <a:pt x="296" y="14"/>
                  <a:pt x="294" y="17"/>
                  <a:pt x="291" y="20"/>
                </a:cubicBezTo>
                <a:cubicBezTo>
                  <a:pt x="289" y="23"/>
                  <a:pt x="286" y="27"/>
                  <a:pt x="278" y="28"/>
                </a:cubicBezTo>
                <a:cubicBezTo>
                  <a:pt x="276" y="29"/>
                  <a:pt x="280" y="22"/>
                  <a:pt x="272" y="26"/>
                </a:cubicBezTo>
                <a:cubicBezTo>
                  <a:pt x="266" y="29"/>
                  <a:pt x="262" y="33"/>
                  <a:pt x="260" y="37"/>
                </a:cubicBezTo>
                <a:cubicBezTo>
                  <a:pt x="262" y="37"/>
                  <a:pt x="266" y="33"/>
                  <a:pt x="268" y="34"/>
                </a:cubicBezTo>
                <a:cubicBezTo>
                  <a:pt x="266" y="37"/>
                  <a:pt x="262" y="38"/>
                  <a:pt x="259" y="39"/>
                </a:cubicBezTo>
                <a:cubicBezTo>
                  <a:pt x="258" y="41"/>
                  <a:pt x="258" y="42"/>
                  <a:pt x="258" y="44"/>
                </a:cubicBezTo>
                <a:cubicBezTo>
                  <a:pt x="258" y="44"/>
                  <a:pt x="259" y="44"/>
                  <a:pt x="259" y="44"/>
                </a:cubicBezTo>
                <a:cubicBezTo>
                  <a:pt x="259" y="44"/>
                  <a:pt x="258" y="45"/>
                  <a:pt x="258" y="46"/>
                </a:cubicBezTo>
                <a:cubicBezTo>
                  <a:pt x="258" y="46"/>
                  <a:pt x="258" y="47"/>
                  <a:pt x="258" y="48"/>
                </a:cubicBezTo>
                <a:cubicBezTo>
                  <a:pt x="261" y="45"/>
                  <a:pt x="267" y="40"/>
                  <a:pt x="271" y="41"/>
                </a:cubicBezTo>
                <a:cubicBezTo>
                  <a:pt x="272" y="40"/>
                  <a:pt x="273" y="39"/>
                  <a:pt x="275" y="38"/>
                </a:cubicBezTo>
                <a:cubicBezTo>
                  <a:pt x="271" y="39"/>
                  <a:pt x="268" y="41"/>
                  <a:pt x="265" y="42"/>
                </a:cubicBezTo>
                <a:cubicBezTo>
                  <a:pt x="264" y="37"/>
                  <a:pt x="267" y="39"/>
                  <a:pt x="270" y="36"/>
                </a:cubicBezTo>
                <a:cubicBezTo>
                  <a:pt x="269" y="36"/>
                  <a:pt x="268" y="36"/>
                  <a:pt x="268" y="35"/>
                </a:cubicBezTo>
                <a:cubicBezTo>
                  <a:pt x="274" y="32"/>
                  <a:pt x="274" y="32"/>
                  <a:pt x="274" y="32"/>
                </a:cubicBezTo>
                <a:cubicBezTo>
                  <a:pt x="275" y="33"/>
                  <a:pt x="274" y="34"/>
                  <a:pt x="273" y="35"/>
                </a:cubicBezTo>
                <a:cubicBezTo>
                  <a:pt x="278" y="35"/>
                  <a:pt x="280" y="30"/>
                  <a:pt x="285" y="31"/>
                </a:cubicBezTo>
                <a:cubicBezTo>
                  <a:pt x="283" y="32"/>
                  <a:pt x="283" y="32"/>
                  <a:pt x="282" y="32"/>
                </a:cubicBezTo>
                <a:cubicBezTo>
                  <a:pt x="294" y="30"/>
                  <a:pt x="299" y="39"/>
                  <a:pt x="304" y="39"/>
                </a:cubicBezTo>
                <a:cubicBezTo>
                  <a:pt x="308" y="39"/>
                  <a:pt x="316" y="34"/>
                  <a:pt x="313" y="32"/>
                </a:cubicBezTo>
                <a:close/>
                <a:moveTo>
                  <a:pt x="381" y="26"/>
                </a:moveTo>
                <a:cubicBezTo>
                  <a:pt x="381" y="26"/>
                  <a:pt x="382" y="25"/>
                  <a:pt x="382" y="25"/>
                </a:cubicBezTo>
                <a:cubicBezTo>
                  <a:pt x="380" y="25"/>
                  <a:pt x="379" y="25"/>
                  <a:pt x="378" y="26"/>
                </a:cubicBezTo>
                <a:cubicBezTo>
                  <a:pt x="379" y="26"/>
                  <a:pt x="380" y="26"/>
                  <a:pt x="381" y="26"/>
                </a:cubicBezTo>
                <a:close/>
                <a:moveTo>
                  <a:pt x="462" y="38"/>
                </a:moveTo>
                <a:cubicBezTo>
                  <a:pt x="463" y="37"/>
                  <a:pt x="463" y="37"/>
                  <a:pt x="463" y="37"/>
                </a:cubicBezTo>
                <a:cubicBezTo>
                  <a:pt x="463" y="37"/>
                  <a:pt x="463" y="37"/>
                  <a:pt x="464" y="36"/>
                </a:cubicBezTo>
                <a:cubicBezTo>
                  <a:pt x="464" y="36"/>
                  <a:pt x="464" y="36"/>
                  <a:pt x="464" y="36"/>
                </a:cubicBezTo>
                <a:cubicBezTo>
                  <a:pt x="464" y="35"/>
                  <a:pt x="466" y="35"/>
                  <a:pt x="464" y="34"/>
                </a:cubicBezTo>
                <a:cubicBezTo>
                  <a:pt x="462" y="33"/>
                  <a:pt x="461" y="34"/>
                  <a:pt x="460" y="34"/>
                </a:cubicBezTo>
                <a:cubicBezTo>
                  <a:pt x="460" y="33"/>
                  <a:pt x="459" y="33"/>
                  <a:pt x="459" y="32"/>
                </a:cubicBezTo>
                <a:cubicBezTo>
                  <a:pt x="458" y="32"/>
                  <a:pt x="457" y="32"/>
                  <a:pt x="457" y="32"/>
                </a:cubicBezTo>
                <a:cubicBezTo>
                  <a:pt x="456" y="34"/>
                  <a:pt x="458" y="37"/>
                  <a:pt x="462" y="38"/>
                </a:cubicBezTo>
                <a:close/>
                <a:moveTo>
                  <a:pt x="1" y="317"/>
                </a:moveTo>
                <a:cubicBezTo>
                  <a:pt x="1" y="316"/>
                  <a:pt x="1" y="316"/>
                  <a:pt x="1" y="316"/>
                </a:cubicBezTo>
                <a:cubicBezTo>
                  <a:pt x="1" y="317"/>
                  <a:pt x="1" y="317"/>
                  <a:pt x="1" y="317"/>
                </a:cubicBezTo>
                <a:close/>
                <a:moveTo>
                  <a:pt x="6" y="326"/>
                </a:moveTo>
                <a:cubicBezTo>
                  <a:pt x="6" y="326"/>
                  <a:pt x="6" y="326"/>
                  <a:pt x="6" y="326"/>
                </a:cubicBezTo>
                <a:cubicBezTo>
                  <a:pt x="6" y="325"/>
                  <a:pt x="6" y="325"/>
                  <a:pt x="6" y="325"/>
                </a:cubicBezTo>
                <a:cubicBezTo>
                  <a:pt x="1" y="317"/>
                  <a:pt x="1" y="317"/>
                  <a:pt x="1" y="317"/>
                </a:cubicBezTo>
                <a:cubicBezTo>
                  <a:pt x="0" y="324"/>
                  <a:pt x="0" y="324"/>
                  <a:pt x="0" y="324"/>
                </a:cubicBezTo>
                <a:lnTo>
                  <a:pt x="6" y="326"/>
                </a:lnTo>
                <a:close/>
                <a:moveTo>
                  <a:pt x="356" y="3"/>
                </a:moveTo>
                <a:cubicBezTo>
                  <a:pt x="356" y="2"/>
                  <a:pt x="355" y="1"/>
                  <a:pt x="356" y="1"/>
                </a:cubicBezTo>
                <a:cubicBezTo>
                  <a:pt x="351" y="2"/>
                  <a:pt x="351" y="2"/>
                  <a:pt x="351" y="2"/>
                </a:cubicBezTo>
                <a:cubicBezTo>
                  <a:pt x="354" y="2"/>
                  <a:pt x="355" y="3"/>
                  <a:pt x="356" y="3"/>
                </a:cubicBezTo>
                <a:close/>
                <a:moveTo>
                  <a:pt x="356" y="1"/>
                </a:moveTo>
                <a:cubicBezTo>
                  <a:pt x="357" y="1"/>
                  <a:pt x="357" y="1"/>
                  <a:pt x="357" y="1"/>
                </a:cubicBezTo>
                <a:cubicBezTo>
                  <a:pt x="356" y="1"/>
                  <a:pt x="356" y="1"/>
                  <a:pt x="356" y="1"/>
                </a:cubicBezTo>
                <a:close/>
                <a:moveTo>
                  <a:pt x="369" y="15"/>
                </a:moveTo>
                <a:cubicBezTo>
                  <a:pt x="370" y="11"/>
                  <a:pt x="366" y="12"/>
                  <a:pt x="362" y="14"/>
                </a:cubicBezTo>
                <a:cubicBezTo>
                  <a:pt x="362" y="17"/>
                  <a:pt x="366" y="16"/>
                  <a:pt x="369" y="15"/>
                </a:cubicBezTo>
                <a:cubicBezTo>
                  <a:pt x="369" y="15"/>
                  <a:pt x="369" y="15"/>
                  <a:pt x="369" y="15"/>
                </a:cubicBezTo>
                <a:close/>
                <a:moveTo>
                  <a:pt x="374" y="15"/>
                </a:moveTo>
                <a:cubicBezTo>
                  <a:pt x="374" y="13"/>
                  <a:pt x="372" y="15"/>
                  <a:pt x="370" y="15"/>
                </a:cubicBezTo>
                <a:cubicBezTo>
                  <a:pt x="371" y="15"/>
                  <a:pt x="372" y="15"/>
                  <a:pt x="374" y="15"/>
                </a:cubicBezTo>
                <a:close/>
                <a:moveTo>
                  <a:pt x="322" y="8"/>
                </a:moveTo>
                <a:cubicBezTo>
                  <a:pt x="324" y="8"/>
                  <a:pt x="323" y="3"/>
                  <a:pt x="324" y="5"/>
                </a:cubicBezTo>
                <a:cubicBezTo>
                  <a:pt x="326" y="0"/>
                  <a:pt x="313" y="11"/>
                  <a:pt x="322" y="8"/>
                </a:cubicBezTo>
                <a:close/>
                <a:moveTo>
                  <a:pt x="361" y="24"/>
                </a:moveTo>
                <a:cubicBezTo>
                  <a:pt x="363" y="24"/>
                  <a:pt x="364" y="24"/>
                  <a:pt x="365" y="24"/>
                </a:cubicBezTo>
                <a:cubicBezTo>
                  <a:pt x="363" y="20"/>
                  <a:pt x="363" y="20"/>
                  <a:pt x="363" y="20"/>
                </a:cubicBezTo>
                <a:lnTo>
                  <a:pt x="361" y="24"/>
                </a:lnTo>
                <a:close/>
                <a:moveTo>
                  <a:pt x="336" y="23"/>
                </a:moveTo>
                <a:cubicBezTo>
                  <a:pt x="342" y="23"/>
                  <a:pt x="342" y="23"/>
                  <a:pt x="342" y="23"/>
                </a:cubicBezTo>
                <a:cubicBezTo>
                  <a:pt x="342" y="23"/>
                  <a:pt x="342" y="22"/>
                  <a:pt x="343" y="22"/>
                </a:cubicBezTo>
                <a:cubicBezTo>
                  <a:pt x="340" y="22"/>
                  <a:pt x="336" y="21"/>
                  <a:pt x="336" y="23"/>
                </a:cubicBezTo>
                <a:close/>
                <a:moveTo>
                  <a:pt x="343" y="22"/>
                </a:moveTo>
                <a:cubicBezTo>
                  <a:pt x="345" y="22"/>
                  <a:pt x="347" y="22"/>
                  <a:pt x="348" y="21"/>
                </a:cubicBezTo>
                <a:cubicBezTo>
                  <a:pt x="347" y="21"/>
                  <a:pt x="345" y="21"/>
                  <a:pt x="343" y="22"/>
                </a:cubicBezTo>
                <a:close/>
                <a:moveTo>
                  <a:pt x="578" y="118"/>
                </a:moveTo>
                <a:cubicBezTo>
                  <a:pt x="583" y="117"/>
                  <a:pt x="583" y="117"/>
                  <a:pt x="583" y="117"/>
                </a:cubicBezTo>
                <a:cubicBezTo>
                  <a:pt x="579" y="117"/>
                  <a:pt x="579" y="117"/>
                  <a:pt x="579" y="117"/>
                </a:cubicBezTo>
                <a:lnTo>
                  <a:pt x="578" y="118"/>
                </a:lnTo>
                <a:close/>
                <a:moveTo>
                  <a:pt x="582" y="108"/>
                </a:moveTo>
                <a:cubicBezTo>
                  <a:pt x="586" y="112"/>
                  <a:pt x="586" y="112"/>
                  <a:pt x="586" y="112"/>
                </a:cubicBezTo>
                <a:cubicBezTo>
                  <a:pt x="586" y="106"/>
                  <a:pt x="586" y="106"/>
                  <a:pt x="586" y="106"/>
                </a:cubicBezTo>
                <a:cubicBezTo>
                  <a:pt x="585" y="107"/>
                  <a:pt x="584" y="109"/>
                  <a:pt x="582" y="108"/>
                </a:cubicBezTo>
                <a:close/>
                <a:moveTo>
                  <a:pt x="14" y="265"/>
                </a:moveTo>
                <a:cubicBezTo>
                  <a:pt x="10" y="268"/>
                  <a:pt x="10" y="268"/>
                  <a:pt x="10" y="268"/>
                </a:cubicBezTo>
                <a:cubicBezTo>
                  <a:pt x="11" y="269"/>
                  <a:pt x="11" y="269"/>
                  <a:pt x="11" y="269"/>
                </a:cubicBezTo>
                <a:cubicBezTo>
                  <a:pt x="13" y="269"/>
                  <a:pt x="13" y="267"/>
                  <a:pt x="14" y="265"/>
                </a:cubicBezTo>
                <a:close/>
                <a:moveTo>
                  <a:pt x="66" y="158"/>
                </a:moveTo>
                <a:cubicBezTo>
                  <a:pt x="66" y="158"/>
                  <a:pt x="65" y="159"/>
                  <a:pt x="65" y="159"/>
                </a:cubicBezTo>
                <a:cubicBezTo>
                  <a:pt x="65" y="159"/>
                  <a:pt x="66" y="158"/>
                  <a:pt x="66" y="158"/>
                </a:cubicBezTo>
                <a:close/>
              </a:path>
            </a:pathLst>
          </a:custGeom>
          <a:solidFill>
            <a:srgbClr val="241C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8" name="Straight Connector 78">
            <a:extLst>
              <a:ext uri="{FF2B5EF4-FFF2-40B4-BE49-F238E27FC236}">
                <a16:creationId xmlns:a16="http://schemas.microsoft.com/office/drawing/2014/main" id="{FAF16C0C-FC5C-48F1-A3A0-BDFBD3B16556}"/>
              </a:ext>
            </a:extLst>
          </p:cNvPr>
          <p:cNvCxnSpPr/>
          <p:nvPr/>
        </p:nvCxnSpPr>
        <p:spPr bwMode="auto">
          <a:xfrm flipH="1">
            <a:off x="2941981" y="4877605"/>
            <a:ext cx="7549265" cy="0"/>
          </a:xfrm>
          <a:prstGeom prst="line">
            <a:avLst/>
          </a:prstGeom>
          <a:ln>
            <a:headEnd type="none" w="med" len="med"/>
            <a:tailEnd type="none" w="med" len="med"/>
          </a:ln>
        </p:spPr>
        <p:style>
          <a:lnRef idx="3">
            <a:schemeClr val="accent5"/>
          </a:lnRef>
          <a:fillRef idx="0">
            <a:schemeClr val="accent5"/>
          </a:fillRef>
          <a:effectRef idx="2">
            <a:schemeClr val="accent5"/>
          </a:effectRef>
          <a:fontRef idx="minor">
            <a:schemeClr val="tx1"/>
          </a:fontRef>
        </p:style>
      </p:cxnSp>
      <p:sp>
        <p:nvSpPr>
          <p:cNvPr id="11" name="Rectangle 44">
            <a:extLst>
              <a:ext uri="{FF2B5EF4-FFF2-40B4-BE49-F238E27FC236}">
                <a16:creationId xmlns:a16="http://schemas.microsoft.com/office/drawing/2014/main" id="{F4E45FE5-C323-4BF6-BA36-5912A086F619}"/>
              </a:ext>
            </a:extLst>
          </p:cNvPr>
          <p:cNvSpPr/>
          <p:nvPr/>
        </p:nvSpPr>
        <p:spPr bwMode="auto">
          <a:xfrm>
            <a:off x="4274042" y="1474387"/>
            <a:ext cx="5562600" cy="624880"/>
          </a:xfrm>
          <a:prstGeom prst="rect">
            <a:avLst/>
          </a:prstGeom>
          <a:noFill/>
          <a:ln w="9525" cap="flat" cmpd="sng" algn="ctr">
            <a:noFill/>
            <a:prstDash val="solid"/>
            <a:round/>
            <a:headEnd type="none" w="med" len="med"/>
            <a:tailEnd type="none" w="med" len="med"/>
          </a:ln>
          <a:effectLst/>
        </p:spPr>
        <p:txBody>
          <a:bodyPr vert="horz" wrap="square" lIns="91439" tIns="45718" rIns="91438" bIns="45719" numCol="1" rtlCol="0" anchor="ctr" anchorCtr="0" compatLnSpc="1">
            <a:prstTxWarp prst="textNoShape">
              <a:avLst/>
            </a:prstTxWarp>
          </a:bodyPr>
          <a:lstStyle/>
          <a:p>
            <a:r>
              <a:rPr lang="es-MX" sz="2000" b="1" dirty="0">
                <a:solidFill>
                  <a:srgbClr val="17406D"/>
                </a:solidFill>
                <a:latin typeface="Calibri"/>
              </a:rPr>
              <a:t>Negocios regulados sin riesgo de demanda y con flujos de caja predecibles y estables</a:t>
            </a:r>
            <a:endParaRPr lang="en-US" sz="2000" b="1" dirty="0">
              <a:solidFill>
                <a:srgbClr val="17406D"/>
              </a:solidFill>
              <a:latin typeface="Calibri"/>
            </a:endParaRPr>
          </a:p>
        </p:txBody>
      </p:sp>
      <p:sp>
        <p:nvSpPr>
          <p:cNvPr id="12" name="Rectangle 54">
            <a:extLst>
              <a:ext uri="{FF2B5EF4-FFF2-40B4-BE49-F238E27FC236}">
                <a16:creationId xmlns:a16="http://schemas.microsoft.com/office/drawing/2014/main" id="{C1F79F1D-E656-4839-A6B0-A757232C622C}"/>
              </a:ext>
            </a:extLst>
          </p:cNvPr>
          <p:cNvSpPr/>
          <p:nvPr/>
        </p:nvSpPr>
        <p:spPr bwMode="auto">
          <a:xfrm>
            <a:off x="4262779" y="3235551"/>
            <a:ext cx="5791201" cy="624880"/>
          </a:xfrm>
          <a:prstGeom prst="rect">
            <a:avLst/>
          </a:prstGeom>
          <a:noFill/>
          <a:ln w="9525" cap="flat" cmpd="sng" algn="ctr">
            <a:noFill/>
            <a:prstDash val="solid"/>
            <a:round/>
            <a:headEnd type="none" w="med" len="med"/>
            <a:tailEnd type="none" w="med" len="med"/>
          </a:ln>
          <a:effectLst/>
        </p:spPr>
        <p:txBody>
          <a:bodyPr vert="horz" wrap="square" lIns="91439" tIns="45718" rIns="91438" bIns="45719" numCol="1" rtlCol="0" anchor="ctr" anchorCtr="0" compatLnSpc="1">
            <a:prstTxWarp prst="textNoShape">
              <a:avLst/>
            </a:prstTxWarp>
          </a:bodyPr>
          <a:lstStyle/>
          <a:p>
            <a:r>
              <a:rPr lang="es-CO" sz="2000" b="1" dirty="0">
                <a:solidFill>
                  <a:srgbClr val="17406D"/>
                </a:solidFill>
                <a:latin typeface="Calibri"/>
              </a:rPr>
              <a:t>Atractiva relación riesgo retorno, crecimiento con rentabilidad manteniendo un sano nivel de endeudamiento</a:t>
            </a:r>
          </a:p>
        </p:txBody>
      </p:sp>
      <p:sp>
        <p:nvSpPr>
          <p:cNvPr id="13" name="Rectangle 55">
            <a:extLst>
              <a:ext uri="{FF2B5EF4-FFF2-40B4-BE49-F238E27FC236}">
                <a16:creationId xmlns:a16="http://schemas.microsoft.com/office/drawing/2014/main" id="{7874A6A3-87D0-4B76-B091-A7F35781D3BD}"/>
              </a:ext>
            </a:extLst>
          </p:cNvPr>
          <p:cNvSpPr/>
          <p:nvPr/>
        </p:nvSpPr>
        <p:spPr bwMode="auto">
          <a:xfrm>
            <a:off x="4270438" y="4950987"/>
            <a:ext cx="5620915" cy="624880"/>
          </a:xfrm>
          <a:prstGeom prst="rect">
            <a:avLst/>
          </a:prstGeom>
          <a:noFill/>
          <a:ln w="9525" cap="flat" cmpd="sng" algn="ctr">
            <a:noFill/>
            <a:prstDash val="solid"/>
            <a:round/>
            <a:headEnd type="none" w="med" len="med"/>
            <a:tailEnd type="none" w="med" len="med"/>
          </a:ln>
          <a:effectLst/>
        </p:spPr>
        <p:txBody>
          <a:bodyPr vert="horz" wrap="square" lIns="91439" tIns="45718" rIns="91438" bIns="45719" numCol="1" rtlCol="0" anchor="ctr" anchorCtr="0" compatLnSpc="1">
            <a:prstTxWarp prst="textNoShape">
              <a:avLst/>
            </a:prstTxWarp>
          </a:bodyPr>
          <a:lstStyle/>
          <a:p>
            <a:r>
              <a:rPr lang="es-MX" sz="2000" b="1" dirty="0">
                <a:solidFill>
                  <a:srgbClr val="17406D"/>
                </a:solidFill>
              </a:rPr>
              <a:t>Altos estándares de </a:t>
            </a:r>
            <a:r>
              <a:rPr lang="es-MX" sz="2000" b="1" dirty="0" err="1">
                <a:solidFill>
                  <a:srgbClr val="17406D"/>
                </a:solidFill>
              </a:rPr>
              <a:t>ASG</a:t>
            </a:r>
            <a:endParaRPr lang="es-MX" sz="2000" b="1" dirty="0">
              <a:solidFill>
                <a:srgbClr val="17406D"/>
              </a:solidFill>
            </a:endParaRPr>
          </a:p>
        </p:txBody>
      </p:sp>
      <p:sp>
        <p:nvSpPr>
          <p:cNvPr id="14" name="Rectangle 56">
            <a:extLst>
              <a:ext uri="{FF2B5EF4-FFF2-40B4-BE49-F238E27FC236}">
                <a16:creationId xmlns:a16="http://schemas.microsoft.com/office/drawing/2014/main" id="{EC82046D-CD5E-4C7B-9B2C-B863D7070044}"/>
              </a:ext>
            </a:extLst>
          </p:cNvPr>
          <p:cNvSpPr/>
          <p:nvPr/>
        </p:nvSpPr>
        <p:spPr bwMode="auto">
          <a:xfrm>
            <a:off x="10053981" y="1482890"/>
            <a:ext cx="478297" cy="471465"/>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US" sz="3600" b="1" dirty="0">
                <a:solidFill>
                  <a:srgbClr val="1564CD"/>
                </a:solidFill>
                <a:latin typeface="Calibri"/>
              </a:rPr>
              <a:t>1</a:t>
            </a:r>
          </a:p>
        </p:txBody>
      </p:sp>
      <p:sp>
        <p:nvSpPr>
          <p:cNvPr id="15" name="Rectangle 57">
            <a:extLst>
              <a:ext uri="{FF2B5EF4-FFF2-40B4-BE49-F238E27FC236}">
                <a16:creationId xmlns:a16="http://schemas.microsoft.com/office/drawing/2014/main" id="{0A487D9A-126E-433A-9A7D-7628A8E5A826}"/>
              </a:ext>
            </a:extLst>
          </p:cNvPr>
          <p:cNvSpPr/>
          <p:nvPr/>
        </p:nvSpPr>
        <p:spPr bwMode="auto">
          <a:xfrm>
            <a:off x="10053981" y="2385457"/>
            <a:ext cx="478297" cy="471465"/>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US" sz="3600" b="1" dirty="0">
                <a:solidFill>
                  <a:srgbClr val="1564CD"/>
                </a:solidFill>
                <a:latin typeface="Calibri"/>
              </a:rPr>
              <a:t>2</a:t>
            </a:r>
          </a:p>
        </p:txBody>
      </p:sp>
      <p:sp>
        <p:nvSpPr>
          <p:cNvPr id="16" name="Rectangle 58">
            <a:extLst>
              <a:ext uri="{FF2B5EF4-FFF2-40B4-BE49-F238E27FC236}">
                <a16:creationId xmlns:a16="http://schemas.microsoft.com/office/drawing/2014/main" id="{829D8552-6369-47A2-87B3-783DD218DEC3}"/>
              </a:ext>
            </a:extLst>
          </p:cNvPr>
          <p:cNvSpPr/>
          <p:nvPr/>
        </p:nvSpPr>
        <p:spPr bwMode="auto">
          <a:xfrm>
            <a:off x="10053981" y="3288023"/>
            <a:ext cx="478297" cy="471465"/>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US" sz="3600" b="1" dirty="0">
                <a:solidFill>
                  <a:srgbClr val="1564CD"/>
                </a:solidFill>
                <a:latin typeface="Calibri"/>
              </a:rPr>
              <a:t>3</a:t>
            </a:r>
          </a:p>
        </p:txBody>
      </p:sp>
      <p:sp>
        <p:nvSpPr>
          <p:cNvPr id="17" name="Rectangle 59">
            <a:extLst>
              <a:ext uri="{FF2B5EF4-FFF2-40B4-BE49-F238E27FC236}">
                <a16:creationId xmlns:a16="http://schemas.microsoft.com/office/drawing/2014/main" id="{767436BB-8FF0-48C9-A4AF-6668EC666CCD}"/>
              </a:ext>
            </a:extLst>
          </p:cNvPr>
          <p:cNvSpPr/>
          <p:nvPr/>
        </p:nvSpPr>
        <p:spPr bwMode="auto">
          <a:xfrm>
            <a:off x="10053981" y="4190590"/>
            <a:ext cx="478297" cy="471465"/>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US" sz="3600" b="1">
                <a:solidFill>
                  <a:srgbClr val="1564CD"/>
                </a:solidFill>
                <a:latin typeface="Calibri"/>
              </a:rPr>
              <a:t>4</a:t>
            </a:r>
            <a:endParaRPr lang="en-US" sz="3600" b="1" dirty="0">
              <a:solidFill>
                <a:srgbClr val="1564CD"/>
              </a:solidFill>
              <a:latin typeface="Calibri"/>
            </a:endParaRPr>
          </a:p>
        </p:txBody>
      </p:sp>
      <p:sp>
        <p:nvSpPr>
          <p:cNvPr id="18" name="Rectangle 60">
            <a:extLst>
              <a:ext uri="{FF2B5EF4-FFF2-40B4-BE49-F238E27FC236}">
                <a16:creationId xmlns:a16="http://schemas.microsoft.com/office/drawing/2014/main" id="{DE5EA52E-C5C4-44A0-910E-401D019C6CB4}"/>
              </a:ext>
            </a:extLst>
          </p:cNvPr>
          <p:cNvSpPr/>
          <p:nvPr/>
        </p:nvSpPr>
        <p:spPr bwMode="auto">
          <a:xfrm>
            <a:off x="10053981" y="5093156"/>
            <a:ext cx="478297" cy="471465"/>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US" sz="3600" b="1" dirty="0">
                <a:solidFill>
                  <a:srgbClr val="1564CD"/>
                </a:solidFill>
                <a:latin typeface="Calibri"/>
              </a:rPr>
              <a:t>5</a:t>
            </a:r>
          </a:p>
        </p:txBody>
      </p:sp>
      <p:cxnSp>
        <p:nvCxnSpPr>
          <p:cNvPr id="20" name="Straight Connector 77">
            <a:extLst>
              <a:ext uri="{FF2B5EF4-FFF2-40B4-BE49-F238E27FC236}">
                <a16:creationId xmlns:a16="http://schemas.microsoft.com/office/drawing/2014/main" id="{05FF16FE-FD91-4F2B-B4D7-56907DEA8390}"/>
              </a:ext>
            </a:extLst>
          </p:cNvPr>
          <p:cNvCxnSpPr/>
          <p:nvPr/>
        </p:nvCxnSpPr>
        <p:spPr bwMode="auto">
          <a:xfrm flipH="1">
            <a:off x="2817693" y="3975039"/>
            <a:ext cx="7673552" cy="0"/>
          </a:xfrm>
          <a:prstGeom prst="line">
            <a:avLst/>
          </a:prstGeom>
          <a:ln>
            <a:headEnd type="none" w="med" len="med"/>
            <a:tailEnd type="none" w="med" len="med"/>
          </a:ln>
        </p:spPr>
        <p:style>
          <a:lnRef idx="3">
            <a:schemeClr val="accent5"/>
          </a:lnRef>
          <a:fillRef idx="0">
            <a:schemeClr val="accent5"/>
          </a:fillRef>
          <a:effectRef idx="2">
            <a:schemeClr val="accent5"/>
          </a:effectRef>
          <a:fontRef idx="minor">
            <a:schemeClr val="tx1"/>
          </a:fontRef>
        </p:style>
      </p:cxnSp>
      <p:cxnSp>
        <p:nvCxnSpPr>
          <p:cNvPr id="21" name="Straight Connector 76">
            <a:extLst>
              <a:ext uri="{FF2B5EF4-FFF2-40B4-BE49-F238E27FC236}">
                <a16:creationId xmlns:a16="http://schemas.microsoft.com/office/drawing/2014/main" id="{FDCFD1E9-3C99-407E-BF38-C1F5917F2F38}"/>
              </a:ext>
            </a:extLst>
          </p:cNvPr>
          <p:cNvCxnSpPr/>
          <p:nvPr/>
        </p:nvCxnSpPr>
        <p:spPr bwMode="auto">
          <a:xfrm flipH="1">
            <a:off x="2137846" y="3072473"/>
            <a:ext cx="8353399" cy="0"/>
          </a:xfrm>
          <a:prstGeom prst="line">
            <a:avLst/>
          </a:prstGeom>
          <a:ln>
            <a:headEnd type="none" w="med" len="med"/>
            <a:tailEnd type="none" w="med" len="med"/>
          </a:ln>
        </p:spPr>
        <p:style>
          <a:lnRef idx="3">
            <a:schemeClr val="accent5"/>
          </a:lnRef>
          <a:fillRef idx="0">
            <a:schemeClr val="accent5"/>
          </a:fillRef>
          <a:effectRef idx="2">
            <a:schemeClr val="accent5"/>
          </a:effectRef>
          <a:fontRef idx="minor">
            <a:schemeClr val="tx1"/>
          </a:fontRef>
        </p:style>
      </p:cxnSp>
      <p:cxnSp>
        <p:nvCxnSpPr>
          <p:cNvPr id="22" name="Straight Connector 62">
            <a:extLst>
              <a:ext uri="{FF2B5EF4-FFF2-40B4-BE49-F238E27FC236}">
                <a16:creationId xmlns:a16="http://schemas.microsoft.com/office/drawing/2014/main" id="{88A74807-46BF-436C-AA8C-30BD0E862B00}"/>
              </a:ext>
            </a:extLst>
          </p:cNvPr>
          <p:cNvCxnSpPr/>
          <p:nvPr/>
        </p:nvCxnSpPr>
        <p:spPr bwMode="auto">
          <a:xfrm flipH="1">
            <a:off x="2817693" y="2169907"/>
            <a:ext cx="7673553" cy="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23" name="Straight Connector 79">
            <a:extLst>
              <a:ext uri="{FF2B5EF4-FFF2-40B4-BE49-F238E27FC236}">
                <a16:creationId xmlns:a16="http://schemas.microsoft.com/office/drawing/2014/main" id="{675F0737-8247-4E1A-8995-897F0D514C98}"/>
              </a:ext>
            </a:extLst>
          </p:cNvPr>
          <p:cNvCxnSpPr/>
          <p:nvPr/>
        </p:nvCxnSpPr>
        <p:spPr bwMode="auto">
          <a:xfrm flipH="1">
            <a:off x="2718847" y="5780171"/>
            <a:ext cx="7772400" cy="0"/>
          </a:xfrm>
          <a:prstGeom prst="line">
            <a:avLst/>
          </a:prstGeom>
          <a:ln>
            <a:headEnd type="none" w="med" len="med"/>
            <a:tailEnd type="none" w="med" len="med"/>
          </a:ln>
        </p:spPr>
        <p:style>
          <a:lnRef idx="3">
            <a:schemeClr val="accent5"/>
          </a:lnRef>
          <a:fillRef idx="0">
            <a:schemeClr val="accent5"/>
          </a:fillRef>
          <a:effectRef idx="2">
            <a:schemeClr val="accent5"/>
          </a:effectRef>
          <a:fontRef idx="minor">
            <a:schemeClr val="tx1"/>
          </a:fontRef>
        </p:style>
      </p:cxnSp>
      <p:sp>
        <p:nvSpPr>
          <p:cNvPr id="24" name="Page Number">
            <a:extLst>
              <a:ext uri="{FF2B5EF4-FFF2-40B4-BE49-F238E27FC236}">
                <a16:creationId xmlns:a16="http://schemas.microsoft.com/office/drawing/2014/main" id="{DB9AB887-1208-4E53-9E22-0F7BA5E40550}"/>
              </a:ext>
            </a:extLst>
          </p:cNvPr>
          <p:cNvSpPr txBox="1">
            <a:spLocks noChangeArrowheads="1"/>
          </p:cNvSpPr>
          <p:nvPr>
            <p:custDataLst>
              <p:tags r:id="rId1"/>
            </p:custDataLst>
          </p:nvPr>
        </p:nvSpPr>
        <p:spPr bwMode="auto">
          <a:xfrm>
            <a:off x="356616" y="7315200"/>
            <a:ext cx="254000" cy="244475"/>
          </a:xfrm>
          <a:prstGeom prst="rect">
            <a:avLst/>
          </a:prstGeom>
          <a:noFill/>
          <a:ln w="12700">
            <a:noFill/>
            <a:miter lim="800000"/>
            <a:headEnd/>
            <a:tailEnd/>
          </a:ln>
          <a:effectLst/>
        </p:spPr>
        <p:txBody>
          <a:bodyPr wrap="none" lIns="0" tIns="0" rIns="0" bIns="0" anchor="t" anchorCtr="0"/>
          <a:lstStyle/>
          <a:p>
            <a:pPr eaLnBrk="1" hangingPunct="1"/>
            <a:r>
              <a:rPr lang="es-CO" altLang="en-US" sz="1000" dirty="0">
                <a:solidFill>
                  <a:srgbClr val="000000"/>
                </a:solidFill>
                <a:latin typeface="Calibri" pitchFamily="34" charset="0"/>
                <a:cs typeface="Calibri" pitchFamily="34" charset="0"/>
              </a:rPr>
              <a:t>9</a:t>
            </a:r>
          </a:p>
        </p:txBody>
      </p:sp>
      <p:sp>
        <p:nvSpPr>
          <p:cNvPr id="25" name="Sub Heading">
            <a:extLst>
              <a:ext uri="{FF2B5EF4-FFF2-40B4-BE49-F238E27FC236}">
                <a16:creationId xmlns:a16="http://schemas.microsoft.com/office/drawing/2014/main" id="{99DA3C6B-F44D-471E-A8AF-B01EED203C8B}"/>
              </a:ext>
            </a:extLst>
          </p:cNvPr>
          <p:cNvSpPr>
            <a:spLocks noChangeArrowheads="1"/>
          </p:cNvSpPr>
          <p:nvPr>
            <p:custDataLst>
              <p:tags r:id="rId2"/>
            </p:custDataLst>
          </p:nvPr>
        </p:nvSpPr>
        <p:spPr bwMode="gray">
          <a:xfrm>
            <a:off x="246447" y="368757"/>
            <a:ext cx="8961120" cy="292608"/>
          </a:xfrm>
          <a:prstGeom prst="rect">
            <a:avLst/>
          </a:prstGeom>
          <a:noFill/>
          <a:ln w="12700">
            <a:noFill/>
            <a:prstDash val="dash"/>
            <a:miter lim="800000"/>
            <a:headEnd/>
            <a:tailEnd/>
          </a:ln>
          <a:effectLst/>
        </p:spPr>
        <p:txBody>
          <a:bodyPr lIns="0" tIns="0" rIns="0" bIns="0"/>
          <a:lstStyle/>
          <a:p>
            <a:pPr eaLnBrk="1" hangingPunct="1"/>
            <a:r>
              <a:rPr lang="en-US" sz="2000" b="1" dirty="0" err="1">
                <a:solidFill>
                  <a:srgbClr val="27AAE1"/>
                </a:solidFill>
                <a:latin typeface="+mj-lt"/>
                <a:ea typeface="ＭＳ Ｐゴシック"/>
                <a:cs typeface="Calibri" pitchFamily="34" charset="0"/>
              </a:rPr>
              <a:t>Líder</a:t>
            </a:r>
            <a:r>
              <a:rPr lang="en-US" sz="2000" b="1" dirty="0">
                <a:solidFill>
                  <a:srgbClr val="27AAE1"/>
                </a:solidFill>
                <a:latin typeface="+mj-lt"/>
                <a:ea typeface="ＭＳ Ｐゴシック"/>
                <a:cs typeface="Calibri" pitchFamily="34" charset="0"/>
              </a:rPr>
              <a:t> regional </a:t>
            </a:r>
            <a:r>
              <a:rPr lang="en-US" sz="2000" b="1" dirty="0" err="1">
                <a:solidFill>
                  <a:srgbClr val="27AAE1"/>
                </a:solidFill>
                <a:latin typeface="+mj-lt"/>
                <a:ea typeface="ＭＳ Ｐゴシック"/>
                <a:cs typeface="Calibri" pitchFamily="34" charset="0"/>
              </a:rPr>
              <a:t>en</a:t>
            </a:r>
            <a:r>
              <a:rPr lang="en-US" sz="2000" b="1" dirty="0">
                <a:solidFill>
                  <a:srgbClr val="27AAE1"/>
                </a:solidFill>
                <a:latin typeface="+mj-lt"/>
                <a:ea typeface="ＭＳ Ｐゴシック"/>
                <a:cs typeface="Calibri" pitchFamily="34" charset="0"/>
              </a:rPr>
              <a:t> el sector de </a:t>
            </a:r>
            <a:r>
              <a:rPr lang="en-US" sz="2000" b="1" dirty="0" err="1">
                <a:solidFill>
                  <a:srgbClr val="27AAE1"/>
                </a:solidFill>
                <a:latin typeface="+mj-lt"/>
                <a:ea typeface="ＭＳ Ｐゴシック"/>
                <a:cs typeface="Calibri" pitchFamily="34" charset="0"/>
              </a:rPr>
              <a:t>infraestructura</a:t>
            </a:r>
            <a:endParaRPr lang="en-US" sz="2000" b="1" dirty="0">
              <a:solidFill>
                <a:srgbClr val="27AAE1"/>
              </a:solidFill>
              <a:latin typeface="+mj-lt"/>
              <a:ea typeface="ＭＳ Ｐゴシック"/>
              <a:cs typeface="Calibri" pitchFamily="34" charset="0"/>
            </a:endParaRPr>
          </a:p>
        </p:txBody>
      </p:sp>
      <p:sp>
        <p:nvSpPr>
          <p:cNvPr id="26" name="Main Heading">
            <a:extLst>
              <a:ext uri="{FF2B5EF4-FFF2-40B4-BE49-F238E27FC236}">
                <a16:creationId xmlns:a16="http://schemas.microsoft.com/office/drawing/2014/main" id="{97A2DB04-9334-4C17-97D6-122B1C19ED43}"/>
              </a:ext>
            </a:extLst>
          </p:cNvPr>
          <p:cNvSpPr>
            <a:spLocks noChangeArrowheads="1"/>
          </p:cNvSpPr>
          <p:nvPr>
            <p:custDataLst>
              <p:tags r:id="rId3"/>
            </p:custDataLst>
          </p:nvPr>
        </p:nvSpPr>
        <p:spPr bwMode="gray">
          <a:xfrm>
            <a:off x="191583" y="93060"/>
            <a:ext cx="9015984" cy="274320"/>
          </a:xfrm>
          <a:prstGeom prst="rect">
            <a:avLst/>
          </a:prstGeom>
          <a:noFill/>
          <a:ln w="12700">
            <a:noFill/>
            <a:prstDash val="dash"/>
            <a:miter lim="800000"/>
            <a:headEnd/>
            <a:tailEnd/>
          </a:ln>
          <a:effectLst/>
        </p:spPr>
        <p:txBody>
          <a:bodyPr lIns="0" tIns="0" rIns="0" bIns="0"/>
          <a:lstStyle/>
          <a:p>
            <a:pPr eaLnBrk="1" hangingPunct="1">
              <a:lnSpc>
                <a:spcPts val="2100"/>
              </a:lnSpc>
            </a:pPr>
            <a:r>
              <a:rPr lang="es-MX" sz="2800" b="1" dirty="0">
                <a:solidFill>
                  <a:schemeClr val="bg1"/>
                </a:solidFill>
                <a:latin typeface="Calibri"/>
                <a:cs typeface="Calibri" pitchFamily="34" charset="0"/>
              </a:rPr>
              <a:t>¿Por qué invertir en ISA?</a:t>
            </a:r>
          </a:p>
        </p:txBody>
      </p:sp>
      <p:grpSp>
        <p:nvGrpSpPr>
          <p:cNvPr id="27" name="Group 3">
            <a:extLst>
              <a:ext uri="{FF2B5EF4-FFF2-40B4-BE49-F238E27FC236}">
                <a16:creationId xmlns:a16="http://schemas.microsoft.com/office/drawing/2014/main" id="{B58EA006-6A38-4C85-99DD-DAB86E05F796}"/>
              </a:ext>
            </a:extLst>
          </p:cNvPr>
          <p:cNvGrpSpPr/>
          <p:nvPr/>
        </p:nvGrpSpPr>
        <p:grpSpPr>
          <a:xfrm>
            <a:off x="922680" y="2505502"/>
            <a:ext cx="2931231" cy="2948514"/>
            <a:chOff x="238125" y="2844800"/>
            <a:chExt cx="2692400" cy="2708275"/>
          </a:xfrm>
        </p:grpSpPr>
        <p:sp>
          <p:nvSpPr>
            <p:cNvPr id="28" name="Oval 88">
              <a:extLst>
                <a:ext uri="{FF2B5EF4-FFF2-40B4-BE49-F238E27FC236}">
                  <a16:creationId xmlns:a16="http://schemas.microsoft.com/office/drawing/2014/main" id="{B2488021-5CAE-40E4-93F9-7DE65EC78120}"/>
                </a:ext>
              </a:extLst>
            </p:cNvPr>
            <p:cNvSpPr>
              <a:spLocks noChangeAspect="1"/>
            </p:cNvSpPr>
            <p:nvPr/>
          </p:nvSpPr>
          <p:spPr bwMode="auto">
            <a:xfrm>
              <a:off x="307054" y="2887955"/>
              <a:ext cx="2560320" cy="2560320"/>
            </a:xfrm>
            <a:prstGeom prst="ellipse">
              <a:avLst/>
            </a:prstGeom>
            <a:blipFill dpi="0" rotWithShape="1">
              <a:blip r:embed="rId8" cstate="email">
                <a:extLst>
                  <a:ext uri="{28A0092B-C50C-407E-A947-70E740481C1C}">
                    <a14:useLocalDpi xmlns:a14="http://schemas.microsoft.com/office/drawing/2010/main"/>
                  </a:ext>
                </a:extLst>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FFFFFF"/>
                </a:solidFill>
                <a:effectLst/>
                <a:latin typeface="Calibri" pitchFamily="34" charset="0"/>
                <a:cs typeface="Calibri" pitchFamily="34" charset="0"/>
              </a:endParaRPr>
            </a:p>
          </p:txBody>
        </p:sp>
        <p:sp>
          <p:nvSpPr>
            <p:cNvPr id="29" name="Freeform 11">
              <a:extLst>
                <a:ext uri="{FF2B5EF4-FFF2-40B4-BE49-F238E27FC236}">
                  <a16:creationId xmlns:a16="http://schemas.microsoft.com/office/drawing/2014/main" id="{7DFCFE19-5E3F-4119-BDE9-B95D0EFF77A1}"/>
                </a:ext>
              </a:extLst>
            </p:cNvPr>
            <p:cNvSpPr>
              <a:spLocks noEditPoints="1"/>
            </p:cNvSpPr>
            <p:nvPr/>
          </p:nvSpPr>
          <p:spPr bwMode="auto">
            <a:xfrm>
              <a:off x="238125" y="2844800"/>
              <a:ext cx="2692400" cy="2708275"/>
            </a:xfrm>
            <a:custGeom>
              <a:avLst/>
              <a:gdLst>
                <a:gd name="T0" fmla="*/ 34 w 984"/>
                <a:gd name="T1" fmla="*/ 677 h 991"/>
                <a:gd name="T2" fmla="*/ 51 w 984"/>
                <a:gd name="T3" fmla="*/ 704 h 991"/>
                <a:gd name="T4" fmla="*/ 70 w 984"/>
                <a:gd name="T5" fmla="*/ 746 h 991"/>
                <a:gd name="T6" fmla="*/ 115 w 984"/>
                <a:gd name="T7" fmla="*/ 813 h 991"/>
                <a:gd name="T8" fmla="*/ 95 w 984"/>
                <a:gd name="T9" fmla="*/ 778 h 991"/>
                <a:gd name="T10" fmla="*/ 97 w 984"/>
                <a:gd name="T11" fmla="*/ 771 h 991"/>
                <a:gd name="T12" fmla="*/ 117 w 984"/>
                <a:gd name="T13" fmla="*/ 806 h 991"/>
                <a:gd name="T14" fmla="*/ 201 w 984"/>
                <a:gd name="T15" fmla="*/ 863 h 991"/>
                <a:gd name="T16" fmla="*/ 171 w 984"/>
                <a:gd name="T17" fmla="*/ 867 h 991"/>
                <a:gd name="T18" fmla="*/ 145 w 984"/>
                <a:gd name="T19" fmla="*/ 838 h 991"/>
                <a:gd name="T20" fmla="*/ 90 w 984"/>
                <a:gd name="T21" fmla="*/ 745 h 991"/>
                <a:gd name="T22" fmla="*/ 205 w 984"/>
                <a:gd name="T23" fmla="*/ 893 h 991"/>
                <a:gd name="T24" fmla="*/ 964 w 984"/>
                <a:gd name="T25" fmla="*/ 592 h 991"/>
                <a:gd name="T26" fmla="*/ 464 w 984"/>
                <a:gd name="T27" fmla="*/ 986 h 991"/>
                <a:gd name="T28" fmla="*/ 268 w 984"/>
                <a:gd name="T29" fmla="*/ 917 h 991"/>
                <a:gd name="T30" fmla="*/ 437 w 984"/>
                <a:gd name="T31" fmla="*/ 31 h 991"/>
                <a:gd name="T32" fmla="*/ 802 w 984"/>
                <a:gd name="T33" fmla="*/ 161 h 991"/>
                <a:gd name="T34" fmla="*/ 677 w 984"/>
                <a:gd name="T35" fmla="*/ 70 h 991"/>
                <a:gd name="T36" fmla="*/ 595 w 984"/>
                <a:gd name="T37" fmla="*/ 44 h 991"/>
                <a:gd name="T38" fmla="*/ 471 w 984"/>
                <a:gd name="T39" fmla="*/ 35 h 991"/>
                <a:gd name="T40" fmla="*/ 413 w 984"/>
                <a:gd name="T41" fmla="*/ 41 h 991"/>
                <a:gd name="T42" fmla="*/ 318 w 984"/>
                <a:gd name="T43" fmla="*/ 69 h 991"/>
                <a:gd name="T44" fmla="*/ 204 w 984"/>
                <a:gd name="T45" fmla="*/ 134 h 991"/>
                <a:gd name="T46" fmla="*/ 110 w 984"/>
                <a:gd name="T47" fmla="*/ 243 h 991"/>
                <a:gd name="T48" fmla="*/ 46 w 984"/>
                <a:gd name="T49" fmla="*/ 404 h 991"/>
                <a:gd name="T50" fmla="*/ 91 w 984"/>
                <a:gd name="T51" fmla="*/ 226 h 991"/>
                <a:gd name="T52" fmla="*/ 199 w 984"/>
                <a:gd name="T53" fmla="*/ 100 h 991"/>
                <a:gd name="T54" fmla="*/ 391 w 984"/>
                <a:gd name="T55" fmla="*/ 15 h 991"/>
                <a:gd name="T56" fmla="*/ 499 w 984"/>
                <a:gd name="T57" fmla="*/ 1 h 991"/>
                <a:gd name="T58" fmla="*/ 760 w 984"/>
                <a:gd name="T59" fmla="*/ 78 h 991"/>
                <a:gd name="T60" fmla="*/ 898 w 984"/>
                <a:gd name="T61" fmla="*/ 209 h 991"/>
                <a:gd name="T62" fmla="*/ 976 w 984"/>
                <a:gd name="T63" fmla="*/ 363 h 991"/>
                <a:gd name="T64" fmla="*/ 984 w 984"/>
                <a:gd name="T65" fmla="*/ 494 h 991"/>
                <a:gd name="T66" fmla="*/ 976 w 984"/>
                <a:gd name="T67" fmla="*/ 621 h 991"/>
                <a:gd name="T68" fmla="*/ 864 w 984"/>
                <a:gd name="T69" fmla="*/ 813 h 991"/>
                <a:gd name="T70" fmla="*/ 771 w 984"/>
                <a:gd name="T71" fmla="*/ 905 h 991"/>
                <a:gd name="T72" fmla="*/ 667 w 984"/>
                <a:gd name="T73" fmla="*/ 954 h 991"/>
                <a:gd name="T74" fmla="*/ 492 w 984"/>
                <a:gd name="T75" fmla="*/ 989 h 991"/>
                <a:gd name="T76" fmla="*/ 303 w 984"/>
                <a:gd name="T77" fmla="*/ 938 h 991"/>
                <a:gd name="T78" fmla="*/ 249 w 984"/>
                <a:gd name="T79" fmla="*/ 909 h 991"/>
                <a:gd name="T80" fmla="*/ 334 w 984"/>
                <a:gd name="T81" fmla="*/ 936 h 991"/>
                <a:gd name="T82" fmla="*/ 396 w 984"/>
                <a:gd name="T83" fmla="*/ 964 h 991"/>
                <a:gd name="T84" fmla="*/ 515 w 984"/>
                <a:gd name="T85" fmla="*/ 966 h 991"/>
                <a:gd name="T86" fmla="*/ 620 w 984"/>
                <a:gd name="T87" fmla="*/ 935 h 991"/>
                <a:gd name="T88" fmla="*/ 703 w 984"/>
                <a:gd name="T89" fmla="*/ 900 h 991"/>
                <a:gd name="T90" fmla="*/ 774 w 984"/>
                <a:gd name="T91" fmla="*/ 859 h 991"/>
                <a:gd name="T92" fmla="*/ 871 w 984"/>
                <a:gd name="T93" fmla="*/ 766 h 991"/>
                <a:gd name="T94" fmla="*/ 926 w 984"/>
                <a:gd name="T95" fmla="*/ 667 h 991"/>
                <a:gd name="T96" fmla="*/ 953 w 984"/>
                <a:gd name="T97" fmla="*/ 587 h 991"/>
                <a:gd name="T98" fmla="*/ 954 w 984"/>
                <a:gd name="T99" fmla="*/ 518 h 991"/>
                <a:gd name="T100" fmla="*/ 933 w 984"/>
                <a:gd name="T101" fmla="*/ 374 h 991"/>
                <a:gd name="T102" fmla="*/ 910 w 984"/>
                <a:gd name="T103" fmla="*/ 291 h 991"/>
                <a:gd name="T104" fmla="*/ 839 w 984"/>
                <a:gd name="T105" fmla="*/ 190 h 991"/>
                <a:gd name="T106" fmla="*/ 321 w 984"/>
                <a:gd name="T107" fmla="*/ 951 h 991"/>
                <a:gd name="T108" fmla="*/ 578 w 984"/>
                <a:gd name="T109" fmla="*/ 944 h 991"/>
                <a:gd name="T110" fmla="*/ 235 w 984"/>
                <a:gd name="T111" fmla="*/ 900 h 991"/>
                <a:gd name="T112" fmla="*/ 275 w 984"/>
                <a:gd name="T113" fmla="*/ 913 h 991"/>
                <a:gd name="T114" fmla="*/ 371 w 984"/>
                <a:gd name="T115" fmla="*/ 942 h 991"/>
                <a:gd name="T116" fmla="*/ 746 w 984"/>
                <a:gd name="T117" fmla="*/ 871 h 991"/>
                <a:gd name="T118" fmla="*/ 929 w 984"/>
                <a:gd name="T119" fmla="*/ 361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84" h="991">
                  <a:moveTo>
                    <a:pt x="0" y="491"/>
                  </a:moveTo>
                  <a:cubicBezTo>
                    <a:pt x="0" y="492"/>
                    <a:pt x="4" y="490"/>
                    <a:pt x="4" y="495"/>
                  </a:cubicBezTo>
                  <a:cubicBezTo>
                    <a:pt x="4" y="495"/>
                    <a:pt x="1" y="499"/>
                    <a:pt x="0" y="491"/>
                  </a:cubicBezTo>
                  <a:close/>
                  <a:moveTo>
                    <a:pt x="17" y="569"/>
                  </a:moveTo>
                  <a:cubicBezTo>
                    <a:pt x="16" y="568"/>
                    <a:pt x="16" y="568"/>
                    <a:pt x="16" y="568"/>
                  </a:cubicBezTo>
                  <a:cubicBezTo>
                    <a:pt x="21" y="578"/>
                    <a:pt x="21" y="578"/>
                    <a:pt x="21" y="578"/>
                  </a:cubicBezTo>
                  <a:lnTo>
                    <a:pt x="17" y="569"/>
                  </a:lnTo>
                  <a:close/>
                  <a:moveTo>
                    <a:pt x="33" y="637"/>
                  </a:moveTo>
                  <a:cubicBezTo>
                    <a:pt x="37" y="629"/>
                    <a:pt x="25" y="613"/>
                    <a:pt x="25" y="600"/>
                  </a:cubicBezTo>
                  <a:cubicBezTo>
                    <a:pt x="25" y="598"/>
                    <a:pt x="25" y="598"/>
                    <a:pt x="25" y="598"/>
                  </a:cubicBezTo>
                  <a:cubicBezTo>
                    <a:pt x="20" y="594"/>
                    <a:pt x="20" y="594"/>
                    <a:pt x="20" y="594"/>
                  </a:cubicBezTo>
                  <a:cubicBezTo>
                    <a:pt x="22" y="601"/>
                    <a:pt x="24" y="609"/>
                    <a:pt x="27" y="617"/>
                  </a:cubicBezTo>
                  <a:cubicBezTo>
                    <a:pt x="30" y="625"/>
                    <a:pt x="32" y="632"/>
                    <a:pt x="33" y="637"/>
                  </a:cubicBezTo>
                  <a:close/>
                  <a:moveTo>
                    <a:pt x="34" y="677"/>
                  </a:moveTo>
                  <a:cubicBezTo>
                    <a:pt x="36" y="674"/>
                    <a:pt x="39" y="684"/>
                    <a:pt x="32" y="668"/>
                  </a:cubicBezTo>
                  <a:cubicBezTo>
                    <a:pt x="32" y="669"/>
                    <a:pt x="32" y="669"/>
                    <a:pt x="32" y="670"/>
                  </a:cubicBezTo>
                  <a:cubicBezTo>
                    <a:pt x="32" y="671"/>
                    <a:pt x="33" y="673"/>
                    <a:pt x="34" y="677"/>
                  </a:cubicBezTo>
                  <a:close/>
                  <a:moveTo>
                    <a:pt x="32" y="670"/>
                  </a:moveTo>
                  <a:cubicBezTo>
                    <a:pt x="29" y="663"/>
                    <a:pt x="32" y="675"/>
                    <a:pt x="32" y="670"/>
                  </a:cubicBezTo>
                  <a:close/>
                  <a:moveTo>
                    <a:pt x="47" y="701"/>
                  </a:moveTo>
                  <a:cubicBezTo>
                    <a:pt x="41" y="693"/>
                    <a:pt x="41" y="693"/>
                    <a:pt x="41" y="693"/>
                  </a:cubicBezTo>
                  <a:cubicBezTo>
                    <a:pt x="40" y="696"/>
                    <a:pt x="44" y="704"/>
                    <a:pt x="41" y="701"/>
                  </a:cubicBezTo>
                  <a:cubicBezTo>
                    <a:pt x="47" y="710"/>
                    <a:pt x="47" y="708"/>
                    <a:pt x="47" y="701"/>
                  </a:cubicBezTo>
                  <a:close/>
                  <a:moveTo>
                    <a:pt x="54" y="708"/>
                  </a:moveTo>
                  <a:cubicBezTo>
                    <a:pt x="53" y="707"/>
                    <a:pt x="52" y="705"/>
                    <a:pt x="51" y="704"/>
                  </a:cubicBezTo>
                  <a:cubicBezTo>
                    <a:pt x="51" y="705"/>
                    <a:pt x="52" y="706"/>
                    <a:pt x="54" y="708"/>
                  </a:cubicBezTo>
                  <a:close/>
                  <a:moveTo>
                    <a:pt x="45" y="695"/>
                  </a:moveTo>
                  <a:cubicBezTo>
                    <a:pt x="51" y="704"/>
                    <a:pt x="51" y="704"/>
                    <a:pt x="51" y="704"/>
                  </a:cubicBezTo>
                  <a:cubicBezTo>
                    <a:pt x="52" y="702"/>
                    <a:pt x="53" y="701"/>
                    <a:pt x="49" y="700"/>
                  </a:cubicBezTo>
                  <a:cubicBezTo>
                    <a:pt x="51" y="700"/>
                    <a:pt x="48" y="698"/>
                    <a:pt x="45" y="695"/>
                  </a:cubicBezTo>
                  <a:close/>
                  <a:moveTo>
                    <a:pt x="43" y="689"/>
                  </a:moveTo>
                  <a:cubicBezTo>
                    <a:pt x="42" y="683"/>
                    <a:pt x="40" y="676"/>
                    <a:pt x="46" y="685"/>
                  </a:cubicBezTo>
                  <a:cubicBezTo>
                    <a:pt x="42" y="676"/>
                    <a:pt x="40" y="673"/>
                    <a:pt x="39" y="674"/>
                  </a:cubicBezTo>
                  <a:cubicBezTo>
                    <a:pt x="38" y="675"/>
                    <a:pt x="39" y="680"/>
                    <a:pt x="43" y="689"/>
                  </a:cubicBezTo>
                  <a:close/>
                  <a:moveTo>
                    <a:pt x="40" y="639"/>
                  </a:moveTo>
                  <a:cubicBezTo>
                    <a:pt x="40" y="636"/>
                    <a:pt x="40" y="634"/>
                    <a:pt x="39" y="631"/>
                  </a:cubicBezTo>
                  <a:cubicBezTo>
                    <a:pt x="36" y="626"/>
                    <a:pt x="36" y="626"/>
                    <a:pt x="36" y="626"/>
                  </a:cubicBezTo>
                  <a:cubicBezTo>
                    <a:pt x="37" y="627"/>
                    <a:pt x="37" y="631"/>
                    <a:pt x="38" y="634"/>
                  </a:cubicBezTo>
                  <a:cubicBezTo>
                    <a:pt x="39" y="637"/>
                    <a:pt x="39" y="639"/>
                    <a:pt x="40" y="639"/>
                  </a:cubicBezTo>
                  <a:close/>
                  <a:moveTo>
                    <a:pt x="73" y="757"/>
                  </a:moveTo>
                  <a:cubicBezTo>
                    <a:pt x="75" y="757"/>
                    <a:pt x="74" y="753"/>
                    <a:pt x="75" y="751"/>
                  </a:cubicBezTo>
                  <a:cubicBezTo>
                    <a:pt x="74" y="749"/>
                    <a:pt x="72" y="747"/>
                    <a:pt x="70" y="746"/>
                  </a:cubicBezTo>
                  <a:cubicBezTo>
                    <a:pt x="71" y="749"/>
                    <a:pt x="75" y="756"/>
                    <a:pt x="73" y="757"/>
                  </a:cubicBezTo>
                  <a:close/>
                  <a:moveTo>
                    <a:pt x="75" y="751"/>
                  </a:moveTo>
                  <a:cubicBezTo>
                    <a:pt x="83" y="759"/>
                    <a:pt x="83" y="759"/>
                    <a:pt x="83" y="759"/>
                  </a:cubicBezTo>
                  <a:cubicBezTo>
                    <a:pt x="78" y="751"/>
                    <a:pt x="76" y="750"/>
                    <a:pt x="75" y="751"/>
                  </a:cubicBezTo>
                  <a:close/>
                  <a:moveTo>
                    <a:pt x="61" y="707"/>
                  </a:moveTo>
                  <a:cubicBezTo>
                    <a:pt x="57" y="702"/>
                    <a:pt x="53" y="697"/>
                    <a:pt x="49" y="693"/>
                  </a:cubicBezTo>
                  <a:cubicBezTo>
                    <a:pt x="54" y="698"/>
                    <a:pt x="58" y="704"/>
                    <a:pt x="62" y="710"/>
                  </a:cubicBezTo>
                  <a:lnTo>
                    <a:pt x="61" y="707"/>
                  </a:lnTo>
                  <a:close/>
                  <a:moveTo>
                    <a:pt x="97" y="792"/>
                  </a:moveTo>
                  <a:cubicBezTo>
                    <a:pt x="95" y="791"/>
                    <a:pt x="93" y="790"/>
                    <a:pt x="91" y="788"/>
                  </a:cubicBezTo>
                  <a:cubicBezTo>
                    <a:pt x="96" y="792"/>
                    <a:pt x="96" y="792"/>
                    <a:pt x="96" y="792"/>
                  </a:cubicBezTo>
                  <a:cubicBezTo>
                    <a:pt x="101" y="795"/>
                    <a:pt x="101" y="795"/>
                    <a:pt x="101" y="795"/>
                  </a:cubicBezTo>
                  <a:lnTo>
                    <a:pt x="97" y="792"/>
                  </a:lnTo>
                  <a:close/>
                  <a:moveTo>
                    <a:pt x="115" y="813"/>
                  </a:moveTo>
                  <a:cubicBezTo>
                    <a:pt x="110" y="811"/>
                    <a:pt x="116" y="821"/>
                    <a:pt x="112" y="818"/>
                  </a:cubicBezTo>
                  <a:cubicBezTo>
                    <a:pt x="117" y="823"/>
                    <a:pt x="123" y="827"/>
                    <a:pt x="128" y="830"/>
                  </a:cubicBezTo>
                  <a:cubicBezTo>
                    <a:pt x="123" y="826"/>
                    <a:pt x="119" y="821"/>
                    <a:pt x="115" y="813"/>
                  </a:cubicBezTo>
                  <a:close/>
                  <a:moveTo>
                    <a:pt x="137" y="835"/>
                  </a:moveTo>
                  <a:cubicBezTo>
                    <a:pt x="134" y="834"/>
                    <a:pt x="131" y="832"/>
                    <a:pt x="128" y="830"/>
                  </a:cubicBezTo>
                  <a:cubicBezTo>
                    <a:pt x="131" y="832"/>
                    <a:pt x="133" y="834"/>
                    <a:pt x="137" y="835"/>
                  </a:cubicBezTo>
                  <a:close/>
                  <a:moveTo>
                    <a:pt x="93" y="775"/>
                  </a:moveTo>
                  <a:cubicBezTo>
                    <a:pt x="93" y="776"/>
                    <a:pt x="92" y="778"/>
                    <a:pt x="95" y="784"/>
                  </a:cubicBezTo>
                  <a:cubicBezTo>
                    <a:pt x="95" y="778"/>
                    <a:pt x="95" y="778"/>
                    <a:pt x="95" y="778"/>
                  </a:cubicBezTo>
                  <a:cubicBezTo>
                    <a:pt x="94" y="777"/>
                    <a:pt x="94" y="776"/>
                    <a:pt x="93" y="775"/>
                  </a:cubicBezTo>
                  <a:close/>
                  <a:moveTo>
                    <a:pt x="95" y="778"/>
                  </a:moveTo>
                  <a:cubicBezTo>
                    <a:pt x="95" y="778"/>
                    <a:pt x="95" y="778"/>
                    <a:pt x="95" y="778"/>
                  </a:cubicBezTo>
                  <a:cubicBezTo>
                    <a:pt x="98" y="782"/>
                    <a:pt x="100" y="785"/>
                    <a:pt x="100" y="786"/>
                  </a:cubicBezTo>
                  <a:cubicBezTo>
                    <a:pt x="100" y="785"/>
                    <a:pt x="98" y="783"/>
                    <a:pt x="95" y="778"/>
                  </a:cubicBezTo>
                  <a:close/>
                  <a:moveTo>
                    <a:pt x="92" y="774"/>
                  </a:moveTo>
                  <a:cubicBezTo>
                    <a:pt x="92" y="774"/>
                    <a:pt x="93" y="775"/>
                    <a:pt x="93" y="775"/>
                  </a:cubicBezTo>
                  <a:cubicBezTo>
                    <a:pt x="93" y="774"/>
                    <a:pt x="93" y="774"/>
                    <a:pt x="92" y="774"/>
                  </a:cubicBezTo>
                  <a:close/>
                  <a:moveTo>
                    <a:pt x="71" y="733"/>
                  </a:moveTo>
                  <a:cubicBezTo>
                    <a:pt x="76" y="738"/>
                    <a:pt x="84" y="748"/>
                    <a:pt x="81" y="735"/>
                  </a:cubicBezTo>
                  <a:cubicBezTo>
                    <a:pt x="76" y="733"/>
                    <a:pt x="78" y="740"/>
                    <a:pt x="71" y="733"/>
                  </a:cubicBezTo>
                  <a:close/>
                  <a:moveTo>
                    <a:pt x="93" y="767"/>
                  </a:moveTo>
                  <a:cubicBezTo>
                    <a:pt x="91" y="764"/>
                    <a:pt x="89" y="761"/>
                    <a:pt x="87" y="757"/>
                  </a:cubicBezTo>
                  <a:cubicBezTo>
                    <a:pt x="86" y="758"/>
                    <a:pt x="86" y="760"/>
                    <a:pt x="84" y="758"/>
                  </a:cubicBezTo>
                  <a:cubicBezTo>
                    <a:pt x="87" y="761"/>
                    <a:pt x="90" y="764"/>
                    <a:pt x="93" y="767"/>
                  </a:cubicBezTo>
                  <a:close/>
                  <a:moveTo>
                    <a:pt x="97" y="771"/>
                  </a:moveTo>
                  <a:cubicBezTo>
                    <a:pt x="93" y="767"/>
                    <a:pt x="93" y="767"/>
                    <a:pt x="93" y="767"/>
                  </a:cubicBezTo>
                  <a:cubicBezTo>
                    <a:pt x="95" y="771"/>
                    <a:pt x="95" y="771"/>
                    <a:pt x="95" y="771"/>
                  </a:cubicBezTo>
                  <a:lnTo>
                    <a:pt x="97" y="771"/>
                  </a:lnTo>
                  <a:close/>
                  <a:moveTo>
                    <a:pt x="125" y="819"/>
                  </a:moveTo>
                  <a:cubicBezTo>
                    <a:pt x="128" y="820"/>
                    <a:pt x="130" y="822"/>
                    <a:pt x="132" y="824"/>
                  </a:cubicBezTo>
                  <a:cubicBezTo>
                    <a:pt x="134" y="825"/>
                    <a:pt x="136" y="827"/>
                    <a:pt x="138" y="830"/>
                  </a:cubicBezTo>
                  <a:cubicBezTo>
                    <a:pt x="134" y="824"/>
                    <a:pt x="130" y="819"/>
                    <a:pt x="125" y="814"/>
                  </a:cubicBezTo>
                  <a:cubicBezTo>
                    <a:pt x="124" y="814"/>
                    <a:pt x="121" y="813"/>
                    <a:pt x="125" y="819"/>
                  </a:cubicBezTo>
                  <a:close/>
                  <a:moveTo>
                    <a:pt x="110" y="799"/>
                  </a:moveTo>
                  <a:cubicBezTo>
                    <a:pt x="111" y="799"/>
                    <a:pt x="111" y="800"/>
                    <a:pt x="111" y="800"/>
                  </a:cubicBezTo>
                  <a:cubicBezTo>
                    <a:pt x="111" y="799"/>
                    <a:pt x="111" y="799"/>
                    <a:pt x="110" y="799"/>
                  </a:cubicBezTo>
                  <a:close/>
                  <a:moveTo>
                    <a:pt x="182" y="871"/>
                  </a:moveTo>
                  <a:cubicBezTo>
                    <a:pt x="182" y="871"/>
                    <a:pt x="182" y="870"/>
                    <a:pt x="182" y="870"/>
                  </a:cubicBezTo>
                  <a:cubicBezTo>
                    <a:pt x="181" y="870"/>
                    <a:pt x="181" y="870"/>
                    <a:pt x="181" y="870"/>
                  </a:cubicBezTo>
                  <a:lnTo>
                    <a:pt x="182" y="871"/>
                  </a:lnTo>
                  <a:close/>
                  <a:moveTo>
                    <a:pt x="125" y="813"/>
                  </a:moveTo>
                  <a:cubicBezTo>
                    <a:pt x="123" y="809"/>
                    <a:pt x="120" y="807"/>
                    <a:pt x="117" y="806"/>
                  </a:cubicBezTo>
                  <a:cubicBezTo>
                    <a:pt x="120" y="808"/>
                    <a:pt x="123" y="811"/>
                    <a:pt x="125" y="814"/>
                  </a:cubicBezTo>
                  <a:cubicBezTo>
                    <a:pt x="126" y="814"/>
                    <a:pt x="126" y="814"/>
                    <a:pt x="125" y="813"/>
                  </a:cubicBezTo>
                  <a:close/>
                  <a:moveTo>
                    <a:pt x="150" y="846"/>
                  </a:moveTo>
                  <a:cubicBezTo>
                    <a:pt x="148" y="844"/>
                    <a:pt x="147" y="842"/>
                    <a:pt x="145" y="839"/>
                  </a:cubicBezTo>
                  <a:cubicBezTo>
                    <a:pt x="146" y="842"/>
                    <a:pt x="148" y="846"/>
                    <a:pt x="150" y="846"/>
                  </a:cubicBezTo>
                  <a:close/>
                  <a:moveTo>
                    <a:pt x="112" y="802"/>
                  </a:moveTo>
                  <a:cubicBezTo>
                    <a:pt x="111" y="802"/>
                    <a:pt x="111" y="801"/>
                    <a:pt x="111" y="801"/>
                  </a:cubicBezTo>
                  <a:cubicBezTo>
                    <a:pt x="111" y="803"/>
                    <a:pt x="112" y="803"/>
                    <a:pt x="112" y="802"/>
                  </a:cubicBezTo>
                  <a:close/>
                  <a:moveTo>
                    <a:pt x="112" y="802"/>
                  </a:moveTo>
                  <a:cubicBezTo>
                    <a:pt x="114" y="803"/>
                    <a:pt x="115" y="805"/>
                    <a:pt x="117" y="806"/>
                  </a:cubicBezTo>
                  <a:cubicBezTo>
                    <a:pt x="115" y="803"/>
                    <a:pt x="113" y="801"/>
                    <a:pt x="111" y="800"/>
                  </a:cubicBezTo>
                  <a:cubicBezTo>
                    <a:pt x="111" y="801"/>
                    <a:pt x="112" y="801"/>
                    <a:pt x="112" y="802"/>
                  </a:cubicBezTo>
                  <a:close/>
                  <a:moveTo>
                    <a:pt x="210" y="865"/>
                  </a:moveTo>
                  <a:cubicBezTo>
                    <a:pt x="208" y="866"/>
                    <a:pt x="205" y="865"/>
                    <a:pt x="201" y="863"/>
                  </a:cubicBezTo>
                  <a:cubicBezTo>
                    <a:pt x="199" y="862"/>
                    <a:pt x="197" y="860"/>
                    <a:pt x="195" y="859"/>
                  </a:cubicBezTo>
                  <a:cubicBezTo>
                    <a:pt x="193" y="857"/>
                    <a:pt x="191" y="855"/>
                    <a:pt x="189" y="852"/>
                  </a:cubicBezTo>
                  <a:cubicBezTo>
                    <a:pt x="180" y="847"/>
                    <a:pt x="178" y="859"/>
                    <a:pt x="182" y="870"/>
                  </a:cubicBezTo>
                  <a:cubicBezTo>
                    <a:pt x="183" y="869"/>
                    <a:pt x="183" y="868"/>
                    <a:pt x="194" y="874"/>
                  </a:cubicBezTo>
                  <a:cubicBezTo>
                    <a:pt x="191" y="870"/>
                    <a:pt x="177" y="855"/>
                    <a:pt x="186" y="859"/>
                  </a:cubicBezTo>
                  <a:cubicBezTo>
                    <a:pt x="192" y="863"/>
                    <a:pt x="194" y="865"/>
                    <a:pt x="196" y="867"/>
                  </a:cubicBezTo>
                  <a:cubicBezTo>
                    <a:pt x="197" y="869"/>
                    <a:pt x="197" y="870"/>
                    <a:pt x="199" y="873"/>
                  </a:cubicBezTo>
                  <a:cubicBezTo>
                    <a:pt x="198" y="870"/>
                    <a:pt x="203" y="871"/>
                    <a:pt x="208" y="873"/>
                  </a:cubicBezTo>
                  <a:cubicBezTo>
                    <a:pt x="213" y="875"/>
                    <a:pt x="218" y="876"/>
                    <a:pt x="218" y="873"/>
                  </a:cubicBezTo>
                  <a:cubicBezTo>
                    <a:pt x="215" y="871"/>
                    <a:pt x="211" y="869"/>
                    <a:pt x="207" y="867"/>
                  </a:cubicBezTo>
                  <a:cubicBezTo>
                    <a:pt x="208" y="866"/>
                    <a:pt x="212" y="868"/>
                    <a:pt x="210" y="865"/>
                  </a:cubicBezTo>
                  <a:close/>
                  <a:moveTo>
                    <a:pt x="166" y="856"/>
                  </a:moveTo>
                  <a:cubicBezTo>
                    <a:pt x="162" y="853"/>
                    <a:pt x="162" y="853"/>
                    <a:pt x="162" y="853"/>
                  </a:cubicBezTo>
                  <a:cubicBezTo>
                    <a:pt x="165" y="857"/>
                    <a:pt x="167" y="860"/>
                    <a:pt x="171" y="867"/>
                  </a:cubicBezTo>
                  <a:cubicBezTo>
                    <a:pt x="178" y="871"/>
                    <a:pt x="180" y="871"/>
                    <a:pt x="181" y="870"/>
                  </a:cubicBezTo>
                  <a:cubicBezTo>
                    <a:pt x="175" y="865"/>
                    <a:pt x="170" y="860"/>
                    <a:pt x="164" y="855"/>
                  </a:cubicBezTo>
                  <a:lnTo>
                    <a:pt x="166" y="856"/>
                  </a:lnTo>
                  <a:close/>
                  <a:moveTo>
                    <a:pt x="147" y="838"/>
                  </a:moveTo>
                  <a:cubicBezTo>
                    <a:pt x="152" y="838"/>
                    <a:pt x="161" y="845"/>
                    <a:pt x="159" y="838"/>
                  </a:cubicBezTo>
                  <a:cubicBezTo>
                    <a:pt x="149" y="828"/>
                    <a:pt x="150" y="833"/>
                    <a:pt x="143" y="828"/>
                  </a:cubicBezTo>
                  <a:cubicBezTo>
                    <a:pt x="159" y="843"/>
                    <a:pt x="137" y="825"/>
                    <a:pt x="147" y="838"/>
                  </a:cubicBezTo>
                  <a:cubicBezTo>
                    <a:pt x="144" y="835"/>
                    <a:pt x="141" y="832"/>
                    <a:pt x="138" y="830"/>
                  </a:cubicBezTo>
                  <a:cubicBezTo>
                    <a:pt x="140" y="833"/>
                    <a:pt x="143" y="836"/>
                    <a:pt x="145" y="839"/>
                  </a:cubicBezTo>
                  <a:cubicBezTo>
                    <a:pt x="145" y="839"/>
                    <a:pt x="145" y="839"/>
                    <a:pt x="145" y="839"/>
                  </a:cubicBezTo>
                  <a:cubicBezTo>
                    <a:pt x="145" y="838"/>
                    <a:pt x="145" y="838"/>
                    <a:pt x="145" y="838"/>
                  </a:cubicBezTo>
                  <a:cubicBezTo>
                    <a:pt x="145" y="838"/>
                    <a:pt x="145" y="838"/>
                    <a:pt x="145" y="838"/>
                  </a:cubicBezTo>
                  <a:cubicBezTo>
                    <a:pt x="144" y="837"/>
                    <a:pt x="144" y="837"/>
                    <a:pt x="145" y="838"/>
                  </a:cubicBezTo>
                  <a:cubicBezTo>
                    <a:pt x="145" y="838"/>
                    <a:pt x="145" y="838"/>
                    <a:pt x="145" y="838"/>
                  </a:cubicBezTo>
                  <a:cubicBezTo>
                    <a:pt x="146" y="838"/>
                    <a:pt x="146" y="838"/>
                    <a:pt x="147" y="838"/>
                  </a:cubicBezTo>
                  <a:cubicBezTo>
                    <a:pt x="151" y="843"/>
                    <a:pt x="147" y="839"/>
                    <a:pt x="145" y="838"/>
                  </a:cubicBezTo>
                  <a:cubicBezTo>
                    <a:pt x="145" y="838"/>
                    <a:pt x="145" y="838"/>
                    <a:pt x="145" y="838"/>
                  </a:cubicBezTo>
                  <a:cubicBezTo>
                    <a:pt x="145" y="838"/>
                    <a:pt x="145" y="838"/>
                    <a:pt x="145" y="839"/>
                  </a:cubicBezTo>
                  <a:cubicBezTo>
                    <a:pt x="150" y="843"/>
                    <a:pt x="156" y="848"/>
                    <a:pt x="162" y="853"/>
                  </a:cubicBezTo>
                  <a:cubicBezTo>
                    <a:pt x="159" y="849"/>
                    <a:pt x="154" y="845"/>
                    <a:pt x="147" y="838"/>
                  </a:cubicBezTo>
                  <a:close/>
                  <a:moveTo>
                    <a:pt x="93" y="742"/>
                  </a:moveTo>
                  <a:cubicBezTo>
                    <a:pt x="93" y="742"/>
                    <a:pt x="93" y="742"/>
                    <a:pt x="92" y="743"/>
                  </a:cubicBezTo>
                  <a:cubicBezTo>
                    <a:pt x="94" y="743"/>
                    <a:pt x="94" y="744"/>
                    <a:pt x="93" y="742"/>
                  </a:cubicBezTo>
                  <a:close/>
                  <a:moveTo>
                    <a:pt x="96" y="750"/>
                  </a:moveTo>
                  <a:cubicBezTo>
                    <a:pt x="95" y="749"/>
                    <a:pt x="93" y="749"/>
                    <a:pt x="90" y="744"/>
                  </a:cubicBezTo>
                  <a:cubicBezTo>
                    <a:pt x="89" y="740"/>
                    <a:pt x="92" y="743"/>
                    <a:pt x="92" y="743"/>
                  </a:cubicBezTo>
                  <a:cubicBezTo>
                    <a:pt x="90" y="740"/>
                    <a:pt x="85" y="735"/>
                    <a:pt x="88" y="744"/>
                  </a:cubicBezTo>
                  <a:cubicBezTo>
                    <a:pt x="90" y="745"/>
                    <a:pt x="90" y="745"/>
                    <a:pt x="90" y="745"/>
                  </a:cubicBezTo>
                  <a:cubicBezTo>
                    <a:pt x="93" y="753"/>
                    <a:pt x="96" y="765"/>
                    <a:pt x="95" y="764"/>
                  </a:cubicBezTo>
                  <a:cubicBezTo>
                    <a:pt x="96" y="760"/>
                    <a:pt x="96" y="757"/>
                    <a:pt x="96" y="750"/>
                  </a:cubicBezTo>
                  <a:close/>
                  <a:moveTo>
                    <a:pt x="120" y="795"/>
                  </a:moveTo>
                  <a:cubicBezTo>
                    <a:pt x="124" y="800"/>
                    <a:pt x="128" y="804"/>
                    <a:pt x="133" y="808"/>
                  </a:cubicBezTo>
                  <a:cubicBezTo>
                    <a:pt x="129" y="799"/>
                    <a:pt x="129" y="799"/>
                    <a:pt x="129" y="799"/>
                  </a:cubicBezTo>
                  <a:cubicBezTo>
                    <a:pt x="128" y="800"/>
                    <a:pt x="128" y="800"/>
                    <a:pt x="128" y="800"/>
                  </a:cubicBezTo>
                  <a:cubicBezTo>
                    <a:pt x="122" y="792"/>
                    <a:pt x="122" y="795"/>
                    <a:pt x="120" y="795"/>
                  </a:cubicBezTo>
                  <a:close/>
                  <a:moveTo>
                    <a:pt x="182" y="874"/>
                  </a:moveTo>
                  <a:cubicBezTo>
                    <a:pt x="178" y="875"/>
                    <a:pt x="178" y="875"/>
                    <a:pt x="178" y="875"/>
                  </a:cubicBezTo>
                  <a:cubicBezTo>
                    <a:pt x="182" y="876"/>
                    <a:pt x="186" y="877"/>
                    <a:pt x="190" y="878"/>
                  </a:cubicBezTo>
                  <a:lnTo>
                    <a:pt x="182" y="874"/>
                  </a:lnTo>
                  <a:close/>
                  <a:moveTo>
                    <a:pt x="202" y="888"/>
                  </a:moveTo>
                  <a:cubicBezTo>
                    <a:pt x="199" y="890"/>
                    <a:pt x="199" y="890"/>
                    <a:pt x="199" y="890"/>
                  </a:cubicBezTo>
                  <a:cubicBezTo>
                    <a:pt x="201" y="891"/>
                    <a:pt x="203" y="892"/>
                    <a:pt x="205" y="893"/>
                  </a:cubicBezTo>
                  <a:lnTo>
                    <a:pt x="202" y="888"/>
                  </a:lnTo>
                  <a:close/>
                  <a:moveTo>
                    <a:pt x="891" y="259"/>
                  </a:moveTo>
                  <a:cubicBezTo>
                    <a:pt x="887" y="255"/>
                    <a:pt x="887" y="255"/>
                    <a:pt x="887" y="255"/>
                  </a:cubicBezTo>
                  <a:cubicBezTo>
                    <a:pt x="889" y="257"/>
                    <a:pt x="890" y="258"/>
                    <a:pt x="891" y="259"/>
                  </a:cubicBezTo>
                  <a:close/>
                  <a:moveTo>
                    <a:pt x="908" y="291"/>
                  </a:moveTo>
                  <a:cubicBezTo>
                    <a:pt x="910" y="291"/>
                    <a:pt x="910" y="291"/>
                    <a:pt x="910" y="291"/>
                  </a:cubicBezTo>
                  <a:cubicBezTo>
                    <a:pt x="908" y="290"/>
                    <a:pt x="907" y="290"/>
                    <a:pt x="908" y="291"/>
                  </a:cubicBezTo>
                  <a:close/>
                  <a:moveTo>
                    <a:pt x="759" y="912"/>
                  </a:moveTo>
                  <a:cubicBezTo>
                    <a:pt x="767" y="911"/>
                    <a:pt x="777" y="910"/>
                    <a:pt x="774" y="907"/>
                  </a:cubicBezTo>
                  <a:cubicBezTo>
                    <a:pt x="770" y="906"/>
                    <a:pt x="770" y="906"/>
                    <a:pt x="770" y="906"/>
                  </a:cubicBezTo>
                  <a:cubicBezTo>
                    <a:pt x="766" y="909"/>
                    <a:pt x="762" y="911"/>
                    <a:pt x="759" y="912"/>
                  </a:cubicBezTo>
                  <a:close/>
                  <a:moveTo>
                    <a:pt x="963" y="585"/>
                  </a:moveTo>
                  <a:cubicBezTo>
                    <a:pt x="963" y="585"/>
                    <a:pt x="962" y="586"/>
                    <a:pt x="962" y="587"/>
                  </a:cubicBezTo>
                  <a:cubicBezTo>
                    <a:pt x="963" y="589"/>
                    <a:pt x="963" y="591"/>
                    <a:pt x="964" y="592"/>
                  </a:cubicBezTo>
                  <a:cubicBezTo>
                    <a:pt x="964" y="590"/>
                    <a:pt x="964" y="588"/>
                    <a:pt x="963" y="585"/>
                  </a:cubicBezTo>
                  <a:close/>
                  <a:moveTo>
                    <a:pt x="950" y="577"/>
                  </a:moveTo>
                  <a:cubicBezTo>
                    <a:pt x="954" y="568"/>
                    <a:pt x="954" y="568"/>
                    <a:pt x="954" y="568"/>
                  </a:cubicBezTo>
                  <a:cubicBezTo>
                    <a:pt x="953" y="570"/>
                    <a:pt x="952" y="573"/>
                    <a:pt x="950" y="577"/>
                  </a:cubicBezTo>
                  <a:close/>
                  <a:moveTo>
                    <a:pt x="754" y="118"/>
                  </a:moveTo>
                  <a:cubicBezTo>
                    <a:pt x="752" y="118"/>
                    <a:pt x="750" y="118"/>
                    <a:pt x="747" y="118"/>
                  </a:cubicBezTo>
                  <a:cubicBezTo>
                    <a:pt x="755" y="123"/>
                    <a:pt x="752" y="119"/>
                    <a:pt x="754" y="118"/>
                  </a:cubicBezTo>
                  <a:close/>
                  <a:moveTo>
                    <a:pt x="428" y="981"/>
                  </a:moveTo>
                  <a:cubicBezTo>
                    <a:pt x="434" y="983"/>
                    <a:pt x="440" y="984"/>
                    <a:pt x="445" y="985"/>
                  </a:cubicBezTo>
                  <a:cubicBezTo>
                    <a:pt x="437" y="982"/>
                    <a:pt x="430" y="978"/>
                    <a:pt x="428" y="981"/>
                  </a:cubicBezTo>
                  <a:close/>
                  <a:moveTo>
                    <a:pt x="930" y="254"/>
                  </a:moveTo>
                  <a:cubicBezTo>
                    <a:pt x="928" y="251"/>
                    <a:pt x="927" y="250"/>
                    <a:pt x="926" y="251"/>
                  </a:cubicBezTo>
                  <a:cubicBezTo>
                    <a:pt x="928" y="253"/>
                    <a:pt x="930" y="255"/>
                    <a:pt x="930" y="254"/>
                  </a:cubicBezTo>
                  <a:close/>
                  <a:moveTo>
                    <a:pt x="464" y="986"/>
                  </a:moveTo>
                  <a:cubicBezTo>
                    <a:pt x="463" y="986"/>
                    <a:pt x="462" y="986"/>
                    <a:pt x="461" y="985"/>
                  </a:cubicBezTo>
                  <a:cubicBezTo>
                    <a:pt x="456" y="985"/>
                    <a:pt x="451" y="986"/>
                    <a:pt x="445" y="985"/>
                  </a:cubicBezTo>
                  <a:cubicBezTo>
                    <a:pt x="450" y="987"/>
                    <a:pt x="457" y="988"/>
                    <a:pt x="464" y="986"/>
                  </a:cubicBezTo>
                  <a:close/>
                  <a:moveTo>
                    <a:pt x="121" y="237"/>
                  </a:moveTo>
                  <a:cubicBezTo>
                    <a:pt x="120" y="237"/>
                    <a:pt x="120" y="238"/>
                    <a:pt x="119" y="238"/>
                  </a:cubicBezTo>
                  <a:cubicBezTo>
                    <a:pt x="120" y="238"/>
                    <a:pt x="120" y="238"/>
                    <a:pt x="121" y="237"/>
                  </a:cubicBezTo>
                  <a:close/>
                  <a:moveTo>
                    <a:pt x="12" y="426"/>
                  </a:moveTo>
                  <a:cubicBezTo>
                    <a:pt x="12" y="424"/>
                    <a:pt x="13" y="420"/>
                    <a:pt x="13" y="417"/>
                  </a:cubicBezTo>
                  <a:cubicBezTo>
                    <a:pt x="13" y="418"/>
                    <a:pt x="12" y="421"/>
                    <a:pt x="12" y="426"/>
                  </a:cubicBezTo>
                  <a:close/>
                  <a:moveTo>
                    <a:pt x="284" y="940"/>
                  </a:moveTo>
                  <a:cubicBezTo>
                    <a:pt x="279" y="938"/>
                    <a:pt x="283" y="940"/>
                    <a:pt x="284" y="940"/>
                  </a:cubicBezTo>
                  <a:close/>
                  <a:moveTo>
                    <a:pt x="268" y="917"/>
                  </a:moveTo>
                  <a:cubicBezTo>
                    <a:pt x="269" y="917"/>
                    <a:pt x="270" y="917"/>
                    <a:pt x="271" y="916"/>
                  </a:cubicBezTo>
                  <a:cubicBezTo>
                    <a:pt x="270" y="917"/>
                    <a:pt x="269" y="917"/>
                    <a:pt x="268" y="917"/>
                  </a:cubicBezTo>
                  <a:close/>
                  <a:moveTo>
                    <a:pt x="515" y="966"/>
                  </a:moveTo>
                  <a:cubicBezTo>
                    <a:pt x="515" y="966"/>
                    <a:pt x="515" y="966"/>
                    <a:pt x="515" y="966"/>
                  </a:cubicBezTo>
                  <a:cubicBezTo>
                    <a:pt x="513" y="965"/>
                    <a:pt x="514" y="965"/>
                    <a:pt x="515" y="966"/>
                  </a:cubicBezTo>
                  <a:close/>
                  <a:moveTo>
                    <a:pt x="278" y="935"/>
                  </a:moveTo>
                  <a:cubicBezTo>
                    <a:pt x="279" y="936"/>
                    <a:pt x="281" y="938"/>
                    <a:pt x="283" y="939"/>
                  </a:cubicBezTo>
                  <a:cubicBezTo>
                    <a:pt x="282" y="938"/>
                    <a:pt x="281" y="937"/>
                    <a:pt x="278" y="935"/>
                  </a:cubicBezTo>
                  <a:close/>
                  <a:moveTo>
                    <a:pt x="278" y="937"/>
                  </a:moveTo>
                  <a:cubicBezTo>
                    <a:pt x="276" y="936"/>
                    <a:pt x="275" y="935"/>
                    <a:pt x="274" y="935"/>
                  </a:cubicBezTo>
                  <a:cubicBezTo>
                    <a:pt x="273" y="935"/>
                    <a:pt x="274" y="936"/>
                    <a:pt x="278" y="937"/>
                  </a:cubicBezTo>
                  <a:close/>
                  <a:moveTo>
                    <a:pt x="291" y="943"/>
                  </a:moveTo>
                  <a:cubicBezTo>
                    <a:pt x="288" y="942"/>
                    <a:pt x="285" y="940"/>
                    <a:pt x="283" y="939"/>
                  </a:cubicBezTo>
                  <a:cubicBezTo>
                    <a:pt x="284" y="940"/>
                    <a:pt x="284" y="940"/>
                    <a:pt x="284" y="940"/>
                  </a:cubicBezTo>
                  <a:cubicBezTo>
                    <a:pt x="285" y="941"/>
                    <a:pt x="287" y="941"/>
                    <a:pt x="291" y="943"/>
                  </a:cubicBezTo>
                  <a:close/>
                  <a:moveTo>
                    <a:pt x="437" y="31"/>
                  </a:moveTo>
                  <a:cubicBezTo>
                    <a:pt x="437" y="31"/>
                    <a:pt x="436" y="31"/>
                    <a:pt x="436" y="31"/>
                  </a:cubicBezTo>
                  <a:cubicBezTo>
                    <a:pt x="432" y="33"/>
                    <a:pt x="434" y="32"/>
                    <a:pt x="437" y="31"/>
                  </a:cubicBezTo>
                  <a:close/>
                  <a:moveTo>
                    <a:pt x="835" y="804"/>
                  </a:moveTo>
                  <a:cubicBezTo>
                    <a:pt x="835" y="804"/>
                    <a:pt x="835" y="804"/>
                    <a:pt x="834" y="804"/>
                  </a:cubicBezTo>
                  <a:cubicBezTo>
                    <a:pt x="835" y="804"/>
                    <a:pt x="835" y="804"/>
                    <a:pt x="835" y="804"/>
                  </a:cubicBezTo>
                  <a:close/>
                  <a:moveTo>
                    <a:pt x="844" y="789"/>
                  </a:moveTo>
                  <a:cubicBezTo>
                    <a:pt x="843" y="797"/>
                    <a:pt x="840" y="800"/>
                    <a:pt x="835" y="804"/>
                  </a:cubicBezTo>
                  <a:cubicBezTo>
                    <a:pt x="839" y="805"/>
                    <a:pt x="843" y="806"/>
                    <a:pt x="846" y="806"/>
                  </a:cubicBezTo>
                  <a:cubicBezTo>
                    <a:pt x="846" y="801"/>
                    <a:pt x="845" y="795"/>
                    <a:pt x="844" y="789"/>
                  </a:cubicBezTo>
                  <a:close/>
                  <a:moveTo>
                    <a:pt x="848" y="200"/>
                  </a:moveTo>
                  <a:cubicBezTo>
                    <a:pt x="845" y="192"/>
                    <a:pt x="840" y="187"/>
                    <a:pt x="834" y="183"/>
                  </a:cubicBezTo>
                  <a:cubicBezTo>
                    <a:pt x="829" y="179"/>
                    <a:pt x="823" y="176"/>
                    <a:pt x="820" y="174"/>
                  </a:cubicBezTo>
                  <a:cubicBezTo>
                    <a:pt x="816" y="169"/>
                    <a:pt x="829" y="171"/>
                    <a:pt x="815" y="161"/>
                  </a:cubicBezTo>
                  <a:cubicBezTo>
                    <a:pt x="796" y="146"/>
                    <a:pt x="813" y="170"/>
                    <a:pt x="802" y="161"/>
                  </a:cubicBezTo>
                  <a:cubicBezTo>
                    <a:pt x="801" y="157"/>
                    <a:pt x="799" y="153"/>
                    <a:pt x="798" y="150"/>
                  </a:cubicBezTo>
                  <a:cubicBezTo>
                    <a:pt x="794" y="148"/>
                    <a:pt x="790" y="145"/>
                    <a:pt x="787" y="143"/>
                  </a:cubicBezTo>
                  <a:cubicBezTo>
                    <a:pt x="784" y="140"/>
                    <a:pt x="780" y="138"/>
                    <a:pt x="778" y="135"/>
                  </a:cubicBezTo>
                  <a:cubicBezTo>
                    <a:pt x="775" y="133"/>
                    <a:pt x="772" y="130"/>
                    <a:pt x="769" y="127"/>
                  </a:cubicBezTo>
                  <a:cubicBezTo>
                    <a:pt x="767" y="125"/>
                    <a:pt x="764" y="123"/>
                    <a:pt x="761" y="120"/>
                  </a:cubicBezTo>
                  <a:cubicBezTo>
                    <a:pt x="758" y="118"/>
                    <a:pt x="756" y="118"/>
                    <a:pt x="755" y="118"/>
                  </a:cubicBezTo>
                  <a:cubicBezTo>
                    <a:pt x="749" y="112"/>
                    <a:pt x="741" y="109"/>
                    <a:pt x="733" y="106"/>
                  </a:cubicBezTo>
                  <a:cubicBezTo>
                    <a:pt x="726" y="103"/>
                    <a:pt x="718" y="101"/>
                    <a:pt x="713" y="97"/>
                  </a:cubicBezTo>
                  <a:cubicBezTo>
                    <a:pt x="716" y="97"/>
                    <a:pt x="709" y="90"/>
                    <a:pt x="708" y="88"/>
                  </a:cubicBezTo>
                  <a:cubicBezTo>
                    <a:pt x="701" y="86"/>
                    <a:pt x="694" y="84"/>
                    <a:pt x="687" y="82"/>
                  </a:cubicBezTo>
                  <a:cubicBezTo>
                    <a:pt x="696" y="84"/>
                    <a:pt x="697" y="81"/>
                    <a:pt x="700" y="79"/>
                  </a:cubicBezTo>
                  <a:cubicBezTo>
                    <a:pt x="694" y="76"/>
                    <a:pt x="690" y="77"/>
                    <a:pt x="685" y="75"/>
                  </a:cubicBezTo>
                  <a:cubicBezTo>
                    <a:pt x="688" y="75"/>
                    <a:pt x="692" y="76"/>
                    <a:pt x="689" y="73"/>
                  </a:cubicBezTo>
                  <a:cubicBezTo>
                    <a:pt x="677" y="70"/>
                    <a:pt x="677" y="70"/>
                    <a:pt x="677" y="70"/>
                  </a:cubicBezTo>
                  <a:cubicBezTo>
                    <a:pt x="673" y="70"/>
                    <a:pt x="669" y="69"/>
                    <a:pt x="665" y="68"/>
                  </a:cubicBezTo>
                  <a:cubicBezTo>
                    <a:pt x="666" y="69"/>
                    <a:pt x="669" y="71"/>
                    <a:pt x="671" y="72"/>
                  </a:cubicBezTo>
                  <a:cubicBezTo>
                    <a:pt x="665" y="70"/>
                    <a:pt x="653" y="67"/>
                    <a:pt x="646" y="62"/>
                  </a:cubicBezTo>
                  <a:cubicBezTo>
                    <a:pt x="647" y="61"/>
                    <a:pt x="650" y="61"/>
                    <a:pt x="651" y="60"/>
                  </a:cubicBezTo>
                  <a:cubicBezTo>
                    <a:pt x="657" y="65"/>
                    <a:pt x="661" y="64"/>
                    <a:pt x="666" y="63"/>
                  </a:cubicBezTo>
                  <a:cubicBezTo>
                    <a:pt x="650" y="58"/>
                    <a:pt x="662" y="61"/>
                    <a:pt x="655" y="56"/>
                  </a:cubicBezTo>
                  <a:cubicBezTo>
                    <a:pt x="644" y="52"/>
                    <a:pt x="639" y="55"/>
                    <a:pt x="641" y="58"/>
                  </a:cubicBezTo>
                  <a:cubicBezTo>
                    <a:pt x="635" y="56"/>
                    <a:pt x="631" y="54"/>
                    <a:pt x="626" y="53"/>
                  </a:cubicBezTo>
                  <a:cubicBezTo>
                    <a:pt x="622" y="52"/>
                    <a:pt x="618" y="51"/>
                    <a:pt x="611" y="51"/>
                  </a:cubicBezTo>
                  <a:cubicBezTo>
                    <a:pt x="615" y="47"/>
                    <a:pt x="615" y="47"/>
                    <a:pt x="615" y="47"/>
                  </a:cubicBezTo>
                  <a:cubicBezTo>
                    <a:pt x="611" y="47"/>
                    <a:pt x="607" y="46"/>
                    <a:pt x="603" y="46"/>
                  </a:cubicBezTo>
                  <a:cubicBezTo>
                    <a:pt x="614" y="43"/>
                    <a:pt x="614" y="43"/>
                    <a:pt x="614" y="43"/>
                  </a:cubicBezTo>
                  <a:cubicBezTo>
                    <a:pt x="602" y="39"/>
                    <a:pt x="601" y="40"/>
                    <a:pt x="599" y="42"/>
                  </a:cubicBezTo>
                  <a:cubicBezTo>
                    <a:pt x="598" y="43"/>
                    <a:pt x="597" y="43"/>
                    <a:pt x="595" y="44"/>
                  </a:cubicBezTo>
                  <a:cubicBezTo>
                    <a:pt x="594" y="44"/>
                    <a:pt x="592" y="43"/>
                    <a:pt x="590" y="43"/>
                  </a:cubicBezTo>
                  <a:cubicBezTo>
                    <a:pt x="588" y="43"/>
                    <a:pt x="586" y="42"/>
                    <a:pt x="583" y="41"/>
                  </a:cubicBezTo>
                  <a:cubicBezTo>
                    <a:pt x="583" y="37"/>
                    <a:pt x="583" y="37"/>
                    <a:pt x="583" y="37"/>
                  </a:cubicBezTo>
                  <a:cubicBezTo>
                    <a:pt x="573" y="37"/>
                    <a:pt x="569" y="43"/>
                    <a:pt x="562" y="37"/>
                  </a:cubicBezTo>
                  <a:cubicBezTo>
                    <a:pt x="552" y="38"/>
                    <a:pt x="577" y="45"/>
                    <a:pt x="555" y="43"/>
                  </a:cubicBezTo>
                  <a:cubicBezTo>
                    <a:pt x="553" y="42"/>
                    <a:pt x="550" y="40"/>
                    <a:pt x="547" y="39"/>
                  </a:cubicBezTo>
                  <a:cubicBezTo>
                    <a:pt x="543" y="38"/>
                    <a:pt x="539" y="37"/>
                    <a:pt x="536" y="37"/>
                  </a:cubicBezTo>
                  <a:cubicBezTo>
                    <a:pt x="529" y="38"/>
                    <a:pt x="541" y="41"/>
                    <a:pt x="546" y="41"/>
                  </a:cubicBezTo>
                  <a:cubicBezTo>
                    <a:pt x="512" y="41"/>
                    <a:pt x="526" y="26"/>
                    <a:pt x="495" y="31"/>
                  </a:cubicBezTo>
                  <a:cubicBezTo>
                    <a:pt x="500" y="32"/>
                    <a:pt x="498" y="34"/>
                    <a:pt x="497" y="36"/>
                  </a:cubicBezTo>
                  <a:cubicBezTo>
                    <a:pt x="497" y="37"/>
                    <a:pt x="498" y="38"/>
                    <a:pt x="511" y="38"/>
                  </a:cubicBezTo>
                  <a:cubicBezTo>
                    <a:pt x="499" y="40"/>
                    <a:pt x="487" y="33"/>
                    <a:pt x="475" y="37"/>
                  </a:cubicBezTo>
                  <a:cubicBezTo>
                    <a:pt x="483" y="32"/>
                    <a:pt x="483" y="32"/>
                    <a:pt x="483" y="32"/>
                  </a:cubicBezTo>
                  <a:cubicBezTo>
                    <a:pt x="478" y="32"/>
                    <a:pt x="473" y="34"/>
                    <a:pt x="471" y="35"/>
                  </a:cubicBezTo>
                  <a:cubicBezTo>
                    <a:pt x="472" y="31"/>
                    <a:pt x="472" y="31"/>
                    <a:pt x="472" y="31"/>
                  </a:cubicBezTo>
                  <a:cubicBezTo>
                    <a:pt x="464" y="35"/>
                    <a:pt x="457" y="35"/>
                    <a:pt x="451" y="35"/>
                  </a:cubicBezTo>
                  <a:cubicBezTo>
                    <a:pt x="444" y="35"/>
                    <a:pt x="439" y="36"/>
                    <a:pt x="435" y="40"/>
                  </a:cubicBezTo>
                  <a:cubicBezTo>
                    <a:pt x="438" y="37"/>
                    <a:pt x="435" y="37"/>
                    <a:pt x="430" y="38"/>
                  </a:cubicBezTo>
                  <a:cubicBezTo>
                    <a:pt x="426" y="39"/>
                    <a:pt x="421" y="42"/>
                    <a:pt x="417" y="41"/>
                  </a:cubicBezTo>
                  <a:cubicBezTo>
                    <a:pt x="420" y="39"/>
                    <a:pt x="424" y="38"/>
                    <a:pt x="428" y="37"/>
                  </a:cubicBezTo>
                  <a:cubicBezTo>
                    <a:pt x="432" y="36"/>
                    <a:pt x="436" y="36"/>
                    <a:pt x="440" y="35"/>
                  </a:cubicBezTo>
                  <a:cubicBezTo>
                    <a:pt x="447" y="34"/>
                    <a:pt x="454" y="33"/>
                    <a:pt x="454" y="30"/>
                  </a:cubicBezTo>
                  <a:cubicBezTo>
                    <a:pt x="448" y="28"/>
                    <a:pt x="443" y="32"/>
                    <a:pt x="437" y="31"/>
                  </a:cubicBezTo>
                  <a:cubicBezTo>
                    <a:pt x="441" y="29"/>
                    <a:pt x="447" y="27"/>
                    <a:pt x="448" y="26"/>
                  </a:cubicBezTo>
                  <a:cubicBezTo>
                    <a:pt x="438" y="25"/>
                    <a:pt x="430" y="27"/>
                    <a:pt x="424" y="30"/>
                  </a:cubicBezTo>
                  <a:cubicBezTo>
                    <a:pt x="417" y="32"/>
                    <a:pt x="412" y="36"/>
                    <a:pt x="407" y="37"/>
                  </a:cubicBezTo>
                  <a:cubicBezTo>
                    <a:pt x="427" y="32"/>
                    <a:pt x="427" y="32"/>
                    <a:pt x="427" y="32"/>
                  </a:cubicBezTo>
                  <a:cubicBezTo>
                    <a:pt x="426" y="39"/>
                    <a:pt x="418" y="35"/>
                    <a:pt x="413" y="41"/>
                  </a:cubicBezTo>
                  <a:cubicBezTo>
                    <a:pt x="410" y="41"/>
                    <a:pt x="408" y="41"/>
                    <a:pt x="405" y="41"/>
                  </a:cubicBezTo>
                  <a:cubicBezTo>
                    <a:pt x="403" y="42"/>
                    <a:pt x="401" y="42"/>
                    <a:pt x="399" y="43"/>
                  </a:cubicBezTo>
                  <a:cubicBezTo>
                    <a:pt x="395" y="45"/>
                    <a:pt x="391" y="46"/>
                    <a:pt x="386" y="46"/>
                  </a:cubicBezTo>
                  <a:cubicBezTo>
                    <a:pt x="389" y="46"/>
                    <a:pt x="389" y="45"/>
                    <a:pt x="391" y="45"/>
                  </a:cubicBezTo>
                  <a:cubicBezTo>
                    <a:pt x="388" y="45"/>
                    <a:pt x="385" y="46"/>
                    <a:pt x="383" y="46"/>
                  </a:cubicBezTo>
                  <a:cubicBezTo>
                    <a:pt x="381" y="46"/>
                    <a:pt x="379" y="47"/>
                    <a:pt x="377" y="47"/>
                  </a:cubicBezTo>
                  <a:cubicBezTo>
                    <a:pt x="373" y="47"/>
                    <a:pt x="369" y="46"/>
                    <a:pt x="366" y="46"/>
                  </a:cubicBezTo>
                  <a:cubicBezTo>
                    <a:pt x="360" y="45"/>
                    <a:pt x="355" y="44"/>
                    <a:pt x="351" y="45"/>
                  </a:cubicBezTo>
                  <a:cubicBezTo>
                    <a:pt x="347" y="46"/>
                    <a:pt x="340" y="49"/>
                    <a:pt x="337" y="51"/>
                  </a:cubicBezTo>
                  <a:cubicBezTo>
                    <a:pt x="333" y="54"/>
                    <a:pt x="331" y="57"/>
                    <a:pt x="334" y="57"/>
                  </a:cubicBezTo>
                  <a:cubicBezTo>
                    <a:pt x="331" y="59"/>
                    <a:pt x="338" y="55"/>
                    <a:pt x="344" y="54"/>
                  </a:cubicBezTo>
                  <a:cubicBezTo>
                    <a:pt x="351" y="52"/>
                    <a:pt x="357" y="51"/>
                    <a:pt x="352" y="57"/>
                  </a:cubicBezTo>
                  <a:cubicBezTo>
                    <a:pt x="345" y="54"/>
                    <a:pt x="338" y="57"/>
                    <a:pt x="331" y="62"/>
                  </a:cubicBezTo>
                  <a:cubicBezTo>
                    <a:pt x="327" y="64"/>
                    <a:pt x="323" y="66"/>
                    <a:pt x="318" y="69"/>
                  </a:cubicBezTo>
                  <a:cubicBezTo>
                    <a:pt x="313" y="71"/>
                    <a:pt x="307" y="73"/>
                    <a:pt x="300" y="75"/>
                  </a:cubicBezTo>
                  <a:cubicBezTo>
                    <a:pt x="310" y="67"/>
                    <a:pt x="291" y="73"/>
                    <a:pt x="300" y="66"/>
                  </a:cubicBezTo>
                  <a:cubicBezTo>
                    <a:pt x="294" y="69"/>
                    <a:pt x="291" y="71"/>
                    <a:pt x="289" y="73"/>
                  </a:cubicBezTo>
                  <a:cubicBezTo>
                    <a:pt x="287" y="75"/>
                    <a:pt x="286" y="77"/>
                    <a:pt x="284" y="79"/>
                  </a:cubicBezTo>
                  <a:cubicBezTo>
                    <a:pt x="279" y="79"/>
                    <a:pt x="279" y="79"/>
                    <a:pt x="279" y="79"/>
                  </a:cubicBezTo>
                  <a:cubicBezTo>
                    <a:pt x="273" y="86"/>
                    <a:pt x="273" y="88"/>
                    <a:pt x="272" y="90"/>
                  </a:cubicBezTo>
                  <a:cubicBezTo>
                    <a:pt x="270" y="92"/>
                    <a:pt x="268" y="94"/>
                    <a:pt x="257" y="102"/>
                  </a:cubicBezTo>
                  <a:cubicBezTo>
                    <a:pt x="264" y="95"/>
                    <a:pt x="246" y="104"/>
                    <a:pt x="251" y="99"/>
                  </a:cubicBezTo>
                  <a:cubicBezTo>
                    <a:pt x="244" y="103"/>
                    <a:pt x="238" y="107"/>
                    <a:pt x="235" y="112"/>
                  </a:cubicBezTo>
                  <a:cubicBezTo>
                    <a:pt x="236" y="111"/>
                    <a:pt x="236" y="111"/>
                    <a:pt x="236" y="111"/>
                  </a:cubicBezTo>
                  <a:cubicBezTo>
                    <a:pt x="230" y="115"/>
                    <a:pt x="226" y="118"/>
                    <a:pt x="223" y="120"/>
                  </a:cubicBezTo>
                  <a:cubicBezTo>
                    <a:pt x="220" y="122"/>
                    <a:pt x="218" y="124"/>
                    <a:pt x="215" y="125"/>
                  </a:cubicBezTo>
                  <a:cubicBezTo>
                    <a:pt x="213" y="126"/>
                    <a:pt x="211" y="128"/>
                    <a:pt x="208" y="130"/>
                  </a:cubicBezTo>
                  <a:cubicBezTo>
                    <a:pt x="207" y="131"/>
                    <a:pt x="205" y="132"/>
                    <a:pt x="204" y="134"/>
                  </a:cubicBezTo>
                  <a:cubicBezTo>
                    <a:pt x="202" y="135"/>
                    <a:pt x="200" y="137"/>
                    <a:pt x="198" y="139"/>
                  </a:cubicBezTo>
                  <a:cubicBezTo>
                    <a:pt x="201" y="139"/>
                    <a:pt x="201" y="139"/>
                    <a:pt x="201" y="139"/>
                  </a:cubicBezTo>
                  <a:cubicBezTo>
                    <a:pt x="196" y="145"/>
                    <a:pt x="190" y="151"/>
                    <a:pt x="184" y="158"/>
                  </a:cubicBezTo>
                  <a:cubicBezTo>
                    <a:pt x="181" y="161"/>
                    <a:pt x="178" y="164"/>
                    <a:pt x="174" y="167"/>
                  </a:cubicBezTo>
                  <a:cubicBezTo>
                    <a:pt x="171" y="171"/>
                    <a:pt x="168" y="174"/>
                    <a:pt x="165" y="177"/>
                  </a:cubicBezTo>
                  <a:cubicBezTo>
                    <a:pt x="159" y="184"/>
                    <a:pt x="153" y="191"/>
                    <a:pt x="147" y="198"/>
                  </a:cubicBezTo>
                  <a:cubicBezTo>
                    <a:pt x="141" y="205"/>
                    <a:pt x="136" y="212"/>
                    <a:pt x="132" y="219"/>
                  </a:cubicBezTo>
                  <a:cubicBezTo>
                    <a:pt x="134" y="216"/>
                    <a:pt x="137" y="213"/>
                    <a:pt x="140" y="211"/>
                  </a:cubicBezTo>
                  <a:cubicBezTo>
                    <a:pt x="138" y="212"/>
                    <a:pt x="135" y="216"/>
                    <a:pt x="132" y="222"/>
                  </a:cubicBezTo>
                  <a:cubicBezTo>
                    <a:pt x="129" y="227"/>
                    <a:pt x="125" y="233"/>
                    <a:pt x="121" y="237"/>
                  </a:cubicBezTo>
                  <a:cubicBezTo>
                    <a:pt x="122" y="235"/>
                    <a:pt x="123" y="232"/>
                    <a:pt x="124" y="230"/>
                  </a:cubicBezTo>
                  <a:cubicBezTo>
                    <a:pt x="123" y="229"/>
                    <a:pt x="118" y="231"/>
                    <a:pt x="113" y="237"/>
                  </a:cubicBezTo>
                  <a:cubicBezTo>
                    <a:pt x="114" y="242"/>
                    <a:pt x="114" y="242"/>
                    <a:pt x="114" y="242"/>
                  </a:cubicBezTo>
                  <a:cubicBezTo>
                    <a:pt x="110" y="243"/>
                    <a:pt x="110" y="243"/>
                    <a:pt x="110" y="243"/>
                  </a:cubicBezTo>
                  <a:cubicBezTo>
                    <a:pt x="103" y="253"/>
                    <a:pt x="116" y="242"/>
                    <a:pt x="109" y="253"/>
                  </a:cubicBezTo>
                  <a:cubicBezTo>
                    <a:pt x="106" y="253"/>
                    <a:pt x="103" y="256"/>
                    <a:pt x="100" y="260"/>
                  </a:cubicBezTo>
                  <a:cubicBezTo>
                    <a:pt x="97" y="265"/>
                    <a:pt x="93" y="270"/>
                    <a:pt x="90" y="276"/>
                  </a:cubicBezTo>
                  <a:cubicBezTo>
                    <a:pt x="87" y="282"/>
                    <a:pt x="83" y="288"/>
                    <a:pt x="81" y="294"/>
                  </a:cubicBezTo>
                  <a:cubicBezTo>
                    <a:pt x="78" y="299"/>
                    <a:pt x="75" y="303"/>
                    <a:pt x="72" y="304"/>
                  </a:cubicBezTo>
                  <a:cubicBezTo>
                    <a:pt x="74" y="315"/>
                    <a:pt x="82" y="284"/>
                    <a:pt x="84" y="294"/>
                  </a:cubicBezTo>
                  <a:cubicBezTo>
                    <a:pt x="81" y="297"/>
                    <a:pt x="80" y="298"/>
                    <a:pt x="76" y="305"/>
                  </a:cubicBezTo>
                  <a:cubicBezTo>
                    <a:pt x="80" y="304"/>
                    <a:pt x="80" y="304"/>
                    <a:pt x="80" y="304"/>
                  </a:cubicBezTo>
                  <a:cubicBezTo>
                    <a:pt x="76" y="313"/>
                    <a:pt x="73" y="320"/>
                    <a:pt x="70" y="326"/>
                  </a:cubicBezTo>
                  <a:cubicBezTo>
                    <a:pt x="66" y="332"/>
                    <a:pt x="64" y="338"/>
                    <a:pt x="61" y="344"/>
                  </a:cubicBezTo>
                  <a:cubicBezTo>
                    <a:pt x="59" y="349"/>
                    <a:pt x="57" y="355"/>
                    <a:pt x="55" y="361"/>
                  </a:cubicBezTo>
                  <a:cubicBezTo>
                    <a:pt x="53" y="367"/>
                    <a:pt x="51" y="374"/>
                    <a:pt x="49" y="382"/>
                  </a:cubicBezTo>
                  <a:cubicBezTo>
                    <a:pt x="49" y="381"/>
                    <a:pt x="49" y="381"/>
                    <a:pt x="49" y="381"/>
                  </a:cubicBezTo>
                  <a:cubicBezTo>
                    <a:pt x="44" y="392"/>
                    <a:pt x="44" y="398"/>
                    <a:pt x="46" y="404"/>
                  </a:cubicBezTo>
                  <a:cubicBezTo>
                    <a:pt x="44" y="406"/>
                    <a:pt x="44" y="398"/>
                    <a:pt x="42" y="402"/>
                  </a:cubicBezTo>
                  <a:cubicBezTo>
                    <a:pt x="45" y="413"/>
                    <a:pt x="41" y="423"/>
                    <a:pt x="38" y="432"/>
                  </a:cubicBezTo>
                  <a:cubicBezTo>
                    <a:pt x="37" y="436"/>
                    <a:pt x="35" y="441"/>
                    <a:pt x="34" y="445"/>
                  </a:cubicBezTo>
                  <a:cubicBezTo>
                    <a:pt x="33" y="449"/>
                    <a:pt x="33" y="452"/>
                    <a:pt x="35" y="456"/>
                  </a:cubicBezTo>
                  <a:cubicBezTo>
                    <a:pt x="31" y="455"/>
                    <a:pt x="27" y="461"/>
                    <a:pt x="23" y="466"/>
                  </a:cubicBezTo>
                  <a:cubicBezTo>
                    <a:pt x="19" y="471"/>
                    <a:pt x="16" y="475"/>
                    <a:pt x="13" y="469"/>
                  </a:cubicBezTo>
                  <a:cubicBezTo>
                    <a:pt x="13" y="478"/>
                    <a:pt x="13" y="478"/>
                    <a:pt x="13" y="478"/>
                  </a:cubicBezTo>
                  <a:cubicBezTo>
                    <a:pt x="11" y="476"/>
                    <a:pt x="11" y="469"/>
                    <a:pt x="11" y="462"/>
                  </a:cubicBezTo>
                  <a:cubicBezTo>
                    <a:pt x="12" y="455"/>
                    <a:pt x="12" y="447"/>
                    <a:pt x="10" y="444"/>
                  </a:cubicBezTo>
                  <a:cubicBezTo>
                    <a:pt x="13" y="435"/>
                    <a:pt x="16" y="426"/>
                    <a:pt x="19" y="417"/>
                  </a:cubicBezTo>
                  <a:cubicBezTo>
                    <a:pt x="17" y="418"/>
                    <a:pt x="15" y="412"/>
                    <a:pt x="13" y="417"/>
                  </a:cubicBezTo>
                  <a:cubicBezTo>
                    <a:pt x="14" y="410"/>
                    <a:pt x="15" y="404"/>
                    <a:pt x="11" y="412"/>
                  </a:cubicBezTo>
                  <a:cubicBezTo>
                    <a:pt x="23" y="380"/>
                    <a:pt x="32" y="347"/>
                    <a:pt x="43" y="315"/>
                  </a:cubicBezTo>
                  <a:cubicBezTo>
                    <a:pt x="55" y="283"/>
                    <a:pt x="70" y="252"/>
                    <a:pt x="91" y="226"/>
                  </a:cubicBezTo>
                  <a:cubicBezTo>
                    <a:pt x="93" y="222"/>
                    <a:pt x="90" y="223"/>
                    <a:pt x="88" y="224"/>
                  </a:cubicBezTo>
                  <a:cubicBezTo>
                    <a:pt x="93" y="220"/>
                    <a:pt x="94" y="217"/>
                    <a:pt x="95" y="215"/>
                  </a:cubicBezTo>
                  <a:cubicBezTo>
                    <a:pt x="95" y="212"/>
                    <a:pt x="94" y="210"/>
                    <a:pt x="96" y="207"/>
                  </a:cubicBezTo>
                  <a:cubicBezTo>
                    <a:pt x="101" y="203"/>
                    <a:pt x="106" y="199"/>
                    <a:pt x="112" y="196"/>
                  </a:cubicBezTo>
                  <a:cubicBezTo>
                    <a:pt x="115" y="189"/>
                    <a:pt x="110" y="192"/>
                    <a:pt x="109" y="191"/>
                  </a:cubicBezTo>
                  <a:cubicBezTo>
                    <a:pt x="114" y="184"/>
                    <a:pt x="119" y="177"/>
                    <a:pt x="125" y="172"/>
                  </a:cubicBezTo>
                  <a:cubicBezTo>
                    <a:pt x="128" y="169"/>
                    <a:pt x="131" y="166"/>
                    <a:pt x="134" y="163"/>
                  </a:cubicBezTo>
                  <a:cubicBezTo>
                    <a:pt x="137" y="160"/>
                    <a:pt x="140" y="157"/>
                    <a:pt x="143" y="154"/>
                  </a:cubicBezTo>
                  <a:cubicBezTo>
                    <a:pt x="146" y="152"/>
                    <a:pt x="148" y="149"/>
                    <a:pt x="151" y="146"/>
                  </a:cubicBezTo>
                  <a:cubicBezTo>
                    <a:pt x="154" y="144"/>
                    <a:pt x="157" y="141"/>
                    <a:pt x="160" y="138"/>
                  </a:cubicBezTo>
                  <a:cubicBezTo>
                    <a:pt x="165" y="133"/>
                    <a:pt x="170" y="128"/>
                    <a:pt x="175" y="123"/>
                  </a:cubicBezTo>
                  <a:cubicBezTo>
                    <a:pt x="183" y="119"/>
                    <a:pt x="177" y="128"/>
                    <a:pt x="186" y="122"/>
                  </a:cubicBezTo>
                  <a:cubicBezTo>
                    <a:pt x="178" y="124"/>
                    <a:pt x="184" y="118"/>
                    <a:pt x="190" y="111"/>
                  </a:cubicBezTo>
                  <a:cubicBezTo>
                    <a:pt x="197" y="105"/>
                    <a:pt x="205" y="99"/>
                    <a:pt x="199" y="100"/>
                  </a:cubicBezTo>
                  <a:cubicBezTo>
                    <a:pt x="206" y="99"/>
                    <a:pt x="215" y="94"/>
                    <a:pt x="222" y="90"/>
                  </a:cubicBezTo>
                  <a:cubicBezTo>
                    <a:pt x="229" y="86"/>
                    <a:pt x="235" y="83"/>
                    <a:pt x="236" y="89"/>
                  </a:cubicBezTo>
                  <a:cubicBezTo>
                    <a:pt x="248" y="82"/>
                    <a:pt x="243" y="79"/>
                    <a:pt x="239" y="81"/>
                  </a:cubicBezTo>
                  <a:cubicBezTo>
                    <a:pt x="246" y="76"/>
                    <a:pt x="253" y="73"/>
                    <a:pt x="258" y="69"/>
                  </a:cubicBezTo>
                  <a:cubicBezTo>
                    <a:pt x="261" y="67"/>
                    <a:pt x="264" y="65"/>
                    <a:pt x="267" y="63"/>
                  </a:cubicBezTo>
                  <a:cubicBezTo>
                    <a:pt x="269" y="61"/>
                    <a:pt x="272" y="59"/>
                    <a:pt x="275" y="57"/>
                  </a:cubicBezTo>
                  <a:cubicBezTo>
                    <a:pt x="277" y="57"/>
                    <a:pt x="282" y="54"/>
                    <a:pt x="289" y="51"/>
                  </a:cubicBezTo>
                  <a:cubicBezTo>
                    <a:pt x="295" y="48"/>
                    <a:pt x="304" y="44"/>
                    <a:pt x="313" y="40"/>
                  </a:cubicBezTo>
                  <a:cubicBezTo>
                    <a:pt x="330" y="33"/>
                    <a:pt x="349" y="27"/>
                    <a:pt x="357" y="29"/>
                  </a:cubicBezTo>
                  <a:cubicBezTo>
                    <a:pt x="346" y="27"/>
                    <a:pt x="357" y="26"/>
                    <a:pt x="366" y="22"/>
                  </a:cubicBezTo>
                  <a:cubicBezTo>
                    <a:pt x="356" y="20"/>
                    <a:pt x="356" y="20"/>
                    <a:pt x="356" y="20"/>
                  </a:cubicBezTo>
                  <a:cubicBezTo>
                    <a:pt x="363" y="18"/>
                    <a:pt x="370" y="16"/>
                    <a:pt x="377" y="14"/>
                  </a:cubicBezTo>
                  <a:cubicBezTo>
                    <a:pt x="381" y="13"/>
                    <a:pt x="382" y="13"/>
                    <a:pt x="382" y="13"/>
                  </a:cubicBezTo>
                  <a:cubicBezTo>
                    <a:pt x="386" y="13"/>
                    <a:pt x="382" y="16"/>
                    <a:pt x="391" y="15"/>
                  </a:cubicBezTo>
                  <a:cubicBezTo>
                    <a:pt x="395" y="14"/>
                    <a:pt x="397" y="14"/>
                    <a:pt x="399" y="13"/>
                  </a:cubicBezTo>
                  <a:cubicBezTo>
                    <a:pt x="402" y="12"/>
                    <a:pt x="403" y="12"/>
                    <a:pt x="405" y="11"/>
                  </a:cubicBezTo>
                  <a:cubicBezTo>
                    <a:pt x="407" y="10"/>
                    <a:pt x="409" y="8"/>
                    <a:pt x="413" y="6"/>
                  </a:cubicBezTo>
                  <a:cubicBezTo>
                    <a:pt x="411" y="6"/>
                    <a:pt x="411" y="6"/>
                    <a:pt x="411" y="6"/>
                  </a:cubicBezTo>
                  <a:cubicBezTo>
                    <a:pt x="420" y="4"/>
                    <a:pt x="420" y="4"/>
                    <a:pt x="420" y="4"/>
                  </a:cubicBezTo>
                  <a:cubicBezTo>
                    <a:pt x="427" y="2"/>
                    <a:pt x="396" y="13"/>
                    <a:pt x="419" y="11"/>
                  </a:cubicBezTo>
                  <a:cubicBezTo>
                    <a:pt x="419" y="9"/>
                    <a:pt x="432" y="1"/>
                    <a:pt x="439" y="4"/>
                  </a:cubicBezTo>
                  <a:cubicBezTo>
                    <a:pt x="427" y="5"/>
                    <a:pt x="429" y="8"/>
                    <a:pt x="434" y="9"/>
                  </a:cubicBezTo>
                  <a:cubicBezTo>
                    <a:pt x="439" y="9"/>
                    <a:pt x="445" y="8"/>
                    <a:pt x="450" y="7"/>
                  </a:cubicBezTo>
                  <a:cubicBezTo>
                    <a:pt x="448" y="6"/>
                    <a:pt x="446" y="4"/>
                    <a:pt x="444" y="2"/>
                  </a:cubicBezTo>
                  <a:cubicBezTo>
                    <a:pt x="450" y="1"/>
                    <a:pt x="456" y="1"/>
                    <a:pt x="462" y="1"/>
                  </a:cubicBezTo>
                  <a:cubicBezTo>
                    <a:pt x="465" y="1"/>
                    <a:pt x="468" y="1"/>
                    <a:pt x="472" y="0"/>
                  </a:cubicBezTo>
                  <a:cubicBezTo>
                    <a:pt x="475" y="0"/>
                    <a:pt x="478" y="0"/>
                    <a:pt x="481" y="0"/>
                  </a:cubicBezTo>
                  <a:cubicBezTo>
                    <a:pt x="487" y="1"/>
                    <a:pt x="493" y="1"/>
                    <a:pt x="499" y="1"/>
                  </a:cubicBezTo>
                  <a:cubicBezTo>
                    <a:pt x="506" y="1"/>
                    <a:pt x="512" y="2"/>
                    <a:pt x="518" y="2"/>
                  </a:cubicBezTo>
                  <a:cubicBezTo>
                    <a:pt x="543" y="4"/>
                    <a:pt x="568" y="8"/>
                    <a:pt x="593" y="13"/>
                  </a:cubicBezTo>
                  <a:cubicBezTo>
                    <a:pt x="592" y="17"/>
                    <a:pt x="629" y="21"/>
                    <a:pt x="622" y="27"/>
                  </a:cubicBezTo>
                  <a:cubicBezTo>
                    <a:pt x="621" y="26"/>
                    <a:pt x="621" y="26"/>
                    <a:pt x="621" y="26"/>
                  </a:cubicBezTo>
                  <a:cubicBezTo>
                    <a:pt x="614" y="25"/>
                    <a:pt x="615" y="27"/>
                    <a:pt x="618" y="29"/>
                  </a:cubicBezTo>
                  <a:cubicBezTo>
                    <a:pt x="622" y="31"/>
                    <a:pt x="627" y="34"/>
                    <a:pt x="632" y="35"/>
                  </a:cubicBezTo>
                  <a:cubicBezTo>
                    <a:pt x="623" y="30"/>
                    <a:pt x="653" y="33"/>
                    <a:pt x="628" y="25"/>
                  </a:cubicBezTo>
                  <a:cubicBezTo>
                    <a:pt x="635" y="25"/>
                    <a:pt x="642" y="26"/>
                    <a:pt x="649" y="27"/>
                  </a:cubicBezTo>
                  <a:cubicBezTo>
                    <a:pt x="656" y="22"/>
                    <a:pt x="669" y="26"/>
                    <a:pt x="683" y="34"/>
                  </a:cubicBezTo>
                  <a:cubicBezTo>
                    <a:pt x="698" y="41"/>
                    <a:pt x="713" y="52"/>
                    <a:pt x="728" y="57"/>
                  </a:cubicBezTo>
                  <a:cubicBezTo>
                    <a:pt x="726" y="56"/>
                    <a:pt x="725" y="57"/>
                    <a:pt x="724" y="57"/>
                  </a:cubicBezTo>
                  <a:cubicBezTo>
                    <a:pt x="731" y="59"/>
                    <a:pt x="737" y="62"/>
                    <a:pt x="744" y="66"/>
                  </a:cubicBezTo>
                  <a:cubicBezTo>
                    <a:pt x="747" y="68"/>
                    <a:pt x="750" y="70"/>
                    <a:pt x="752" y="72"/>
                  </a:cubicBezTo>
                  <a:cubicBezTo>
                    <a:pt x="755" y="74"/>
                    <a:pt x="758" y="76"/>
                    <a:pt x="760" y="78"/>
                  </a:cubicBezTo>
                  <a:cubicBezTo>
                    <a:pt x="765" y="82"/>
                    <a:pt x="770" y="85"/>
                    <a:pt x="773" y="88"/>
                  </a:cubicBezTo>
                  <a:cubicBezTo>
                    <a:pt x="777" y="91"/>
                    <a:pt x="779" y="93"/>
                    <a:pt x="781" y="93"/>
                  </a:cubicBezTo>
                  <a:cubicBezTo>
                    <a:pt x="781" y="98"/>
                    <a:pt x="781" y="98"/>
                    <a:pt x="781" y="98"/>
                  </a:cubicBezTo>
                  <a:cubicBezTo>
                    <a:pt x="792" y="102"/>
                    <a:pt x="798" y="105"/>
                    <a:pt x="804" y="109"/>
                  </a:cubicBezTo>
                  <a:cubicBezTo>
                    <a:pt x="810" y="113"/>
                    <a:pt x="815" y="118"/>
                    <a:pt x="825" y="128"/>
                  </a:cubicBezTo>
                  <a:cubicBezTo>
                    <a:pt x="824" y="129"/>
                    <a:pt x="821" y="127"/>
                    <a:pt x="824" y="131"/>
                  </a:cubicBezTo>
                  <a:cubicBezTo>
                    <a:pt x="827" y="132"/>
                    <a:pt x="831" y="133"/>
                    <a:pt x="835" y="136"/>
                  </a:cubicBezTo>
                  <a:cubicBezTo>
                    <a:pt x="839" y="139"/>
                    <a:pt x="844" y="142"/>
                    <a:pt x="850" y="150"/>
                  </a:cubicBezTo>
                  <a:cubicBezTo>
                    <a:pt x="849" y="150"/>
                    <a:pt x="849" y="150"/>
                    <a:pt x="849" y="150"/>
                  </a:cubicBezTo>
                  <a:cubicBezTo>
                    <a:pt x="859" y="161"/>
                    <a:pt x="859" y="161"/>
                    <a:pt x="859" y="161"/>
                  </a:cubicBezTo>
                  <a:cubicBezTo>
                    <a:pt x="863" y="164"/>
                    <a:pt x="866" y="168"/>
                    <a:pt x="870" y="171"/>
                  </a:cubicBezTo>
                  <a:cubicBezTo>
                    <a:pt x="867" y="173"/>
                    <a:pt x="868" y="177"/>
                    <a:pt x="872" y="180"/>
                  </a:cubicBezTo>
                  <a:cubicBezTo>
                    <a:pt x="875" y="184"/>
                    <a:pt x="879" y="189"/>
                    <a:pt x="884" y="194"/>
                  </a:cubicBezTo>
                  <a:cubicBezTo>
                    <a:pt x="889" y="198"/>
                    <a:pt x="894" y="204"/>
                    <a:pt x="898" y="209"/>
                  </a:cubicBezTo>
                  <a:cubicBezTo>
                    <a:pt x="901" y="214"/>
                    <a:pt x="903" y="219"/>
                    <a:pt x="901" y="222"/>
                  </a:cubicBezTo>
                  <a:cubicBezTo>
                    <a:pt x="904" y="224"/>
                    <a:pt x="909" y="229"/>
                    <a:pt x="914" y="235"/>
                  </a:cubicBezTo>
                  <a:cubicBezTo>
                    <a:pt x="918" y="240"/>
                    <a:pt x="923" y="247"/>
                    <a:pt x="926" y="251"/>
                  </a:cubicBezTo>
                  <a:cubicBezTo>
                    <a:pt x="926" y="251"/>
                    <a:pt x="925" y="252"/>
                    <a:pt x="926" y="253"/>
                  </a:cubicBezTo>
                  <a:cubicBezTo>
                    <a:pt x="932" y="257"/>
                    <a:pt x="935" y="264"/>
                    <a:pt x="937" y="273"/>
                  </a:cubicBezTo>
                  <a:cubicBezTo>
                    <a:pt x="940" y="280"/>
                    <a:pt x="942" y="289"/>
                    <a:pt x="945" y="295"/>
                  </a:cubicBezTo>
                  <a:cubicBezTo>
                    <a:pt x="950" y="302"/>
                    <a:pt x="950" y="298"/>
                    <a:pt x="950" y="293"/>
                  </a:cubicBezTo>
                  <a:cubicBezTo>
                    <a:pt x="951" y="296"/>
                    <a:pt x="951" y="298"/>
                    <a:pt x="952" y="300"/>
                  </a:cubicBezTo>
                  <a:cubicBezTo>
                    <a:pt x="953" y="302"/>
                    <a:pt x="954" y="305"/>
                    <a:pt x="955" y="307"/>
                  </a:cubicBezTo>
                  <a:cubicBezTo>
                    <a:pt x="957" y="312"/>
                    <a:pt x="960" y="316"/>
                    <a:pt x="962" y="321"/>
                  </a:cubicBezTo>
                  <a:cubicBezTo>
                    <a:pt x="967" y="330"/>
                    <a:pt x="972" y="337"/>
                    <a:pt x="972" y="340"/>
                  </a:cubicBezTo>
                  <a:cubicBezTo>
                    <a:pt x="975" y="352"/>
                    <a:pt x="969" y="346"/>
                    <a:pt x="967" y="350"/>
                  </a:cubicBezTo>
                  <a:cubicBezTo>
                    <a:pt x="973" y="367"/>
                    <a:pt x="977" y="344"/>
                    <a:pt x="979" y="369"/>
                  </a:cubicBezTo>
                  <a:cubicBezTo>
                    <a:pt x="978" y="366"/>
                    <a:pt x="976" y="361"/>
                    <a:pt x="976" y="363"/>
                  </a:cubicBezTo>
                  <a:cubicBezTo>
                    <a:pt x="977" y="368"/>
                    <a:pt x="974" y="375"/>
                    <a:pt x="973" y="382"/>
                  </a:cubicBezTo>
                  <a:cubicBezTo>
                    <a:pt x="971" y="389"/>
                    <a:pt x="969" y="395"/>
                    <a:pt x="972" y="400"/>
                  </a:cubicBezTo>
                  <a:cubicBezTo>
                    <a:pt x="973" y="393"/>
                    <a:pt x="973" y="393"/>
                    <a:pt x="973" y="393"/>
                  </a:cubicBezTo>
                  <a:cubicBezTo>
                    <a:pt x="976" y="401"/>
                    <a:pt x="975" y="411"/>
                    <a:pt x="974" y="419"/>
                  </a:cubicBezTo>
                  <a:cubicBezTo>
                    <a:pt x="974" y="427"/>
                    <a:pt x="973" y="434"/>
                    <a:pt x="977" y="435"/>
                  </a:cubicBezTo>
                  <a:cubicBezTo>
                    <a:pt x="981" y="433"/>
                    <a:pt x="981" y="433"/>
                    <a:pt x="981" y="433"/>
                  </a:cubicBezTo>
                  <a:cubicBezTo>
                    <a:pt x="981" y="436"/>
                    <a:pt x="981" y="439"/>
                    <a:pt x="981" y="441"/>
                  </a:cubicBezTo>
                  <a:cubicBezTo>
                    <a:pt x="981" y="444"/>
                    <a:pt x="981" y="446"/>
                    <a:pt x="981" y="447"/>
                  </a:cubicBezTo>
                  <a:cubicBezTo>
                    <a:pt x="981" y="450"/>
                    <a:pt x="981" y="451"/>
                    <a:pt x="981" y="453"/>
                  </a:cubicBezTo>
                  <a:cubicBezTo>
                    <a:pt x="982" y="454"/>
                    <a:pt x="982" y="456"/>
                    <a:pt x="982" y="459"/>
                  </a:cubicBezTo>
                  <a:cubicBezTo>
                    <a:pt x="982" y="462"/>
                    <a:pt x="982" y="466"/>
                    <a:pt x="981" y="473"/>
                  </a:cubicBezTo>
                  <a:cubicBezTo>
                    <a:pt x="981" y="473"/>
                    <a:pt x="981" y="473"/>
                    <a:pt x="981" y="473"/>
                  </a:cubicBezTo>
                  <a:cubicBezTo>
                    <a:pt x="982" y="486"/>
                    <a:pt x="977" y="492"/>
                    <a:pt x="983" y="498"/>
                  </a:cubicBezTo>
                  <a:cubicBezTo>
                    <a:pt x="984" y="494"/>
                    <a:pt x="984" y="494"/>
                    <a:pt x="984" y="494"/>
                  </a:cubicBezTo>
                  <a:cubicBezTo>
                    <a:pt x="984" y="502"/>
                    <a:pt x="984" y="506"/>
                    <a:pt x="984" y="510"/>
                  </a:cubicBezTo>
                  <a:cubicBezTo>
                    <a:pt x="984" y="515"/>
                    <a:pt x="983" y="519"/>
                    <a:pt x="982" y="527"/>
                  </a:cubicBezTo>
                  <a:cubicBezTo>
                    <a:pt x="983" y="529"/>
                    <a:pt x="983" y="537"/>
                    <a:pt x="982" y="539"/>
                  </a:cubicBezTo>
                  <a:cubicBezTo>
                    <a:pt x="984" y="539"/>
                    <a:pt x="984" y="549"/>
                    <a:pt x="982" y="558"/>
                  </a:cubicBezTo>
                  <a:cubicBezTo>
                    <a:pt x="982" y="561"/>
                    <a:pt x="982" y="564"/>
                    <a:pt x="981" y="566"/>
                  </a:cubicBezTo>
                  <a:cubicBezTo>
                    <a:pt x="981" y="568"/>
                    <a:pt x="980" y="571"/>
                    <a:pt x="980" y="573"/>
                  </a:cubicBezTo>
                  <a:cubicBezTo>
                    <a:pt x="979" y="577"/>
                    <a:pt x="978" y="581"/>
                    <a:pt x="977" y="582"/>
                  </a:cubicBezTo>
                  <a:cubicBezTo>
                    <a:pt x="979" y="570"/>
                    <a:pt x="976" y="575"/>
                    <a:pt x="973" y="579"/>
                  </a:cubicBezTo>
                  <a:cubicBezTo>
                    <a:pt x="974" y="583"/>
                    <a:pt x="975" y="586"/>
                    <a:pt x="975" y="589"/>
                  </a:cubicBezTo>
                  <a:cubicBezTo>
                    <a:pt x="974" y="593"/>
                    <a:pt x="973" y="596"/>
                    <a:pt x="970" y="601"/>
                  </a:cubicBezTo>
                  <a:cubicBezTo>
                    <a:pt x="973" y="602"/>
                    <a:pt x="976" y="604"/>
                    <a:pt x="978" y="608"/>
                  </a:cubicBezTo>
                  <a:cubicBezTo>
                    <a:pt x="979" y="610"/>
                    <a:pt x="979" y="612"/>
                    <a:pt x="979" y="615"/>
                  </a:cubicBezTo>
                  <a:cubicBezTo>
                    <a:pt x="979" y="619"/>
                    <a:pt x="978" y="623"/>
                    <a:pt x="977" y="628"/>
                  </a:cubicBezTo>
                  <a:cubicBezTo>
                    <a:pt x="977" y="624"/>
                    <a:pt x="978" y="619"/>
                    <a:pt x="976" y="621"/>
                  </a:cubicBezTo>
                  <a:cubicBezTo>
                    <a:pt x="974" y="623"/>
                    <a:pt x="974" y="628"/>
                    <a:pt x="974" y="629"/>
                  </a:cubicBezTo>
                  <a:cubicBezTo>
                    <a:pt x="973" y="631"/>
                    <a:pt x="973" y="624"/>
                    <a:pt x="971" y="626"/>
                  </a:cubicBezTo>
                  <a:cubicBezTo>
                    <a:pt x="972" y="633"/>
                    <a:pt x="970" y="639"/>
                    <a:pt x="968" y="646"/>
                  </a:cubicBezTo>
                  <a:cubicBezTo>
                    <a:pt x="965" y="652"/>
                    <a:pt x="962" y="659"/>
                    <a:pt x="959" y="668"/>
                  </a:cubicBezTo>
                  <a:cubicBezTo>
                    <a:pt x="960" y="662"/>
                    <a:pt x="957" y="667"/>
                    <a:pt x="954" y="668"/>
                  </a:cubicBezTo>
                  <a:cubicBezTo>
                    <a:pt x="957" y="670"/>
                    <a:pt x="953" y="676"/>
                    <a:pt x="949" y="680"/>
                  </a:cubicBezTo>
                  <a:cubicBezTo>
                    <a:pt x="946" y="685"/>
                    <a:pt x="943" y="689"/>
                    <a:pt x="949" y="687"/>
                  </a:cubicBezTo>
                  <a:cubicBezTo>
                    <a:pt x="939" y="704"/>
                    <a:pt x="927" y="726"/>
                    <a:pt x="916" y="745"/>
                  </a:cubicBezTo>
                  <a:cubicBezTo>
                    <a:pt x="913" y="749"/>
                    <a:pt x="910" y="754"/>
                    <a:pt x="907" y="758"/>
                  </a:cubicBezTo>
                  <a:cubicBezTo>
                    <a:pt x="905" y="762"/>
                    <a:pt x="902" y="766"/>
                    <a:pt x="899" y="769"/>
                  </a:cubicBezTo>
                  <a:cubicBezTo>
                    <a:pt x="894" y="775"/>
                    <a:pt x="890" y="780"/>
                    <a:pt x="886" y="782"/>
                  </a:cubicBezTo>
                  <a:cubicBezTo>
                    <a:pt x="882" y="784"/>
                    <a:pt x="878" y="795"/>
                    <a:pt x="874" y="801"/>
                  </a:cubicBezTo>
                  <a:cubicBezTo>
                    <a:pt x="872" y="798"/>
                    <a:pt x="872" y="798"/>
                    <a:pt x="872" y="798"/>
                  </a:cubicBezTo>
                  <a:cubicBezTo>
                    <a:pt x="869" y="807"/>
                    <a:pt x="866" y="810"/>
                    <a:pt x="864" y="813"/>
                  </a:cubicBezTo>
                  <a:cubicBezTo>
                    <a:pt x="863" y="815"/>
                    <a:pt x="862" y="817"/>
                    <a:pt x="860" y="820"/>
                  </a:cubicBezTo>
                  <a:cubicBezTo>
                    <a:pt x="859" y="822"/>
                    <a:pt x="857" y="826"/>
                    <a:pt x="854" y="831"/>
                  </a:cubicBezTo>
                  <a:cubicBezTo>
                    <a:pt x="857" y="821"/>
                    <a:pt x="853" y="823"/>
                    <a:pt x="845" y="828"/>
                  </a:cubicBezTo>
                  <a:cubicBezTo>
                    <a:pt x="842" y="836"/>
                    <a:pt x="842" y="836"/>
                    <a:pt x="842" y="836"/>
                  </a:cubicBezTo>
                  <a:cubicBezTo>
                    <a:pt x="839" y="843"/>
                    <a:pt x="839" y="843"/>
                    <a:pt x="839" y="843"/>
                  </a:cubicBezTo>
                  <a:cubicBezTo>
                    <a:pt x="833" y="842"/>
                    <a:pt x="833" y="842"/>
                    <a:pt x="833" y="842"/>
                  </a:cubicBezTo>
                  <a:cubicBezTo>
                    <a:pt x="830" y="847"/>
                    <a:pt x="824" y="852"/>
                    <a:pt x="819" y="856"/>
                  </a:cubicBezTo>
                  <a:cubicBezTo>
                    <a:pt x="821" y="853"/>
                    <a:pt x="819" y="854"/>
                    <a:pt x="819" y="854"/>
                  </a:cubicBezTo>
                  <a:cubicBezTo>
                    <a:pt x="820" y="857"/>
                    <a:pt x="815" y="864"/>
                    <a:pt x="810" y="869"/>
                  </a:cubicBezTo>
                  <a:cubicBezTo>
                    <a:pt x="804" y="875"/>
                    <a:pt x="798" y="881"/>
                    <a:pt x="797" y="883"/>
                  </a:cubicBezTo>
                  <a:cubicBezTo>
                    <a:pt x="793" y="883"/>
                    <a:pt x="789" y="886"/>
                    <a:pt x="786" y="889"/>
                  </a:cubicBezTo>
                  <a:cubicBezTo>
                    <a:pt x="783" y="892"/>
                    <a:pt x="780" y="894"/>
                    <a:pt x="776" y="893"/>
                  </a:cubicBezTo>
                  <a:cubicBezTo>
                    <a:pt x="775" y="895"/>
                    <a:pt x="773" y="898"/>
                    <a:pt x="770" y="900"/>
                  </a:cubicBezTo>
                  <a:cubicBezTo>
                    <a:pt x="775" y="901"/>
                    <a:pt x="778" y="903"/>
                    <a:pt x="771" y="905"/>
                  </a:cubicBezTo>
                  <a:cubicBezTo>
                    <a:pt x="771" y="905"/>
                    <a:pt x="771" y="905"/>
                    <a:pt x="770" y="906"/>
                  </a:cubicBezTo>
                  <a:cubicBezTo>
                    <a:pt x="766" y="904"/>
                    <a:pt x="766" y="904"/>
                    <a:pt x="766" y="904"/>
                  </a:cubicBezTo>
                  <a:cubicBezTo>
                    <a:pt x="761" y="908"/>
                    <a:pt x="756" y="912"/>
                    <a:pt x="752" y="914"/>
                  </a:cubicBezTo>
                  <a:cubicBezTo>
                    <a:pt x="754" y="914"/>
                    <a:pt x="756" y="913"/>
                    <a:pt x="759" y="912"/>
                  </a:cubicBezTo>
                  <a:cubicBezTo>
                    <a:pt x="756" y="913"/>
                    <a:pt x="754" y="914"/>
                    <a:pt x="751" y="915"/>
                  </a:cubicBezTo>
                  <a:cubicBezTo>
                    <a:pt x="750" y="915"/>
                    <a:pt x="750" y="916"/>
                    <a:pt x="749" y="916"/>
                  </a:cubicBezTo>
                  <a:cubicBezTo>
                    <a:pt x="749" y="916"/>
                    <a:pt x="750" y="915"/>
                    <a:pt x="750" y="915"/>
                  </a:cubicBezTo>
                  <a:cubicBezTo>
                    <a:pt x="746" y="916"/>
                    <a:pt x="743" y="918"/>
                    <a:pt x="739" y="922"/>
                  </a:cubicBezTo>
                  <a:cubicBezTo>
                    <a:pt x="733" y="923"/>
                    <a:pt x="728" y="926"/>
                    <a:pt x="722" y="929"/>
                  </a:cubicBezTo>
                  <a:cubicBezTo>
                    <a:pt x="717" y="932"/>
                    <a:pt x="712" y="936"/>
                    <a:pt x="707" y="939"/>
                  </a:cubicBezTo>
                  <a:cubicBezTo>
                    <a:pt x="701" y="942"/>
                    <a:pt x="696" y="946"/>
                    <a:pt x="690" y="948"/>
                  </a:cubicBezTo>
                  <a:cubicBezTo>
                    <a:pt x="684" y="951"/>
                    <a:pt x="678" y="953"/>
                    <a:pt x="671" y="953"/>
                  </a:cubicBezTo>
                  <a:cubicBezTo>
                    <a:pt x="675" y="952"/>
                    <a:pt x="680" y="951"/>
                    <a:pt x="681" y="949"/>
                  </a:cubicBezTo>
                  <a:cubicBezTo>
                    <a:pt x="676" y="951"/>
                    <a:pt x="671" y="953"/>
                    <a:pt x="667" y="954"/>
                  </a:cubicBezTo>
                  <a:cubicBezTo>
                    <a:pt x="662" y="955"/>
                    <a:pt x="657" y="956"/>
                    <a:pt x="652" y="957"/>
                  </a:cubicBezTo>
                  <a:cubicBezTo>
                    <a:pt x="643" y="960"/>
                    <a:pt x="635" y="961"/>
                    <a:pt x="629" y="964"/>
                  </a:cubicBezTo>
                  <a:cubicBezTo>
                    <a:pt x="631" y="967"/>
                    <a:pt x="631" y="967"/>
                    <a:pt x="631" y="967"/>
                  </a:cubicBezTo>
                  <a:cubicBezTo>
                    <a:pt x="628" y="969"/>
                    <a:pt x="624" y="970"/>
                    <a:pt x="621" y="971"/>
                  </a:cubicBezTo>
                  <a:cubicBezTo>
                    <a:pt x="618" y="972"/>
                    <a:pt x="615" y="973"/>
                    <a:pt x="612" y="974"/>
                  </a:cubicBezTo>
                  <a:cubicBezTo>
                    <a:pt x="606" y="976"/>
                    <a:pt x="600" y="978"/>
                    <a:pt x="594" y="979"/>
                  </a:cubicBezTo>
                  <a:cubicBezTo>
                    <a:pt x="594" y="983"/>
                    <a:pt x="594" y="983"/>
                    <a:pt x="594" y="983"/>
                  </a:cubicBezTo>
                  <a:cubicBezTo>
                    <a:pt x="589" y="983"/>
                    <a:pt x="584" y="985"/>
                    <a:pt x="578" y="986"/>
                  </a:cubicBezTo>
                  <a:cubicBezTo>
                    <a:pt x="571" y="987"/>
                    <a:pt x="565" y="988"/>
                    <a:pt x="558" y="989"/>
                  </a:cubicBezTo>
                  <a:cubicBezTo>
                    <a:pt x="555" y="990"/>
                    <a:pt x="552" y="990"/>
                    <a:pt x="549" y="991"/>
                  </a:cubicBezTo>
                  <a:cubicBezTo>
                    <a:pt x="546" y="991"/>
                    <a:pt x="543" y="991"/>
                    <a:pt x="540" y="991"/>
                  </a:cubicBezTo>
                  <a:cubicBezTo>
                    <a:pt x="534" y="991"/>
                    <a:pt x="530" y="990"/>
                    <a:pt x="527" y="988"/>
                  </a:cubicBezTo>
                  <a:cubicBezTo>
                    <a:pt x="525" y="990"/>
                    <a:pt x="519" y="990"/>
                    <a:pt x="512" y="989"/>
                  </a:cubicBezTo>
                  <a:cubicBezTo>
                    <a:pt x="505" y="989"/>
                    <a:pt x="497" y="989"/>
                    <a:pt x="492" y="989"/>
                  </a:cubicBezTo>
                  <a:cubicBezTo>
                    <a:pt x="490" y="986"/>
                    <a:pt x="490" y="986"/>
                    <a:pt x="490" y="986"/>
                  </a:cubicBezTo>
                  <a:cubicBezTo>
                    <a:pt x="483" y="985"/>
                    <a:pt x="478" y="985"/>
                    <a:pt x="473" y="985"/>
                  </a:cubicBezTo>
                  <a:cubicBezTo>
                    <a:pt x="469" y="985"/>
                    <a:pt x="465" y="985"/>
                    <a:pt x="461" y="985"/>
                  </a:cubicBezTo>
                  <a:cubicBezTo>
                    <a:pt x="448" y="981"/>
                    <a:pt x="435" y="979"/>
                    <a:pt x="423" y="979"/>
                  </a:cubicBezTo>
                  <a:cubicBezTo>
                    <a:pt x="411" y="977"/>
                    <a:pt x="398" y="977"/>
                    <a:pt x="387" y="974"/>
                  </a:cubicBezTo>
                  <a:cubicBezTo>
                    <a:pt x="387" y="973"/>
                    <a:pt x="387" y="973"/>
                    <a:pt x="387" y="973"/>
                  </a:cubicBezTo>
                  <a:cubicBezTo>
                    <a:pt x="375" y="971"/>
                    <a:pt x="375" y="971"/>
                    <a:pt x="375" y="971"/>
                  </a:cubicBezTo>
                  <a:cubicBezTo>
                    <a:pt x="371" y="971"/>
                    <a:pt x="368" y="970"/>
                    <a:pt x="364" y="969"/>
                  </a:cubicBezTo>
                  <a:cubicBezTo>
                    <a:pt x="370" y="968"/>
                    <a:pt x="359" y="970"/>
                    <a:pt x="352" y="967"/>
                  </a:cubicBezTo>
                  <a:cubicBezTo>
                    <a:pt x="344" y="966"/>
                    <a:pt x="333" y="961"/>
                    <a:pt x="325" y="957"/>
                  </a:cubicBezTo>
                  <a:cubicBezTo>
                    <a:pt x="311" y="951"/>
                    <a:pt x="311" y="951"/>
                    <a:pt x="311" y="951"/>
                  </a:cubicBezTo>
                  <a:cubicBezTo>
                    <a:pt x="328" y="955"/>
                    <a:pt x="312" y="946"/>
                    <a:pt x="312" y="943"/>
                  </a:cubicBezTo>
                  <a:cubicBezTo>
                    <a:pt x="309" y="942"/>
                    <a:pt x="306" y="942"/>
                    <a:pt x="303" y="942"/>
                  </a:cubicBezTo>
                  <a:cubicBezTo>
                    <a:pt x="300" y="938"/>
                    <a:pt x="309" y="941"/>
                    <a:pt x="303" y="938"/>
                  </a:cubicBezTo>
                  <a:cubicBezTo>
                    <a:pt x="300" y="937"/>
                    <a:pt x="294" y="935"/>
                    <a:pt x="288" y="933"/>
                  </a:cubicBezTo>
                  <a:cubicBezTo>
                    <a:pt x="282" y="931"/>
                    <a:pt x="276" y="929"/>
                    <a:pt x="273" y="930"/>
                  </a:cubicBezTo>
                  <a:cubicBezTo>
                    <a:pt x="273" y="931"/>
                    <a:pt x="275" y="933"/>
                    <a:pt x="277" y="934"/>
                  </a:cubicBezTo>
                  <a:cubicBezTo>
                    <a:pt x="278" y="935"/>
                    <a:pt x="278" y="935"/>
                    <a:pt x="277" y="935"/>
                  </a:cubicBezTo>
                  <a:cubicBezTo>
                    <a:pt x="277" y="935"/>
                    <a:pt x="278" y="935"/>
                    <a:pt x="278" y="935"/>
                  </a:cubicBezTo>
                  <a:cubicBezTo>
                    <a:pt x="278" y="935"/>
                    <a:pt x="277" y="935"/>
                    <a:pt x="277" y="935"/>
                  </a:cubicBezTo>
                  <a:cubicBezTo>
                    <a:pt x="276" y="935"/>
                    <a:pt x="275" y="935"/>
                    <a:pt x="274" y="935"/>
                  </a:cubicBezTo>
                  <a:cubicBezTo>
                    <a:pt x="264" y="929"/>
                    <a:pt x="267" y="932"/>
                    <a:pt x="267" y="933"/>
                  </a:cubicBezTo>
                  <a:cubicBezTo>
                    <a:pt x="262" y="928"/>
                    <a:pt x="258" y="925"/>
                    <a:pt x="254" y="922"/>
                  </a:cubicBezTo>
                  <a:cubicBezTo>
                    <a:pt x="250" y="919"/>
                    <a:pt x="246" y="916"/>
                    <a:pt x="243" y="911"/>
                  </a:cubicBezTo>
                  <a:cubicBezTo>
                    <a:pt x="251" y="925"/>
                    <a:pt x="217" y="894"/>
                    <a:pt x="221" y="905"/>
                  </a:cubicBezTo>
                  <a:cubicBezTo>
                    <a:pt x="216" y="894"/>
                    <a:pt x="215" y="900"/>
                    <a:pt x="213" y="893"/>
                  </a:cubicBezTo>
                  <a:cubicBezTo>
                    <a:pt x="218" y="897"/>
                    <a:pt x="224" y="901"/>
                    <a:pt x="231" y="903"/>
                  </a:cubicBezTo>
                  <a:cubicBezTo>
                    <a:pt x="237" y="906"/>
                    <a:pt x="243" y="908"/>
                    <a:pt x="249" y="909"/>
                  </a:cubicBezTo>
                  <a:cubicBezTo>
                    <a:pt x="246" y="906"/>
                    <a:pt x="244" y="903"/>
                    <a:pt x="241" y="901"/>
                  </a:cubicBezTo>
                  <a:cubicBezTo>
                    <a:pt x="244" y="900"/>
                    <a:pt x="246" y="901"/>
                    <a:pt x="248" y="902"/>
                  </a:cubicBezTo>
                  <a:cubicBezTo>
                    <a:pt x="251" y="904"/>
                    <a:pt x="253" y="905"/>
                    <a:pt x="256" y="907"/>
                  </a:cubicBezTo>
                  <a:cubicBezTo>
                    <a:pt x="260" y="911"/>
                    <a:pt x="265" y="916"/>
                    <a:pt x="268" y="917"/>
                  </a:cubicBezTo>
                  <a:cubicBezTo>
                    <a:pt x="264" y="916"/>
                    <a:pt x="256" y="909"/>
                    <a:pt x="256" y="908"/>
                  </a:cubicBezTo>
                  <a:cubicBezTo>
                    <a:pt x="256" y="914"/>
                    <a:pt x="256" y="914"/>
                    <a:pt x="256" y="914"/>
                  </a:cubicBezTo>
                  <a:cubicBezTo>
                    <a:pt x="259" y="916"/>
                    <a:pt x="263" y="918"/>
                    <a:pt x="266" y="920"/>
                  </a:cubicBezTo>
                  <a:cubicBezTo>
                    <a:pt x="269" y="921"/>
                    <a:pt x="272" y="923"/>
                    <a:pt x="275" y="924"/>
                  </a:cubicBezTo>
                  <a:cubicBezTo>
                    <a:pt x="282" y="926"/>
                    <a:pt x="288" y="927"/>
                    <a:pt x="293" y="928"/>
                  </a:cubicBezTo>
                  <a:cubicBezTo>
                    <a:pt x="284" y="922"/>
                    <a:pt x="306" y="931"/>
                    <a:pt x="300" y="924"/>
                  </a:cubicBezTo>
                  <a:cubicBezTo>
                    <a:pt x="293" y="922"/>
                    <a:pt x="293" y="922"/>
                    <a:pt x="293" y="922"/>
                  </a:cubicBezTo>
                  <a:cubicBezTo>
                    <a:pt x="290" y="919"/>
                    <a:pt x="298" y="920"/>
                    <a:pt x="303" y="921"/>
                  </a:cubicBezTo>
                  <a:cubicBezTo>
                    <a:pt x="308" y="925"/>
                    <a:pt x="315" y="928"/>
                    <a:pt x="323" y="931"/>
                  </a:cubicBezTo>
                  <a:cubicBezTo>
                    <a:pt x="326" y="933"/>
                    <a:pt x="330" y="935"/>
                    <a:pt x="334" y="936"/>
                  </a:cubicBezTo>
                  <a:cubicBezTo>
                    <a:pt x="338" y="938"/>
                    <a:pt x="342" y="939"/>
                    <a:pt x="346" y="940"/>
                  </a:cubicBezTo>
                  <a:cubicBezTo>
                    <a:pt x="350" y="942"/>
                    <a:pt x="353" y="943"/>
                    <a:pt x="357" y="944"/>
                  </a:cubicBezTo>
                  <a:cubicBezTo>
                    <a:pt x="360" y="945"/>
                    <a:pt x="364" y="946"/>
                    <a:pt x="366" y="947"/>
                  </a:cubicBezTo>
                  <a:cubicBezTo>
                    <a:pt x="372" y="949"/>
                    <a:pt x="377" y="951"/>
                    <a:pt x="379" y="953"/>
                  </a:cubicBezTo>
                  <a:cubicBezTo>
                    <a:pt x="374" y="950"/>
                    <a:pt x="364" y="948"/>
                    <a:pt x="359" y="948"/>
                  </a:cubicBezTo>
                  <a:cubicBezTo>
                    <a:pt x="371" y="954"/>
                    <a:pt x="371" y="954"/>
                    <a:pt x="371" y="954"/>
                  </a:cubicBezTo>
                  <a:cubicBezTo>
                    <a:pt x="366" y="952"/>
                    <a:pt x="362" y="950"/>
                    <a:pt x="357" y="948"/>
                  </a:cubicBezTo>
                  <a:cubicBezTo>
                    <a:pt x="353" y="946"/>
                    <a:pt x="348" y="943"/>
                    <a:pt x="340" y="942"/>
                  </a:cubicBezTo>
                  <a:cubicBezTo>
                    <a:pt x="342" y="945"/>
                    <a:pt x="330" y="946"/>
                    <a:pt x="339" y="954"/>
                  </a:cubicBezTo>
                  <a:cubicBezTo>
                    <a:pt x="346" y="957"/>
                    <a:pt x="351" y="959"/>
                    <a:pt x="355" y="960"/>
                  </a:cubicBezTo>
                  <a:cubicBezTo>
                    <a:pt x="359" y="960"/>
                    <a:pt x="362" y="960"/>
                    <a:pt x="366" y="960"/>
                  </a:cubicBezTo>
                  <a:cubicBezTo>
                    <a:pt x="369" y="959"/>
                    <a:pt x="373" y="959"/>
                    <a:pt x="378" y="959"/>
                  </a:cubicBezTo>
                  <a:cubicBezTo>
                    <a:pt x="382" y="959"/>
                    <a:pt x="388" y="960"/>
                    <a:pt x="397" y="962"/>
                  </a:cubicBezTo>
                  <a:cubicBezTo>
                    <a:pt x="398" y="962"/>
                    <a:pt x="396" y="963"/>
                    <a:pt x="396" y="964"/>
                  </a:cubicBezTo>
                  <a:cubicBezTo>
                    <a:pt x="396" y="965"/>
                    <a:pt x="398" y="967"/>
                    <a:pt x="407" y="968"/>
                  </a:cubicBezTo>
                  <a:cubicBezTo>
                    <a:pt x="413" y="968"/>
                    <a:pt x="418" y="968"/>
                    <a:pt x="423" y="968"/>
                  </a:cubicBezTo>
                  <a:cubicBezTo>
                    <a:pt x="428" y="967"/>
                    <a:pt x="432" y="966"/>
                    <a:pt x="436" y="965"/>
                  </a:cubicBezTo>
                  <a:cubicBezTo>
                    <a:pt x="443" y="963"/>
                    <a:pt x="447" y="960"/>
                    <a:pt x="448" y="957"/>
                  </a:cubicBezTo>
                  <a:cubicBezTo>
                    <a:pt x="443" y="957"/>
                    <a:pt x="436" y="958"/>
                    <a:pt x="430" y="958"/>
                  </a:cubicBezTo>
                  <a:cubicBezTo>
                    <a:pt x="423" y="958"/>
                    <a:pt x="418" y="956"/>
                    <a:pt x="417" y="954"/>
                  </a:cubicBezTo>
                  <a:cubicBezTo>
                    <a:pt x="427" y="954"/>
                    <a:pt x="443" y="954"/>
                    <a:pt x="444" y="951"/>
                  </a:cubicBezTo>
                  <a:cubicBezTo>
                    <a:pt x="453" y="958"/>
                    <a:pt x="426" y="951"/>
                    <a:pt x="438" y="957"/>
                  </a:cubicBezTo>
                  <a:cubicBezTo>
                    <a:pt x="445" y="958"/>
                    <a:pt x="448" y="956"/>
                    <a:pt x="451" y="955"/>
                  </a:cubicBezTo>
                  <a:cubicBezTo>
                    <a:pt x="446" y="957"/>
                    <a:pt x="456" y="960"/>
                    <a:pt x="458" y="961"/>
                  </a:cubicBezTo>
                  <a:cubicBezTo>
                    <a:pt x="463" y="962"/>
                    <a:pt x="468" y="962"/>
                    <a:pt x="473" y="963"/>
                  </a:cubicBezTo>
                  <a:cubicBezTo>
                    <a:pt x="477" y="963"/>
                    <a:pt x="481" y="964"/>
                    <a:pt x="486" y="964"/>
                  </a:cubicBezTo>
                  <a:cubicBezTo>
                    <a:pt x="490" y="965"/>
                    <a:pt x="494" y="965"/>
                    <a:pt x="499" y="965"/>
                  </a:cubicBezTo>
                  <a:cubicBezTo>
                    <a:pt x="504" y="966"/>
                    <a:pt x="509" y="966"/>
                    <a:pt x="515" y="966"/>
                  </a:cubicBezTo>
                  <a:cubicBezTo>
                    <a:pt x="516" y="967"/>
                    <a:pt x="518" y="968"/>
                    <a:pt x="518" y="970"/>
                  </a:cubicBezTo>
                  <a:cubicBezTo>
                    <a:pt x="523" y="969"/>
                    <a:pt x="530" y="966"/>
                    <a:pt x="535" y="963"/>
                  </a:cubicBezTo>
                  <a:cubicBezTo>
                    <a:pt x="539" y="959"/>
                    <a:pt x="542" y="956"/>
                    <a:pt x="540" y="955"/>
                  </a:cubicBezTo>
                  <a:cubicBezTo>
                    <a:pt x="546" y="954"/>
                    <a:pt x="550" y="954"/>
                    <a:pt x="553" y="954"/>
                  </a:cubicBezTo>
                  <a:cubicBezTo>
                    <a:pt x="556" y="954"/>
                    <a:pt x="559" y="954"/>
                    <a:pt x="564" y="953"/>
                  </a:cubicBezTo>
                  <a:cubicBezTo>
                    <a:pt x="546" y="950"/>
                    <a:pt x="568" y="953"/>
                    <a:pt x="569" y="947"/>
                  </a:cubicBezTo>
                  <a:cubicBezTo>
                    <a:pt x="580" y="945"/>
                    <a:pt x="573" y="949"/>
                    <a:pt x="578" y="950"/>
                  </a:cubicBezTo>
                  <a:cubicBezTo>
                    <a:pt x="580" y="949"/>
                    <a:pt x="584" y="946"/>
                    <a:pt x="584" y="945"/>
                  </a:cubicBezTo>
                  <a:cubicBezTo>
                    <a:pt x="592" y="948"/>
                    <a:pt x="573" y="958"/>
                    <a:pt x="582" y="961"/>
                  </a:cubicBezTo>
                  <a:cubicBezTo>
                    <a:pt x="583" y="962"/>
                    <a:pt x="586" y="962"/>
                    <a:pt x="589" y="962"/>
                  </a:cubicBezTo>
                  <a:cubicBezTo>
                    <a:pt x="593" y="963"/>
                    <a:pt x="597" y="963"/>
                    <a:pt x="600" y="963"/>
                  </a:cubicBezTo>
                  <a:cubicBezTo>
                    <a:pt x="608" y="963"/>
                    <a:pt x="615" y="963"/>
                    <a:pt x="616" y="963"/>
                  </a:cubicBezTo>
                  <a:cubicBezTo>
                    <a:pt x="620" y="957"/>
                    <a:pt x="613" y="939"/>
                    <a:pt x="604" y="935"/>
                  </a:cubicBezTo>
                  <a:cubicBezTo>
                    <a:pt x="604" y="932"/>
                    <a:pt x="615" y="936"/>
                    <a:pt x="620" y="935"/>
                  </a:cubicBezTo>
                  <a:cubicBezTo>
                    <a:pt x="628" y="935"/>
                    <a:pt x="633" y="933"/>
                    <a:pt x="637" y="930"/>
                  </a:cubicBezTo>
                  <a:cubicBezTo>
                    <a:pt x="641" y="927"/>
                    <a:pt x="645" y="924"/>
                    <a:pt x="651" y="923"/>
                  </a:cubicBezTo>
                  <a:cubicBezTo>
                    <a:pt x="644" y="929"/>
                    <a:pt x="644" y="929"/>
                    <a:pt x="644" y="929"/>
                  </a:cubicBezTo>
                  <a:cubicBezTo>
                    <a:pt x="645" y="929"/>
                    <a:pt x="649" y="927"/>
                    <a:pt x="654" y="925"/>
                  </a:cubicBezTo>
                  <a:cubicBezTo>
                    <a:pt x="658" y="923"/>
                    <a:pt x="663" y="921"/>
                    <a:pt x="663" y="919"/>
                  </a:cubicBezTo>
                  <a:cubicBezTo>
                    <a:pt x="665" y="921"/>
                    <a:pt x="658" y="931"/>
                    <a:pt x="664" y="931"/>
                  </a:cubicBezTo>
                  <a:cubicBezTo>
                    <a:pt x="669" y="929"/>
                    <a:pt x="674" y="927"/>
                    <a:pt x="678" y="924"/>
                  </a:cubicBezTo>
                  <a:cubicBezTo>
                    <a:pt x="683" y="922"/>
                    <a:pt x="686" y="919"/>
                    <a:pt x="689" y="916"/>
                  </a:cubicBezTo>
                  <a:cubicBezTo>
                    <a:pt x="695" y="910"/>
                    <a:pt x="697" y="904"/>
                    <a:pt x="695" y="902"/>
                  </a:cubicBezTo>
                  <a:cubicBezTo>
                    <a:pt x="686" y="908"/>
                    <a:pt x="678" y="915"/>
                    <a:pt x="668" y="920"/>
                  </a:cubicBezTo>
                  <a:cubicBezTo>
                    <a:pt x="667" y="918"/>
                    <a:pt x="672" y="915"/>
                    <a:pt x="676" y="912"/>
                  </a:cubicBezTo>
                  <a:cubicBezTo>
                    <a:pt x="681" y="909"/>
                    <a:pt x="686" y="905"/>
                    <a:pt x="684" y="903"/>
                  </a:cubicBezTo>
                  <a:cubicBezTo>
                    <a:pt x="693" y="899"/>
                    <a:pt x="702" y="895"/>
                    <a:pt x="711" y="891"/>
                  </a:cubicBezTo>
                  <a:cubicBezTo>
                    <a:pt x="708" y="893"/>
                    <a:pt x="698" y="899"/>
                    <a:pt x="703" y="900"/>
                  </a:cubicBezTo>
                  <a:cubicBezTo>
                    <a:pt x="714" y="894"/>
                    <a:pt x="709" y="897"/>
                    <a:pt x="718" y="895"/>
                  </a:cubicBezTo>
                  <a:cubicBezTo>
                    <a:pt x="715" y="898"/>
                    <a:pt x="712" y="902"/>
                    <a:pt x="709" y="906"/>
                  </a:cubicBezTo>
                  <a:cubicBezTo>
                    <a:pt x="706" y="910"/>
                    <a:pt x="703" y="915"/>
                    <a:pt x="699" y="920"/>
                  </a:cubicBezTo>
                  <a:cubicBezTo>
                    <a:pt x="692" y="928"/>
                    <a:pt x="686" y="937"/>
                    <a:pt x="682" y="942"/>
                  </a:cubicBezTo>
                  <a:cubicBezTo>
                    <a:pt x="687" y="939"/>
                    <a:pt x="691" y="936"/>
                    <a:pt x="696" y="933"/>
                  </a:cubicBezTo>
                  <a:cubicBezTo>
                    <a:pt x="701" y="934"/>
                    <a:pt x="701" y="934"/>
                    <a:pt x="701" y="934"/>
                  </a:cubicBezTo>
                  <a:cubicBezTo>
                    <a:pt x="710" y="928"/>
                    <a:pt x="716" y="918"/>
                    <a:pt x="721" y="910"/>
                  </a:cubicBezTo>
                  <a:cubicBezTo>
                    <a:pt x="725" y="902"/>
                    <a:pt x="727" y="894"/>
                    <a:pt x="729" y="891"/>
                  </a:cubicBezTo>
                  <a:cubicBezTo>
                    <a:pt x="739" y="886"/>
                    <a:pt x="741" y="896"/>
                    <a:pt x="739" y="899"/>
                  </a:cubicBezTo>
                  <a:cubicBezTo>
                    <a:pt x="744" y="896"/>
                    <a:pt x="747" y="893"/>
                    <a:pt x="750" y="890"/>
                  </a:cubicBezTo>
                  <a:cubicBezTo>
                    <a:pt x="752" y="887"/>
                    <a:pt x="754" y="884"/>
                    <a:pt x="755" y="881"/>
                  </a:cubicBezTo>
                  <a:cubicBezTo>
                    <a:pt x="758" y="876"/>
                    <a:pt x="761" y="870"/>
                    <a:pt x="771" y="864"/>
                  </a:cubicBezTo>
                  <a:cubicBezTo>
                    <a:pt x="762" y="867"/>
                    <a:pt x="762" y="867"/>
                    <a:pt x="762" y="867"/>
                  </a:cubicBezTo>
                  <a:cubicBezTo>
                    <a:pt x="764" y="865"/>
                    <a:pt x="770" y="862"/>
                    <a:pt x="774" y="859"/>
                  </a:cubicBezTo>
                  <a:cubicBezTo>
                    <a:pt x="778" y="855"/>
                    <a:pt x="782" y="853"/>
                    <a:pt x="780" y="853"/>
                  </a:cubicBezTo>
                  <a:cubicBezTo>
                    <a:pt x="785" y="852"/>
                    <a:pt x="792" y="854"/>
                    <a:pt x="789" y="858"/>
                  </a:cubicBezTo>
                  <a:cubicBezTo>
                    <a:pt x="791" y="855"/>
                    <a:pt x="793" y="852"/>
                    <a:pt x="795" y="849"/>
                  </a:cubicBezTo>
                  <a:cubicBezTo>
                    <a:pt x="799" y="838"/>
                    <a:pt x="799" y="838"/>
                    <a:pt x="799" y="838"/>
                  </a:cubicBezTo>
                  <a:cubicBezTo>
                    <a:pt x="798" y="841"/>
                    <a:pt x="804" y="846"/>
                    <a:pt x="804" y="848"/>
                  </a:cubicBezTo>
                  <a:cubicBezTo>
                    <a:pt x="811" y="842"/>
                    <a:pt x="809" y="832"/>
                    <a:pt x="804" y="834"/>
                  </a:cubicBezTo>
                  <a:cubicBezTo>
                    <a:pt x="820" y="828"/>
                    <a:pt x="814" y="828"/>
                    <a:pt x="828" y="824"/>
                  </a:cubicBezTo>
                  <a:cubicBezTo>
                    <a:pt x="832" y="820"/>
                    <a:pt x="822" y="818"/>
                    <a:pt x="819" y="820"/>
                  </a:cubicBezTo>
                  <a:cubicBezTo>
                    <a:pt x="823" y="816"/>
                    <a:pt x="825" y="812"/>
                    <a:pt x="828" y="810"/>
                  </a:cubicBezTo>
                  <a:cubicBezTo>
                    <a:pt x="830" y="807"/>
                    <a:pt x="832" y="806"/>
                    <a:pt x="834" y="804"/>
                  </a:cubicBezTo>
                  <a:cubicBezTo>
                    <a:pt x="825" y="819"/>
                    <a:pt x="844" y="820"/>
                    <a:pt x="845" y="826"/>
                  </a:cubicBezTo>
                  <a:cubicBezTo>
                    <a:pt x="849" y="811"/>
                    <a:pt x="852" y="796"/>
                    <a:pt x="854" y="782"/>
                  </a:cubicBezTo>
                  <a:cubicBezTo>
                    <a:pt x="854" y="784"/>
                    <a:pt x="858" y="791"/>
                    <a:pt x="859" y="791"/>
                  </a:cubicBezTo>
                  <a:cubicBezTo>
                    <a:pt x="857" y="788"/>
                    <a:pt x="863" y="778"/>
                    <a:pt x="871" y="766"/>
                  </a:cubicBezTo>
                  <a:cubicBezTo>
                    <a:pt x="874" y="760"/>
                    <a:pt x="879" y="754"/>
                    <a:pt x="882" y="748"/>
                  </a:cubicBezTo>
                  <a:cubicBezTo>
                    <a:pt x="886" y="742"/>
                    <a:pt x="890" y="736"/>
                    <a:pt x="893" y="732"/>
                  </a:cubicBezTo>
                  <a:cubicBezTo>
                    <a:pt x="891" y="735"/>
                    <a:pt x="891" y="735"/>
                    <a:pt x="891" y="735"/>
                  </a:cubicBezTo>
                  <a:cubicBezTo>
                    <a:pt x="891" y="737"/>
                    <a:pt x="894" y="735"/>
                    <a:pt x="897" y="731"/>
                  </a:cubicBezTo>
                  <a:cubicBezTo>
                    <a:pt x="900" y="727"/>
                    <a:pt x="903" y="721"/>
                    <a:pt x="904" y="717"/>
                  </a:cubicBezTo>
                  <a:cubicBezTo>
                    <a:pt x="904" y="719"/>
                    <a:pt x="903" y="720"/>
                    <a:pt x="902" y="723"/>
                  </a:cubicBezTo>
                  <a:cubicBezTo>
                    <a:pt x="907" y="718"/>
                    <a:pt x="907" y="713"/>
                    <a:pt x="907" y="708"/>
                  </a:cubicBezTo>
                  <a:cubicBezTo>
                    <a:pt x="907" y="702"/>
                    <a:pt x="907" y="697"/>
                    <a:pt x="913" y="692"/>
                  </a:cubicBezTo>
                  <a:cubicBezTo>
                    <a:pt x="907" y="703"/>
                    <a:pt x="908" y="707"/>
                    <a:pt x="911" y="708"/>
                  </a:cubicBezTo>
                  <a:cubicBezTo>
                    <a:pt x="911" y="705"/>
                    <a:pt x="913" y="702"/>
                    <a:pt x="914" y="698"/>
                  </a:cubicBezTo>
                  <a:cubicBezTo>
                    <a:pt x="915" y="696"/>
                    <a:pt x="916" y="695"/>
                    <a:pt x="917" y="693"/>
                  </a:cubicBezTo>
                  <a:cubicBezTo>
                    <a:pt x="917" y="691"/>
                    <a:pt x="918" y="689"/>
                    <a:pt x="918" y="688"/>
                  </a:cubicBezTo>
                  <a:cubicBezTo>
                    <a:pt x="921" y="681"/>
                    <a:pt x="922" y="676"/>
                    <a:pt x="917" y="677"/>
                  </a:cubicBezTo>
                  <a:cubicBezTo>
                    <a:pt x="921" y="671"/>
                    <a:pt x="923" y="665"/>
                    <a:pt x="926" y="667"/>
                  </a:cubicBezTo>
                  <a:cubicBezTo>
                    <a:pt x="928" y="659"/>
                    <a:pt x="930" y="650"/>
                    <a:pt x="931" y="641"/>
                  </a:cubicBezTo>
                  <a:cubicBezTo>
                    <a:pt x="931" y="643"/>
                    <a:pt x="933" y="646"/>
                    <a:pt x="936" y="639"/>
                  </a:cubicBezTo>
                  <a:cubicBezTo>
                    <a:pt x="934" y="642"/>
                    <a:pt x="933" y="646"/>
                    <a:pt x="933" y="649"/>
                  </a:cubicBezTo>
                  <a:cubicBezTo>
                    <a:pt x="932" y="653"/>
                    <a:pt x="931" y="656"/>
                    <a:pt x="931" y="659"/>
                  </a:cubicBezTo>
                  <a:cubicBezTo>
                    <a:pt x="929" y="665"/>
                    <a:pt x="928" y="671"/>
                    <a:pt x="924" y="673"/>
                  </a:cubicBezTo>
                  <a:cubicBezTo>
                    <a:pt x="928" y="676"/>
                    <a:pt x="933" y="672"/>
                    <a:pt x="934" y="680"/>
                  </a:cubicBezTo>
                  <a:cubicBezTo>
                    <a:pt x="936" y="673"/>
                    <a:pt x="937" y="666"/>
                    <a:pt x="939" y="661"/>
                  </a:cubicBezTo>
                  <a:cubicBezTo>
                    <a:pt x="939" y="658"/>
                    <a:pt x="940" y="655"/>
                    <a:pt x="940" y="652"/>
                  </a:cubicBezTo>
                  <a:cubicBezTo>
                    <a:pt x="940" y="649"/>
                    <a:pt x="940" y="647"/>
                    <a:pt x="940" y="644"/>
                  </a:cubicBezTo>
                  <a:cubicBezTo>
                    <a:pt x="940" y="639"/>
                    <a:pt x="940" y="634"/>
                    <a:pt x="940" y="629"/>
                  </a:cubicBezTo>
                  <a:cubicBezTo>
                    <a:pt x="940" y="625"/>
                    <a:pt x="939" y="620"/>
                    <a:pt x="939" y="615"/>
                  </a:cubicBezTo>
                  <a:cubicBezTo>
                    <a:pt x="943" y="608"/>
                    <a:pt x="946" y="600"/>
                    <a:pt x="949" y="592"/>
                  </a:cubicBezTo>
                  <a:cubicBezTo>
                    <a:pt x="947" y="591"/>
                    <a:pt x="947" y="591"/>
                    <a:pt x="947" y="591"/>
                  </a:cubicBezTo>
                  <a:cubicBezTo>
                    <a:pt x="953" y="587"/>
                    <a:pt x="953" y="587"/>
                    <a:pt x="953" y="587"/>
                  </a:cubicBezTo>
                  <a:cubicBezTo>
                    <a:pt x="953" y="584"/>
                    <a:pt x="952" y="582"/>
                    <a:pt x="952" y="581"/>
                  </a:cubicBezTo>
                  <a:cubicBezTo>
                    <a:pt x="953" y="581"/>
                    <a:pt x="954" y="582"/>
                    <a:pt x="954" y="583"/>
                  </a:cubicBezTo>
                  <a:cubicBezTo>
                    <a:pt x="954" y="581"/>
                    <a:pt x="954" y="578"/>
                    <a:pt x="954" y="577"/>
                  </a:cubicBezTo>
                  <a:cubicBezTo>
                    <a:pt x="957" y="576"/>
                    <a:pt x="960" y="581"/>
                    <a:pt x="962" y="587"/>
                  </a:cubicBezTo>
                  <a:cubicBezTo>
                    <a:pt x="960" y="589"/>
                    <a:pt x="959" y="591"/>
                    <a:pt x="957" y="593"/>
                  </a:cubicBezTo>
                  <a:cubicBezTo>
                    <a:pt x="959" y="598"/>
                    <a:pt x="961" y="603"/>
                    <a:pt x="964" y="596"/>
                  </a:cubicBezTo>
                  <a:cubicBezTo>
                    <a:pt x="964" y="595"/>
                    <a:pt x="964" y="594"/>
                    <a:pt x="964" y="592"/>
                  </a:cubicBezTo>
                  <a:cubicBezTo>
                    <a:pt x="965" y="596"/>
                    <a:pt x="967" y="598"/>
                    <a:pt x="968" y="596"/>
                  </a:cubicBezTo>
                  <a:cubicBezTo>
                    <a:pt x="969" y="590"/>
                    <a:pt x="969" y="583"/>
                    <a:pt x="969" y="576"/>
                  </a:cubicBezTo>
                  <a:cubicBezTo>
                    <a:pt x="968" y="578"/>
                    <a:pt x="966" y="581"/>
                    <a:pt x="963" y="585"/>
                  </a:cubicBezTo>
                  <a:cubicBezTo>
                    <a:pt x="962" y="572"/>
                    <a:pt x="960" y="558"/>
                    <a:pt x="954" y="568"/>
                  </a:cubicBezTo>
                  <a:cubicBezTo>
                    <a:pt x="956" y="563"/>
                    <a:pt x="958" y="558"/>
                    <a:pt x="960" y="554"/>
                  </a:cubicBezTo>
                  <a:cubicBezTo>
                    <a:pt x="958" y="545"/>
                    <a:pt x="957" y="541"/>
                    <a:pt x="957" y="537"/>
                  </a:cubicBezTo>
                  <a:cubicBezTo>
                    <a:pt x="956" y="533"/>
                    <a:pt x="956" y="528"/>
                    <a:pt x="954" y="518"/>
                  </a:cubicBezTo>
                  <a:cubicBezTo>
                    <a:pt x="956" y="517"/>
                    <a:pt x="958" y="523"/>
                    <a:pt x="959" y="519"/>
                  </a:cubicBezTo>
                  <a:cubicBezTo>
                    <a:pt x="957" y="511"/>
                    <a:pt x="959" y="502"/>
                    <a:pt x="961" y="494"/>
                  </a:cubicBezTo>
                  <a:cubicBezTo>
                    <a:pt x="963" y="486"/>
                    <a:pt x="965" y="480"/>
                    <a:pt x="962" y="478"/>
                  </a:cubicBezTo>
                  <a:cubicBezTo>
                    <a:pt x="960" y="466"/>
                    <a:pt x="957" y="473"/>
                    <a:pt x="955" y="466"/>
                  </a:cubicBezTo>
                  <a:cubicBezTo>
                    <a:pt x="955" y="466"/>
                    <a:pt x="957" y="467"/>
                    <a:pt x="957" y="465"/>
                  </a:cubicBezTo>
                  <a:cubicBezTo>
                    <a:pt x="952" y="456"/>
                    <a:pt x="952" y="456"/>
                    <a:pt x="952" y="456"/>
                  </a:cubicBezTo>
                  <a:cubicBezTo>
                    <a:pt x="953" y="452"/>
                    <a:pt x="955" y="464"/>
                    <a:pt x="956" y="453"/>
                  </a:cubicBezTo>
                  <a:cubicBezTo>
                    <a:pt x="954" y="445"/>
                    <a:pt x="952" y="438"/>
                    <a:pt x="951" y="431"/>
                  </a:cubicBezTo>
                  <a:cubicBezTo>
                    <a:pt x="950" y="428"/>
                    <a:pt x="949" y="425"/>
                    <a:pt x="949" y="422"/>
                  </a:cubicBezTo>
                  <a:cubicBezTo>
                    <a:pt x="948" y="418"/>
                    <a:pt x="948" y="415"/>
                    <a:pt x="948" y="411"/>
                  </a:cubicBezTo>
                  <a:cubicBezTo>
                    <a:pt x="943" y="391"/>
                    <a:pt x="941" y="421"/>
                    <a:pt x="939" y="404"/>
                  </a:cubicBezTo>
                  <a:cubicBezTo>
                    <a:pt x="942" y="401"/>
                    <a:pt x="945" y="398"/>
                    <a:pt x="943" y="387"/>
                  </a:cubicBezTo>
                  <a:cubicBezTo>
                    <a:pt x="941" y="384"/>
                    <a:pt x="940" y="383"/>
                    <a:pt x="938" y="382"/>
                  </a:cubicBezTo>
                  <a:cubicBezTo>
                    <a:pt x="937" y="380"/>
                    <a:pt x="935" y="378"/>
                    <a:pt x="933" y="374"/>
                  </a:cubicBezTo>
                  <a:cubicBezTo>
                    <a:pt x="938" y="373"/>
                    <a:pt x="938" y="373"/>
                    <a:pt x="938" y="373"/>
                  </a:cubicBezTo>
                  <a:cubicBezTo>
                    <a:pt x="936" y="364"/>
                    <a:pt x="933" y="358"/>
                    <a:pt x="937" y="356"/>
                  </a:cubicBezTo>
                  <a:cubicBezTo>
                    <a:pt x="932" y="350"/>
                    <a:pt x="931" y="345"/>
                    <a:pt x="930" y="341"/>
                  </a:cubicBezTo>
                  <a:cubicBezTo>
                    <a:pt x="923" y="328"/>
                    <a:pt x="924" y="354"/>
                    <a:pt x="923" y="357"/>
                  </a:cubicBezTo>
                  <a:cubicBezTo>
                    <a:pt x="923" y="350"/>
                    <a:pt x="921" y="345"/>
                    <a:pt x="920" y="340"/>
                  </a:cubicBezTo>
                  <a:cubicBezTo>
                    <a:pt x="919" y="335"/>
                    <a:pt x="918" y="331"/>
                    <a:pt x="920" y="326"/>
                  </a:cubicBezTo>
                  <a:cubicBezTo>
                    <a:pt x="922" y="330"/>
                    <a:pt x="924" y="333"/>
                    <a:pt x="926" y="337"/>
                  </a:cubicBezTo>
                  <a:cubicBezTo>
                    <a:pt x="924" y="324"/>
                    <a:pt x="920" y="318"/>
                    <a:pt x="917" y="315"/>
                  </a:cubicBezTo>
                  <a:cubicBezTo>
                    <a:pt x="914" y="311"/>
                    <a:pt x="912" y="309"/>
                    <a:pt x="915" y="302"/>
                  </a:cubicBezTo>
                  <a:cubicBezTo>
                    <a:pt x="917" y="306"/>
                    <a:pt x="919" y="310"/>
                    <a:pt x="921" y="312"/>
                  </a:cubicBezTo>
                  <a:cubicBezTo>
                    <a:pt x="923" y="315"/>
                    <a:pt x="925" y="316"/>
                    <a:pt x="926" y="313"/>
                  </a:cubicBezTo>
                  <a:cubicBezTo>
                    <a:pt x="923" y="309"/>
                    <a:pt x="920" y="305"/>
                    <a:pt x="918" y="302"/>
                  </a:cubicBezTo>
                  <a:cubicBezTo>
                    <a:pt x="918" y="300"/>
                    <a:pt x="922" y="308"/>
                    <a:pt x="921" y="302"/>
                  </a:cubicBezTo>
                  <a:cubicBezTo>
                    <a:pt x="918" y="299"/>
                    <a:pt x="913" y="293"/>
                    <a:pt x="910" y="291"/>
                  </a:cubicBezTo>
                  <a:cubicBezTo>
                    <a:pt x="910" y="291"/>
                    <a:pt x="910" y="291"/>
                    <a:pt x="910" y="291"/>
                  </a:cubicBezTo>
                  <a:cubicBezTo>
                    <a:pt x="906" y="284"/>
                    <a:pt x="903" y="278"/>
                    <a:pt x="898" y="271"/>
                  </a:cubicBezTo>
                  <a:cubicBezTo>
                    <a:pt x="901" y="275"/>
                    <a:pt x="903" y="275"/>
                    <a:pt x="901" y="271"/>
                  </a:cubicBezTo>
                  <a:cubicBezTo>
                    <a:pt x="891" y="259"/>
                    <a:pt x="891" y="259"/>
                    <a:pt x="891" y="259"/>
                  </a:cubicBezTo>
                  <a:cubicBezTo>
                    <a:pt x="894" y="262"/>
                    <a:pt x="893" y="257"/>
                    <a:pt x="890" y="251"/>
                  </a:cubicBezTo>
                  <a:cubicBezTo>
                    <a:pt x="881" y="234"/>
                    <a:pt x="872" y="244"/>
                    <a:pt x="868" y="229"/>
                  </a:cubicBezTo>
                  <a:cubicBezTo>
                    <a:pt x="869" y="231"/>
                    <a:pt x="870" y="231"/>
                    <a:pt x="871" y="232"/>
                  </a:cubicBezTo>
                  <a:cubicBezTo>
                    <a:pt x="868" y="225"/>
                    <a:pt x="868" y="225"/>
                    <a:pt x="868" y="225"/>
                  </a:cubicBezTo>
                  <a:cubicBezTo>
                    <a:pt x="866" y="226"/>
                    <a:pt x="863" y="224"/>
                    <a:pt x="860" y="221"/>
                  </a:cubicBezTo>
                  <a:cubicBezTo>
                    <a:pt x="856" y="218"/>
                    <a:pt x="853" y="214"/>
                    <a:pt x="849" y="210"/>
                  </a:cubicBezTo>
                  <a:cubicBezTo>
                    <a:pt x="846" y="205"/>
                    <a:pt x="842" y="201"/>
                    <a:pt x="838" y="198"/>
                  </a:cubicBezTo>
                  <a:cubicBezTo>
                    <a:pt x="835" y="195"/>
                    <a:pt x="832" y="194"/>
                    <a:pt x="830" y="195"/>
                  </a:cubicBezTo>
                  <a:cubicBezTo>
                    <a:pt x="826" y="184"/>
                    <a:pt x="831" y="193"/>
                    <a:pt x="844" y="200"/>
                  </a:cubicBezTo>
                  <a:cubicBezTo>
                    <a:pt x="839" y="190"/>
                    <a:pt x="839" y="190"/>
                    <a:pt x="839" y="190"/>
                  </a:cubicBezTo>
                  <a:cubicBezTo>
                    <a:pt x="842" y="193"/>
                    <a:pt x="844" y="196"/>
                    <a:pt x="848" y="200"/>
                  </a:cubicBezTo>
                  <a:close/>
                  <a:moveTo>
                    <a:pt x="925" y="329"/>
                  </a:moveTo>
                  <a:cubicBezTo>
                    <a:pt x="924" y="330"/>
                    <a:pt x="925" y="332"/>
                    <a:pt x="927" y="335"/>
                  </a:cubicBezTo>
                  <a:cubicBezTo>
                    <a:pt x="928" y="337"/>
                    <a:pt x="929" y="339"/>
                    <a:pt x="930" y="340"/>
                  </a:cubicBezTo>
                  <a:cubicBezTo>
                    <a:pt x="930" y="334"/>
                    <a:pt x="931" y="331"/>
                    <a:pt x="925" y="329"/>
                  </a:cubicBezTo>
                  <a:close/>
                  <a:moveTo>
                    <a:pt x="954" y="599"/>
                  </a:moveTo>
                  <a:cubicBezTo>
                    <a:pt x="951" y="603"/>
                    <a:pt x="950" y="607"/>
                    <a:pt x="950" y="609"/>
                  </a:cubicBezTo>
                  <a:cubicBezTo>
                    <a:pt x="952" y="606"/>
                    <a:pt x="953" y="602"/>
                    <a:pt x="954" y="599"/>
                  </a:cubicBezTo>
                  <a:close/>
                  <a:moveTo>
                    <a:pt x="337" y="958"/>
                  </a:moveTo>
                  <a:cubicBezTo>
                    <a:pt x="337" y="958"/>
                    <a:pt x="337" y="958"/>
                    <a:pt x="337" y="958"/>
                  </a:cubicBezTo>
                  <a:cubicBezTo>
                    <a:pt x="342" y="961"/>
                    <a:pt x="345" y="962"/>
                    <a:pt x="337" y="958"/>
                  </a:cubicBezTo>
                  <a:close/>
                  <a:moveTo>
                    <a:pt x="329" y="955"/>
                  </a:moveTo>
                  <a:cubicBezTo>
                    <a:pt x="325" y="953"/>
                    <a:pt x="322" y="951"/>
                    <a:pt x="320" y="952"/>
                  </a:cubicBezTo>
                  <a:cubicBezTo>
                    <a:pt x="320" y="951"/>
                    <a:pt x="320" y="951"/>
                    <a:pt x="321" y="951"/>
                  </a:cubicBezTo>
                  <a:cubicBezTo>
                    <a:pt x="327" y="952"/>
                    <a:pt x="328" y="953"/>
                    <a:pt x="329" y="955"/>
                  </a:cubicBezTo>
                  <a:close/>
                  <a:moveTo>
                    <a:pt x="384" y="15"/>
                  </a:moveTo>
                  <a:cubicBezTo>
                    <a:pt x="381" y="15"/>
                    <a:pt x="381" y="15"/>
                    <a:pt x="381" y="15"/>
                  </a:cubicBezTo>
                  <a:cubicBezTo>
                    <a:pt x="379" y="17"/>
                    <a:pt x="377" y="18"/>
                    <a:pt x="384" y="15"/>
                  </a:cubicBezTo>
                  <a:close/>
                  <a:moveTo>
                    <a:pt x="952" y="578"/>
                  </a:moveTo>
                  <a:cubicBezTo>
                    <a:pt x="953" y="577"/>
                    <a:pt x="953" y="577"/>
                    <a:pt x="954" y="577"/>
                  </a:cubicBezTo>
                  <a:cubicBezTo>
                    <a:pt x="954" y="575"/>
                    <a:pt x="953" y="575"/>
                    <a:pt x="952" y="578"/>
                  </a:cubicBezTo>
                  <a:close/>
                  <a:moveTo>
                    <a:pt x="755" y="118"/>
                  </a:moveTo>
                  <a:cubicBezTo>
                    <a:pt x="755" y="118"/>
                    <a:pt x="755" y="118"/>
                    <a:pt x="755" y="118"/>
                  </a:cubicBezTo>
                  <a:cubicBezTo>
                    <a:pt x="754" y="118"/>
                    <a:pt x="754" y="118"/>
                    <a:pt x="754" y="118"/>
                  </a:cubicBezTo>
                  <a:lnTo>
                    <a:pt x="755" y="118"/>
                  </a:lnTo>
                  <a:close/>
                  <a:moveTo>
                    <a:pt x="578" y="944"/>
                  </a:moveTo>
                  <a:cubicBezTo>
                    <a:pt x="581" y="944"/>
                    <a:pt x="583" y="944"/>
                    <a:pt x="584" y="945"/>
                  </a:cubicBezTo>
                  <a:cubicBezTo>
                    <a:pt x="584" y="944"/>
                    <a:pt x="583" y="943"/>
                    <a:pt x="578" y="944"/>
                  </a:cubicBezTo>
                  <a:close/>
                  <a:moveTo>
                    <a:pt x="236" y="916"/>
                  </a:moveTo>
                  <a:cubicBezTo>
                    <a:pt x="240" y="918"/>
                    <a:pt x="243" y="919"/>
                    <a:pt x="247" y="921"/>
                  </a:cubicBezTo>
                  <a:cubicBezTo>
                    <a:pt x="242" y="918"/>
                    <a:pt x="241" y="917"/>
                    <a:pt x="239" y="915"/>
                  </a:cubicBezTo>
                  <a:cubicBezTo>
                    <a:pt x="238" y="916"/>
                    <a:pt x="239" y="918"/>
                    <a:pt x="236" y="916"/>
                  </a:cubicBezTo>
                  <a:close/>
                  <a:moveTo>
                    <a:pt x="176" y="840"/>
                  </a:moveTo>
                  <a:cubicBezTo>
                    <a:pt x="174" y="839"/>
                    <a:pt x="173" y="838"/>
                    <a:pt x="172" y="837"/>
                  </a:cubicBezTo>
                  <a:cubicBezTo>
                    <a:pt x="171" y="839"/>
                    <a:pt x="171" y="839"/>
                    <a:pt x="171" y="839"/>
                  </a:cubicBezTo>
                  <a:cubicBezTo>
                    <a:pt x="176" y="843"/>
                    <a:pt x="180" y="845"/>
                    <a:pt x="176" y="840"/>
                  </a:cubicBezTo>
                  <a:close/>
                  <a:moveTo>
                    <a:pt x="235" y="900"/>
                  </a:moveTo>
                  <a:cubicBezTo>
                    <a:pt x="235" y="898"/>
                    <a:pt x="234" y="897"/>
                    <a:pt x="232" y="895"/>
                  </a:cubicBezTo>
                  <a:cubicBezTo>
                    <a:pt x="229" y="894"/>
                    <a:pt x="226" y="892"/>
                    <a:pt x="223" y="890"/>
                  </a:cubicBezTo>
                  <a:cubicBezTo>
                    <a:pt x="223" y="890"/>
                    <a:pt x="224" y="890"/>
                    <a:pt x="224" y="891"/>
                  </a:cubicBezTo>
                  <a:cubicBezTo>
                    <a:pt x="222" y="892"/>
                    <a:pt x="223" y="893"/>
                    <a:pt x="225" y="895"/>
                  </a:cubicBezTo>
                  <a:cubicBezTo>
                    <a:pt x="227" y="897"/>
                    <a:pt x="231" y="898"/>
                    <a:pt x="235" y="900"/>
                  </a:cubicBezTo>
                  <a:close/>
                  <a:moveTo>
                    <a:pt x="221" y="889"/>
                  </a:moveTo>
                  <a:cubicBezTo>
                    <a:pt x="219" y="888"/>
                    <a:pt x="217" y="886"/>
                    <a:pt x="216" y="885"/>
                  </a:cubicBezTo>
                  <a:cubicBezTo>
                    <a:pt x="214" y="886"/>
                    <a:pt x="218" y="887"/>
                    <a:pt x="221" y="889"/>
                  </a:cubicBezTo>
                  <a:close/>
                  <a:moveTo>
                    <a:pt x="300" y="944"/>
                  </a:moveTo>
                  <a:cubicBezTo>
                    <a:pt x="297" y="942"/>
                    <a:pt x="297" y="947"/>
                    <a:pt x="295" y="945"/>
                  </a:cubicBezTo>
                  <a:cubicBezTo>
                    <a:pt x="293" y="946"/>
                    <a:pt x="299" y="948"/>
                    <a:pt x="303" y="948"/>
                  </a:cubicBezTo>
                  <a:cubicBezTo>
                    <a:pt x="305" y="948"/>
                    <a:pt x="307" y="948"/>
                    <a:pt x="307" y="948"/>
                  </a:cubicBezTo>
                  <a:cubicBezTo>
                    <a:pt x="307" y="947"/>
                    <a:pt x="305" y="946"/>
                    <a:pt x="300" y="944"/>
                  </a:cubicBezTo>
                  <a:close/>
                  <a:moveTo>
                    <a:pt x="235" y="887"/>
                  </a:moveTo>
                  <a:cubicBezTo>
                    <a:pt x="236" y="892"/>
                    <a:pt x="236" y="892"/>
                    <a:pt x="236" y="892"/>
                  </a:cubicBezTo>
                  <a:cubicBezTo>
                    <a:pt x="241" y="892"/>
                    <a:pt x="241" y="892"/>
                    <a:pt x="241" y="892"/>
                  </a:cubicBezTo>
                  <a:lnTo>
                    <a:pt x="235" y="887"/>
                  </a:lnTo>
                  <a:close/>
                  <a:moveTo>
                    <a:pt x="285" y="919"/>
                  </a:moveTo>
                  <a:cubicBezTo>
                    <a:pt x="275" y="913"/>
                    <a:pt x="275" y="913"/>
                    <a:pt x="275" y="913"/>
                  </a:cubicBezTo>
                  <a:cubicBezTo>
                    <a:pt x="275" y="914"/>
                    <a:pt x="273" y="913"/>
                    <a:pt x="271" y="913"/>
                  </a:cubicBezTo>
                  <a:cubicBezTo>
                    <a:pt x="278" y="916"/>
                    <a:pt x="285" y="921"/>
                    <a:pt x="285" y="919"/>
                  </a:cubicBezTo>
                  <a:close/>
                  <a:moveTo>
                    <a:pt x="271" y="913"/>
                  </a:moveTo>
                  <a:cubicBezTo>
                    <a:pt x="268" y="911"/>
                    <a:pt x="265" y="909"/>
                    <a:pt x="263" y="909"/>
                  </a:cubicBezTo>
                  <a:cubicBezTo>
                    <a:pt x="265" y="910"/>
                    <a:pt x="268" y="912"/>
                    <a:pt x="271" y="913"/>
                  </a:cubicBezTo>
                  <a:close/>
                  <a:moveTo>
                    <a:pt x="250" y="895"/>
                  </a:moveTo>
                  <a:cubicBezTo>
                    <a:pt x="252" y="898"/>
                    <a:pt x="252" y="898"/>
                    <a:pt x="252" y="898"/>
                  </a:cubicBezTo>
                  <a:cubicBezTo>
                    <a:pt x="259" y="902"/>
                    <a:pt x="259" y="902"/>
                    <a:pt x="259" y="902"/>
                  </a:cubicBezTo>
                  <a:cubicBezTo>
                    <a:pt x="256" y="900"/>
                    <a:pt x="253" y="898"/>
                    <a:pt x="250" y="895"/>
                  </a:cubicBezTo>
                  <a:close/>
                  <a:moveTo>
                    <a:pt x="406" y="961"/>
                  </a:moveTo>
                  <a:cubicBezTo>
                    <a:pt x="419" y="963"/>
                    <a:pt x="419" y="963"/>
                    <a:pt x="419" y="963"/>
                  </a:cubicBezTo>
                  <a:cubicBezTo>
                    <a:pt x="421" y="962"/>
                    <a:pt x="418" y="960"/>
                    <a:pt x="413" y="960"/>
                  </a:cubicBezTo>
                  <a:cubicBezTo>
                    <a:pt x="410" y="960"/>
                    <a:pt x="405" y="960"/>
                    <a:pt x="406" y="961"/>
                  </a:cubicBezTo>
                  <a:close/>
                  <a:moveTo>
                    <a:pt x="371" y="942"/>
                  </a:moveTo>
                  <a:cubicBezTo>
                    <a:pt x="374" y="943"/>
                    <a:pt x="374" y="944"/>
                    <a:pt x="376" y="946"/>
                  </a:cubicBezTo>
                  <a:cubicBezTo>
                    <a:pt x="377" y="942"/>
                    <a:pt x="377" y="942"/>
                    <a:pt x="377" y="942"/>
                  </a:cubicBezTo>
                  <a:lnTo>
                    <a:pt x="371" y="942"/>
                  </a:lnTo>
                  <a:close/>
                  <a:moveTo>
                    <a:pt x="407" y="949"/>
                  </a:moveTo>
                  <a:cubicBezTo>
                    <a:pt x="409" y="948"/>
                    <a:pt x="426" y="949"/>
                    <a:pt x="410" y="946"/>
                  </a:cubicBezTo>
                  <a:cubicBezTo>
                    <a:pt x="409" y="947"/>
                    <a:pt x="396" y="946"/>
                    <a:pt x="407" y="949"/>
                  </a:cubicBezTo>
                  <a:close/>
                  <a:moveTo>
                    <a:pt x="600" y="954"/>
                  </a:moveTo>
                  <a:cubicBezTo>
                    <a:pt x="596" y="954"/>
                    <a:pt x="596" y="954"/>
                    <a:pt x="596" y="954"/>
                  </a:cubicBezTo>
                  <a:cubicBezTo>
                    <a:pt x="599" y="962"/>
                    <a:pt x="599" y="962"/>
                    <a:pt x="599" y="962"/>
                  </a:cubicBezTo>
                  <a:lnTo>
                    <a:pt x="600" y="954"/>
                  </a:lnTo>
                  <a:close/>
                  <a:moveTo>
                    <a:pt x="746" y="871"/>
                  </a:moveTo>
                  <a:cubicBezTo>
                    <a:pt x="733" y="877"/>
                    <a:pt x="746" y="877"/>
                    <a:pt x="733" y="882"/>
                  </a:cubicBezTo>
                  <a:cubicBezTo>
                    <a:pt x="732" y="886"/>
                    <a:pt x="744" y="878"/>
                    <a:pt x="742" y="881"/>
                  </a:cubicBezTo>
                  <a:cubicBezTo>
                    <a:pt x="748" y="875"/>
                    <a:pt x="753" y="873"/>
                    <a:pt x="746" y="871"/>
                  </a:cubicBezTo>
                  <a:close/>
                  <a:moveTo>
                    <a:pt x="742" y="881"/>
                  </a:moveTo>
                  <a:cubicBezTo>
                    <a:pt x="741" y="883"/>
                    <a:pt x="740" y="884"/>
                    <a:pt x="738" y="885"/>
                  </a:cubicBezTo>
                  <a:cubicBezTo>
                    <a:pt x="740" y="883"/>
                    <a:pt x="741" y="882"/>
                    <a:pt x="742" y="881"/>
                  </a:cubicBezTo>
                  <a:close/>
                  <a:moveTo>
                    <a:pt x="4" y="463"/>
                  </a:moveTo>
                  <a:cubicBezTo>
                    <a:pt x="3" y="466"/>
                    <a:pt x="3" y="470"/>
                    <a:pt x="2" y="473"/>
                  </a:cubicBezTo>
                  <a:cubicBezTo>
                    <a:pt x="5" y="467"/>
                    <a:pt x="5" y="467"/>
                    <a:pt x="5" y="467"/>
                  </a:cubicBezTo>
                  <a:cubicBezTo>
                    <a:pt x="5" y="466"/>
                    <a:pt x="5" y="464"/>
                    <a:pt x="4" y="463"/>
                  </a:cubicBezTo>
                  <a:close/>
                  <a:moveTo>
                    <a:pt x="10" y="483"/>
                  </a:moveTo>
                  <a:cubicBezTo>
                    <a:pt x="4" y="485"/>
                    <a:pt x="4" y="485"/>
                    <a:pt x="4" y="485"/>
                  </a:cubicBezTo>
                  <a:cubicBezTo>
                    <a:pt x="9" y="491"/>
                    <a:pt x="9" y="491"/>
                    <a:pt x="9" y="491"/>
                  </a:cubicBezTo>
                  <a:cubicBezTo>
                    <a:pt x="9" y="489"/>
                    <a:pt x="8" y="485"/>
                    <a:pt x="10" y="483"/>
                  </a:cubicBezTo>
                  <a:close/>
                  <a:moveTo>
                    <a:pt x="928" y="369"/>
                  </a:moveTo>
                  <a:cubicBezTo>
                    <a:pt x="930" y="369"/>
                    <a:pt x="930" y="369"/>
                    <a:pt x="930" y="369"/>
                  </a:cubicBezTo>
                  <a:cubicBezTo>
                    <a:pt x="930" y="367"/>
                    <a:pt x="930" y="365"/>
                    <a:pt x="929" y="361"/>
                  </a:cubicBezTo>
                  <a:lnTo>
                    <a:pt x="928" y="369"/>
                  </a:lnTo>
                  <a:close/>
                  <a:moveTo>
                    <a:pt x="880" y="252"/>
                  </a:moveTo>
                  <a:cubicBezTo>
                    <a:pt x="881" y="253"/>
                    <a:pt x="881" y="253"/>
                    <a:pt x="881" y="253"/>
                  </a:cubicBezTo>
                  <a:cubicBezTo>
                    <a:pt x="883" y="247"/>
                    <a:pt x="883" y="247"/>
                    <a:pt x="883" y="247"/>
                  </a:cubicBezTo>
                  <a:lnTo>
                    <a:pt x="880" y="252"/>
                  </a:lnTo>
                  <a:close/>
                  <a:moveTo>
                    <a:pt x="809" y="173"/>
                  </a:moveTo>
                  <a:cubicBezTo>
                    <a:pt x="812" y="176"/>
                    <a:pt x="816" y="179"/>
                    <a:pt x="819" y="182"/>
                  </a:cubicBezTo>
                  <a:cubicBezTo>
                    <a:pt x="812" y="176"/>
                    <a:pt x="812" y="168"/>
                    <a:pt x="809" y="173"/>
                  </a:cubicBezTo>
                  <a:close/>
                </a:path>
              </a:pathLst>
            </a:custGeom>
            <a:solidFill>
              <a:srgbClr val="F60D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0" name="Group 1">
            <a:extLst>
              <a:ext uri="{FF2B5EF4-FFF2-40B4-BE49-F238E27FC236}">
                <a16:creationId xmlns:a16="http://schemas.microsoft.com/office/drawing/2014/main" id="{6A37A302-C0F9-40B8-A4EB-1BD121AC347E}"/>
              </a:ext>
            </a:extLst>
          </p:cNvPr>
          <p:cNvGrpSpPr/>
          <p:nvPr/>
        </p:nvGrpSpPr>
        <p:grpSpPr>
          <a:xfrm>
            <a:off x="2637316" y="1435211"/>
            <a:ext cx="1552439" cy="1552438"/>
            <a:chOff x="1952761" y="2072916"/>
            <a:chExt cx="1379538" cy="1379537"/>
          </a:xfrm>
        </p:grpSpPr>
        <p:sp>
          <p:nvSpPr>
            <p:cNvPr id="31" name="Oval 72">
              <a:extLst>
                <a:ext uri="{FF2B5EF4-FFF2-40B4-BE49-F238E27FC236}">
                  <a16:creationId xmlns:a16="http://schemas.microsoft.com/office/drawing/2014/main" id="{50BB6349-23C8-4565-8F04-659DAD82303F}"/>
                </a:ext>
              </a:extLst>
            </p:cNvPr>
            <p:cNvSpPr>
              <a:spLocks noChangeAspect="1"/>
            </p:cNvSpPr>
            <p:nvPr/>
          </p:nvSpPr>
          <p:spPr bwMode="auto">
            <a:xfrm>
              <a:off x="2027661" y="2154714"/>
              <a:ext cx="1195863" cy="1195863"/>
            </a:xfrm>
            <a:prstGeom prst="ellipse">
              <a:avLst/>
            </a:prstGeom>
            <a:blipFill dpi="0" rotWithShape="1">
              <a:blip r:embed="rId9" cstate="email">
                <a:extLst>
                  <a:ext uri="{28A0092B-C50C-407E-A947-70E740481C1C}">
                    <a14:useLocalDpi xmlns:a14="http://schemas.microsoft.com/office/drawing/2010/main"/>
                  </a:ext>
                </a:extLst>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FFFFFF"/>
                </a:solidFill>
                <a:effectLst/>
                <a:latin typeface="Calibri" pitchFamily="34" charset="0"/>
                <a:cs typeface="Calibri" pitchFamily="34" charset="0"/>
              </a:endParaRPr>
            </a:p>
          </p:txBody>
        </p:sp>
        <p:sp>
          <p:nvSpPr>
            <p:cNvPr id="32" name="Freeform 26">
              <a:extLst>
                <a:ext uri="{FF2B5EF4-FFF2-40B4-BE49-F238E27FC236}">
                  <a16:creationId xmlns:a16="http://schemas.microsoft.com/office/drawing/2014/main" id="{3CBF01A6-9168-4AB3-9F45-907A72844333}"/>
                </a:ext>
              </a:extLst>
            </p:cNvPr>
            <p:cNvSpPr>
              <a:spLocks noEditPoints="1"/>
            </p:cNvSpPr>
            <p:nvPr/>
          </p:nvSpPr>
          <p:spPr bwMode="auto">
            <a:xfrm>
              <a:off x="1952761" y="2072916"/>
              <a:ext cx="1379538" cy="1379537"/>
            </a:xfrm>
            <a:custGeom>
              <a:avLst/>
              <a:gdLst>
                <a:gd name="T0" fmla="*/ 56 w 468"/>
                <a:gd name="T1" fmla="*/ 151 h 468"/>
                <a:gd name="T2" fmla="*/ 102 w 468"/>
                <a:gd name="T3" fmla="*/ 104 h 468"/>
                <a:gd name="T4" fmla="*/ 112 w 468"/>
                <a:gd name="T5" fmla="*/ 89 h 468"/>
                <a:gd name="T6" fmla="*/ 136 w 468"/>
                <a:gd name="T7" fmla="*/ 75 h 468"/>
                <a:gd name="T8" fmla="*/ 166 w 468"/>
                <a:gd name="T9" fmla="*/ 62 h 468"/>
                <a:gd name="T10" fmla="*/ 159 w 468"/>
                <a:gd name="T11" fmla="*/ 64 h 468"/>
                <a:gd name="T12" fmla="*/ 126 w 468"/>
                <a:gd name="T13" fmla="*/ 65 h 468"/>
                <a:gd name="T14" fmla="*/ 181 w 468"/>
                <a:gd name="T15" fmla="*/ 51 h 468"/>
                <a:gd name="T16" fmla="*/ 228 w 468"/>
                <a:gd name="T17" fmla="*/ 44 h 468"/>
                <a:gd name="T18" fmla="*/ 171 w 468"/>
                <a:gd name="T19" fmla="*/ 56 h 468"/>
                <a:gd name="T20" fmla="*/ 199 w 468"/>
                <a:gd name="T21" fmla="*/ 47 h 468"/>
                <a:gd name="T22" fmla="*/ 199 w 468"/>
                <a:gd name="T23" fmla="*/ 48 h 468"/>
                <a:gd name="T24" fmla="*/ 228 w 468"/>
                <a:gd name="T25" fmla="*/ 50 h 468"/>
                <a:gd name="T26" fmla="*/ 402 w 468"/>
                <a:gd name="T27" fmla="*/ 303 h 468"/>
                <a:gd name="T28" fmla="*/ 150 w 468"/>
                <a:gd name="T29" fmla="*/ 55 h 468"/>
                <a:gd name="T30" fmla="*/ 294 w 468"/>
                <a:gd name="T31" fmla="*/ 56 h 468"/>
                <a:gd name="T32" fmla="*/ 383 w 468"/>
                <a:gd name="T33" fmla="*/ 93 h 468"/>
                <a:gd name="T34" fmla="*/ 445 w 468"/>
                <a:gd name="T35" fmla="*/ 318 h 468"/>
                <a:gd name="T36" fmla="*/ 380 w 468"/>
                <a:gd name="T37" fmla="*/ 409 h 468"/>
                <a:gd name="T38" fmla="*/ 282 w 468"/>
                <a:gd name="T39" fmla="*/ 458 h 468"/>
                <a:gd name="T40" fmla="*/ 230 w 468"/>
                <a:gd name="T41" fmla="*/ 456 h 468"/>
                <a:gd name="T42" fmla="*/ 184 w 468"/>
                <a:gd name="T43" fmla="*/ 451 h 468"/>
                <a:gd name="T44" fmla="*/ 165 w 468"/>
                <a:gd name="T45" fmla="*/ 437 h 468"/>
                <a:gd name="T46" fmla="*/ 221 w 468"/>
                <a:gd name="T47" fmla="*/ 427 h 468"/>
                <a:gd name="T48" fmla="*/ 269 w 468"/>
                <a:gd name="T49" fmla="*/ 418 h 468"/>
                <a:gd name="T50" fmla="*/ 285 w 468"/>
                <a:gd name="T51" fmla="*/ 417 h 468"/>
                <a:gd name="T52" fmla="*/ 342 w 468"/>
                <a:gd name="T53" fmla="*/ 390 h 468"/>
                <a:gd name="T54" fmla="*/ 373 w 468"/>
                <a:gd name="T55" fmla="*/ 352 h 468"/>
                <a:gd name="T56" fmla="*/ 395 w 468"/>
                <a:gd name="T57" fmla="*/ 344 h 468"/>
                <a:gd name="T58" fmla="*/ 411 w 468"/>
                <a:gd name="T59" fmla="*/ 297 h 468"/>
                <a:gd name="T60" fmla="*/ 419 w 468"/>
                <a:gd name="T61" fmla="*/ 263 h 468"/>
                <a:gd name="T62" fmla="*/ 414 w 468"/>
                <a:gd name="T63" fmla="*/ 193 h 468"/>
                <a:gd name="T64" fmla="*/ 375 w 468"/>
                <a:gd name="T65" fmla="*/ 107 h 468"/>
                <a:gd name="T66" fmla="*/ 310 w 468"/>
                <a:gd name="T67" fmla="*/ 58 h 468"/>
                <a:gd name="T68" fmla="*/ 279 w 468"/>
                <a:gd name="T69" fmla="*/ 51 h 468"/>
                <a:gd name="T70" fmla="*/ 263 w 468"/>
                <a:gd name="T71" fmla="*/ 32 h 468"/>
                <a:gd name="T72" fmla="*/ 220 w 468"/>
                <a:gd name="T73" fmla="*/ 33 h 468"/>
                <a:gd name="T74" fmla="*/ 169 w 468"/>
                <a:gd name="T75" fmla="*/ 47 h 468"/>
                <a:gd name="T76" fmla="*/ 140 w 468"/>
                <a:gd name="T77" fmla="*/ 57 h 468"/>
                <a:gd name="T78" fmla="*/ 75 w 468"/>
                <a:gd name="T79" fmla="*/ 108 h 468"/>
                <a:gd name="T80" fmla="*/ 34 w 468"/>
                <a:gd name="T81" fmla="*/ 159 h 468"/>
                <a:gd name="T82" fmla="*/ 38 w 468"/>
                <a:gd name="T83" fmla="*/ 108 h 468"/>
                <a:gd name="T84" fmla="*/ 138 w 468"/>
                <a:gd name="T85" fmla="*/ 23 h 468"/>
                <a:gd name="T86" fmla="*/ 227 w 468"/>
                <a:gd name="T87" fmla="*/ 8 h 468"/>
                <a:gd name="T88" fmla="*/ 355 w 468"/>
                <a:gd name="T89" fmla="*/ 46 h 468"/>
                <a:gd name="T90" fmla="*/ 392 w 468"/>
                <a:gd name="T91" fmla="*/ 71 h 468"/>
                <a:gd name="T92" fmla="*/ 446 w 468"/>
                <a:gd name="T93" fmla="*/ 149 h 468"/>
                <a:gd name="T94" fmla="*/ 461 w 468"/>
                <a:gd name="T95" fmla="*/ 214 h 468"/>
                <a:gd name="T96" fmla="*/ 430 w 468"/>
                <a:gd name="T97" fmla="*/ 199 h 468"/>
                <a:gd name="T98" fmla="*/ 428 w 468"/>
                <a:gd name="T99" fmla="*/ 206 h 468"/>
                <a:gd name="T100" fmla="*/ 304 w 468"/>
                <a:gd name="T101" fmla="*/ 44 h 468"/>
                <a:gd name="T102" fmla="*/ 293 w 468"/>
                <a:gd name="T103" fmla="*/ 34 h 468"/>
                <a:gd name="T104" fmla="*/ 280 w 468"/>
                <a:gd name="T105" fmla="*/ 38 h 468"/>
                <a:gd name="T106" fmla="*/ 336 w 468"/>
                <a:gd name="T107" fmla="*/ 57 h 468"/>
                <a:gd name="T108" fmla="*/ 387 w 468"/>
                <a:gd name="T109" fmla="*/ 98 h 468"/>
                <a:gd name="T110" fmla="*/ 365 w 468"/>
                <a:gd name="T111" fmla="*/ 83 h 468"/>
                <a:gd name="T112" fmla="*/ 331 w 468"/>
                <a:gd name="T113" fmla="*/ 404 h 468"/>
                <a:gd name="T114" fmla="*/ 179 w 468"/>
                <a:gd name="T115" fmla="*/ 441 h 468"/>
                <a:gd name="T116" fmla="*/ 268 w 468"/>
                <a:gd name="T117" fmla="*/ 53 h 468"/>
                <a:gd name="T118" fmla="*/ 254 w 468"/>
                <a:gd name="T119" fmla="*/ 36 h 468"/>
                <a:gd name="T120" fmla="*/ 10 w 468"/>
                <a:gd name="T121" fmla="*/ 175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8" h="468">
                  <a:moveTo>
                    <a:pt x="5" y="191"/>
                  </a:moveTo>
                  <a:cubicBezTo>
                    <a:pt x="5" y="192"/>
                    <a:pt x="4" y="191"/>
                    <a:pt x="3" y="189"/>
                  </a:cubicBezTo>
                  <a:cubicBezTo>
                    <a:pt x="2" y="188"/>
                    <a:pt x="1" y="187"/>
                    <a:pt x="1" y="184"/>
                  </a:cubicBezTo>
                  <a:cubicBezTo>
                    <a:pt x="0" y="182"/>
                    <a:pt x="0" y="178"/>
                    <a:pt x="1" y="173"/>
                  </a:cubicBezTo>
                  <a:cubicBezTo>
                    <a:pt x="1" y="175"/>
                    <a:pt x="2" y="174"/>
                    <a:pt x="3" y="175"/>
                  </a:cubicBezTo>
                  <a:cubicBezTo>
                    <a:pt x="3" y="176"/>
                    <a:pt x="3" y="177"/>
                    <a:pt x="3" y="179"/>
                  </a:cubicBezTo>
                  <a:cubicBezTo>
                    <a:pt x="4" y="181"/>
                    <a:pt x="4" y="184"/>
                    <a:pt x="5" y="188"/>
                  </a:cubicBezTo>
                  <a:cubicBezTo>
                    <a:pt x="5" y="187"/>
                    <a:pt x="6" y="191"/>
                    <a:pt x="5" y="191"/>
                  </a:cubicBezTo>
                  <a:close/>
                  <a:moveTo>
                    <a:pt x="56" y="144"/>
                  </a:moveTo>
                  <a:cubicBezTo>
                    <a:pt x="56" y="146"/>
                    <a:pt x="55" y="148"/>
                    <a:pt x="55" y="150"/>
                  </a:cubicBezTo>
                  <a:cubicBezTo>
                    <a:pt x="56" y="151"/>
                    <a:pt x="56" y="151"/>
                    <a:pt x="56" y="151"/>
                  </a:cubicBezTo>
                  <a:cubicBezTo>
                    <a:pt x="56" y="149"/>
                    <a:pt x="56" y="146"/>
                    <a:pt x="56" y="144"/>
                  </a:cubicBezTo>
                  <a:close/>
                  <a:moveTo>
                    <a:pt x="70" y="120"/>
                  </a:moveTo>
                  <a:cubicBezTo>
                    <a:pt x="69" y="122"/>
                    <a:pt x="68" y="125"/>
                    <a:pt x="67" y="127"/>
                  </a:cubicBezTo>
                  <a:cubicBezTo>
                    <a:pt x="66" y="129"/>
                    <a:pt x="65" y="130"/>
                    <a:pt x="64" y="132"/>
                  </a:cubicBezTo>
                  <a:cubicBezTo>
                    <a:pt x="62" y="132"/>
                    <a:pt x="62" y="132"/>
                    <a:pt x="62" y="132"/>
                  </a:cubicBezTo>
                  <a:cubicBezTo>
                    <a:pt x="64" y="138"/>
                    <a:pt x="64" y="138"/>
                    <a:pt x="64" y="138"/>
                  </a:cubicBezTo>
                  <a:cubicBezTo>
                    <a:pt x="65" y="136"/>
                    <a:pt x="66" y="133"/>
                    <a:pt x="67" y="131"/>
                  </a:cubicBezTo>
                  <a:cubicBezTo>
                    <a:pt x="68" y="128"/>
                    <a:pt x="69" y="126"/>
                    <a:pt x="71" y="124"/>
                  </a:cubicBezTo>
                  <a:cubicBezTo>
                    <a:pt x="73" y="119"/>
                    <a:pt x="75" y="115"/>
                    <a:pt x="78" y="113"/>
                  </a:cubicBezTo>
                  <a:cubicBezTo>
                    <a:pt x="74" y="113"/>
                    <a:pt x="72" y="116"/>
                    <a:pt x="70" y="120"/>
                  </a:cubicBezTo>
                  <a:close/>
                  <a:moveTo>
                    <a:pt x="102" y="104"/>
                  </a:moveTo>
                  <a:cubicBezTo>
                    <a:pt x="99" y="104"/>
                    <a:pt x="104" y="100"/>
                    <a:pt x="98" y="107"/>
                  </a:cubicBezTo>
                  <a:cubicBezTo>
                    <a:pt x="98" y="107"/>
                    <a:pt x="99" y="107"/>
                    <a:pt x="99" y="107"/>
                  </a:cubicBezTo>
                  <a:cubicBezTo>
                    <a:pt x="99" y="107"/>
                    <a:pt x="100" y="106"/>
                    <a:pt x="102" y="104"/>
                  </a:cubicBezTo>
                  <a:close/>
                  <a:moveTo>
                    <a:pt x="99" y="107"/>
                  </a:moveTo>
                  <a:cubicBezTo>
                    <a:pt x="96" y="110"/>
                    <a:pt x="102" y="107"/>
                    <a:pt x="99" y="107"/>
                  </a:cubicBezTo>
                  <a:close/>
                  <a:moveTo>
                    <a:pt x="112" y="93"/>
                  </a:moveTo>
                  <a:cubicBezTo>
                    <a:pt x="111" y="94"/>
                    <a:pt x="110" y="96"/>
                    <a:pt x="109" y="98"/>
                  </a:cubicBezTo>
                  <a:cubicBezTo>
                    <a:pt x="111" y="98"/>
                    <a:pt x="115" y="95"/>
                    <a:pt x="114" y="97"/>
                  </a:cubicBezTo>
                  <a:cubicBezTo>
                    <a:pt x="118" y="93"/>
                    <a:pt x="116" y="92"/>
                    <a:pt x="112" y="93"/>
                  </a:cubicBezTo>
                  <a:close/>
                  <a:moveTo>
                    <a:pt x="114" y="86"/>
                  </a:moveTo>
                  <a:cubicBezTo>
                    <a:pt x="112" y="89"/>
                    <a:pt x="112" y="89"/>
                    <a:pt x="112" y="89"/>
                  </a:cubicBezTo>
                  <a:cubicBezTo>
                    <a:pt x="113" y="89"/>
                    <a:pt x="114" y="88"/>
                    <a:pt x="114" y="86"/>
                  </a:cubicBezTo>
                  <a:close/>
                  <a:moveTo>
                    <a:pt x="110" y="91"/>
                  </a:moveTo>
                  <a:cubicBezTo>
                    <a:pt x="110" y="89"/>
                    <a:pt x="110" y="91"/>
                    <a:pt x="108" y="94"/>
                  </a:cubicBezTo>
                  <a:cubicBezTo>
                    <a:pt x="110" y="92"/>
                    <a:pt x="111" y="90"/>
                    <a:pt x="112" y="89"/>
                  </a:cubicBezTo>
                  <a:cubicBezTo>
                    <a:pt x="111" y="88"/>
                    <a:pt x="110" y="87"/>
                    <a:pt x="110" y="91"/>
                  </a:cubicBezTo>
                  <a:close/>
                  <a:moveTo>
                    <a:pt x="101" y="94"/>
                  </a:moveTo>
                  <a:cubicBezTo>
                    <a:pt x="94" y="102"/>
                    <a:pt x="98" y="104"/>
                    <a:pt x="105" y="96"/>
                  </a:cubicBezTo>
                  <a:cubicBezTo>
                    <a:pt x="102" y="97"/>
                    <a:pt x="99" y="100"/>
                    <a:pt x="101" y="94"/>
                  </a:cubicBezTo>
                  <a:close/>
                  <a:moveTo>
                    <a:pt x="143" y="75"/>
                  </a:moveTo>
                  <a:cubicBezTo>
                    <a:pt x="143" y="74"/>
                    <a:pt x="140" y="73"/>
                    <a:pt x="138" y="72"/>
                  </a:cubicBezTo>
                  <a:cubicBezTo>
                    <a:pt x="137" y="73"/>
                    <a:pt x="136" y="74"/>
                    <a:pt x="136" y="75"/>
                  </a:cubicBezTo>
                  <a:cubicBezTo>
                    <a:pt x="138" y="75"/>
                    <a:pt x="142" y="73"/>
                    <a:pt x="143" y="75"/>
                  </a:cubicBezTo>
                  <a:close/>
                  <a:moveTo>
                    <a:pt x="138" y="72"/>
                  </a:moveTo>
                  <a:cubicBezTo>
                    <a:pt x="143" y="67"/>
                    <a:pt x="143" y="67"/>
                    <a:pt x="143" y="67"/>
                  </a:cubicBezTo>
                  <a:cubicBezTo>
                    <a:pt x="138" y="70"/>
                    <a:pt x="137" y="71"/>
                    <a:pt x="138" y="72"/>
                  </a:cubicBezTo>
                  <a:close/>
                  <a:moveTo>
                    <a:pt x="111" y="80"/>
                  </a:moveTo>
                  <a:cubicBezTo>
                    <a:pt x="109" y="84"/>
                    <a:pt x="107" y="87"/>
                    <a:pt x="105" y="91"/>
                  </a:cubicBezTo>
                  <a:cubicBezTo>
                    <a:pt x="108" y="87"/>
                    <a:pt x="110" y="83"/>
                    <a:pt x="112" y="79"/>
                  </a:cubicBezTo>
                  <a:lnTo>
                    <a:pt x="111" y="80"/>
                  </a:lnTo>
                  <a:close/>
                  <a:moveTo>
                    <a:pt x="164" y="65"/>
                  </a:moveTo>
                  <a:cubicBezTo>
                    <a:pt x="162" y="69"/>
                    <a:pt x="162" y="69"/>
                    <a:pt x="162" y="69"/>
                  </a:cubicBezTo>
                  <a:cubicBezTo>
                    <a:pt x="166" y="62"/>
                    <a:pt x="166" y="62"/>
                    <a:pt x="166" y="62"/>
                  </a:cubicBezTo>
                  <a:lnTo>
                    <a:pt x="164" y="65"/>
                  </a:lnTo>
                  <a:close/>
                  <a:moveTo>
                    <a:pt x="186" y="61"/>
                  </a:moveTo>
                  <a:cubicBezTo>
                    <a:pt x="188" y="59"/>
                    <a:pt x="189" y="58"/>
                    <a:pt x="191" y="57"/>
                  </a:cubicBezTo>
                  <a:cubicBezTo>
                    <a:pt x="189" y="58"/>
                    <a:pt x="187" y="58"/>
                    <a:pt x="185" y="59"/>
                  </a:cubicBezTo>
                  <a:cubicBezTo>
                    <a:pt x="183" y="59"/>
                    <a:pt x="181" y="59"/>
                    <a:pt x="179" y="59"/>
                  </a:cubicBezTo>
                  <a:cubicBezTo>
                    <a:pt x="177" y="62"/>
                    <a:pt x="183" y="62"/>
                    <a:pt x="181" y="64"/>
                  </a:cubicBezTo>
                  <a:cubicBezTo>
                    <a:pt x="183" y="63"/>
                    <a:pt x="185" y="62"/>
                    <a:pt x="186" y="61"/>
                  </a:cubicBezTo>
                  <a:close/>
                  <a:moveTo>
                    <a:pt x="191" y="57"/>
                  </a:moveTo>
                  <a:cubicBezTo>
                    <a:pt x="192" y="56"/>
                    <a:pt x="194" y="55"/>
                    <a:pt x="195" y="53"/>
                  </a:cubicBezTo>
                  <a:cubicBezTo>
                    <a:pt x="194" y="54"/>
                    <a:pt x="192" y="56"/>
                    <a:pt x="191" y="57"/>
                  </a:cubicBezTo>
                  <a:close/>
                  <a:moveTo>
                    <a:pt x="159" y="64"/>
                  </a:moveTo>
                  <a:cubicBezTo>
                    <a:pt x="155" y="62"/>
                    <a:pt x="155" y="62"/>
                    <a:pt x="155" y="62"/>
                  </a:cubicBezTo>
                  <a:cubicBezTo>
                    <a:pt x="155" y="62"/>
                    <a:pt x="154" y="62"/>
                    <a:pt x="153" y="62"/>
                  </a:cubicBezTo>
                  <a:cubicBezTo>
                    <a:pt x="154" y="63"/>
                    <a:pt x="155" y="64"/>
                    <a:pt x="159" y="64"/>
                  </a:cubicBezTo>
                  <a:close/>
                  <a:moveTo>
                    <a:pt x="155" y="62"/>
                  </a:moveTo>
                  <a:cubicBezTo>
                    <a:pt x="155" y="62"/>
                    <a:pt x="155" y="62"/>
                    <a:pt x="155" y="62"/>
                  </a:cubicBezTo>
                  <a:cubicBezTo>
                    <a:pt x="158" y="61"/>
                    <a:pt x="160" y="60"/>
                    <a:pt x="160" y="60"/>
                  </a:cubicBezTo>
                  <a:cubicBezTo>
                    <a:pt x="160" y="60"/>
                    <a:pt x="158" y="60"/>
                    <a:pt x="155" y="62"/>
                  </a:cubicBezTo>
                  <a:close/>
                  <a:moveTo>
                    <a:pt x="152" y="63"/>
                  </a:moveTo>
                  <a:cubicBezTo>
                    <a:pt x="153" y="63"/>
                    <a:pt x="153" y="63"/>
                    <a:pt x="153" y="62"/>
                  </a:cubicBezTo>
                  <a:cubicBezTo>
                    <a:pt x="153" y="62"/>
                    <a:pt x="152" y="62"/>
                    <a:pt x="152" y="63"/>
                  </a:cubicBezTo>
                  <a:close/>
                  <a:moveTo>
                    <a:pt x="126" y="65"/>
                  </a:moveTo>
                  <a:cubicBezTo>
                    <a:pt x="125" y="68"/>
                    <a:pt x="130" y="67"/>
                    <a:pt x="127" y="73"/>
                  </a:cubicBezTo>
                  <a:cubicBezTo>
                    <a:pt x="129" y="69"/>
                    <a:pt x="135" y="63"/>
                    <a:pt x="126" y="65"/>
                  </a:cubicBezTo>
                  <a:close/>
                  <a:moveTo>
                    <a:pt x="142" y="66"/>
                  </a:moveTo>
                  <a:cubicBezTo>
                    <a:pt x="148" y="60"/>
                    <a:pt x="148" y="60"/>
                    <a:pt x="148" y="60"/>
                  </a:cubicBezTo>
                  <a:cubicBezTo>
                    <a:pt x="141" y="63"/>
                    <a:pt x="141" y="63"/>
                    <a:pt x="141" y="63"/>
                  </a:cubicBezTo>
                  <a:cubicBezTo>
                    <a:pt x="142" y="64"/>
                    <a:pt x="143" y="64"/>
                    <a:pt x="142" y="66"/>
                  </a:cubicBezTo>
                  <a:close/>
                  <a:moveTo>
                    <a:pt x="150" y="59"/>
                  </a:moveTo>
                  <a:cubicBezTo>
                    <a:pt x="150" y="58"/>
                    <a:pt x="150" y="58"/>
                    <a:pt x="150" y="58"/>
                  </a:cubicBezTo>
                  <a:cubicBezTo>
                    <a:pt x="148" y="60"/>
                    <a:pt x="148" y="60"/>
                    <a:pt x="148" y="60"/>
                  </a:cubicBezTo>
                  <a:lnTo>
                    <a:pt x="150" y="59"/>
                  </a:lnTo>
                  <a:close/>
                  <a:moveTo>
                    <a:pt x="181" y="51"/>
                  </a:moveTo>
                  <a:cubicBezTo>
                    <a:pt x="181" y="52"/>
                    <a:pt x="180" y="54"/>
                    <a:pt x="183" y="53"/>
                  </a:cubicBezTo>
                  <a:cubicBezTo>
                    <a:pt x="186" y="50"/>
                    <a:pt x="189" y="50"/>
                    <a:pt x="192" y="49"/>
                  </a:cubicBezTo>
                  <a:cubicBezTo>
                    <a:pt x="191" y="49"/>
                    <a:pt x="189" y="49"/>
                    <a:pt x="187" y="49"/>
                  </a:cubicBezTo>
                  <a:cubicBezTo>
                    <a:pt x="185" y="49"/>
                    <a:pt x="183" y="50"/>
                    <a:pt x="181" y="51"/>
                  </a:cubicBezTo>
                  <a:close/>
                  <a:moveTo>
                    <a:pt x="169" y="56"/>
                  </a:moveTo>
                  <a:cubicBezTo>
                    <a:pt x="170" y="56"/>
                    <a:pt x="170" y="56"/>
                    <a:pt x="170" y="56"/>
                  </a:cubicBezTo>
                  <a:cubicBezTo>
                    <a:pt x="169" y="55"/>
                    <a:pt x="169" y="56"/>
                    <a:pt x="169" y="56"/>
                  </a:cubicBezTo>
                  <a:close/>
                  <a:moveTo>
                    <a:pt x="228" y="44"/>
                  </a:moveTo>
                  <a:cubicBezTo>
                    <a:pt x="228" y="44"/>
                    <a:pt x="228" y="44"/>
                    <a:pt x="227" y="44"/>
                  </a:cubicBezTo>
                  <a:cubicBezTo>
                    <a:pt x="227" y="44"/>
                    <a:pt x="227" y="44"/>
                    <a:pt x="227" y="44"/>
                  </a:cubicBezTo>
                  <a:lnTo>
                    <a:pt x="228" y="44"/>
                  </a:lnTo>
                  <a:close/>
                  <a:moveTo>
                    <a:pt x="180" y="50"/>
                  </a:moveTo>
                  <a:cubicBezTo>
                    <a:pt x="177" y="50"/>
                    <a:pt x="176" y="52"/>
                    <a:pt x="174" y="53"/>
                  </a:cubicBezTo>
                  <a:cubicBezTo>
                    <a:pt x="176" y="52"/>
                    <a:pt x="178" y="51"/>
                    <a:pt x="181" y="51"/>
                  </a:cubicBezTo>
                  <a:cubicBezTo>
                    <a:pt x="181" y="50"/>
                    <a:pt x="181" y="50"/>
                    <a:pt x="180" y="50"/>
                  </a:cubicBezTo>
                  <a:close/>
                  <a:moveTo>
                    <a:pt x="205" y="50"/>
                  </a:moveTo>
                  <a:cubicBezTo>
                    <a:pt x="203" y="49"/>
                    <a:pt x="201" y="49"/>
                    <a:pt x="199" y="49"/>
                  </a:cubicBezTo>
                  <a:cubicBezTo>
                    <a:pt x="201" y="50"/>
                    <a:pt x="204" y="51"/>
                    <a:pt x="205" y="50"/>
                  </a:cubicBezTo>
                  <a:close/>
                  <a:moveTo>
                    <a:pt x="171" y="56"/>
                  </a:moveTo>
                  <a:cubicBezTo>
                    <a:pt x="171" y="56"/>
                    <a:pt x="171" y="56"/>
                    <a:pt x="171" y="57"/>
                  </a:cubicBezTo>
                  <a:cubicBezTo>
                    <a:pt x="172" y="57"/>
                    <a:pt x="172" y="57"/>
                    <a:pt x="171" y="56"/>
                  </a:cubicBezTo>
                  <a:close/>
                  <a:moveTo>
                    <a:pt x="171" y="56"/>
                  </a:moveTo>
                  <a:cubicBezTo>
                    <a:pt x="172" y="55"/>
                    <a:pt x="173" y="54"/>
                    <a:pt x="174" y="53"/>
                  </a:cubicBezTo>
                  <a:cubicBezTo>
                    <a:pt x="173" y="54"/>
                    <a:pt x="171" y="55"/>
                    <a:pt x="170" y="56"/>
                  </a:cubicBezTo>
                  <a:cubicBezTo>
                    <a:pt x="170" y="56"/>
                    <a:pt x="171" y="56"/>
                    <a:pt x="171" y="56"/>
                  </a:cubicBezTo>
                  <a:close/>
                  <a:moveTo>
                    <a:pt x="214" y="45"/>
                  </a:moveTo>
                  <a:cubicBezTo>
                    <a:pt x="214" y="44"/>
                    <a:pt x="214" y="44"/>
                    <a:pt x="214" y="44"/>
                  </a:cubicBezTo>
                  <a:cubicBezTo>
                    <a:pt x="212" y="45"/>
                    <a:pt x="212" y="45"/>
                    <a:pt x="212" y="45"/>
                  </a:cubicBezTo>
                  <a:cubicBezTo>
                    <a:pt x="215" y="45"/>
                    <a:pt x="217" y="46"/>
                    <a:pt x="222" y="48"/>
                  </a:cubicBezTo>
                  <a:cubicBezTo>
                    <a:pt x="226" y="47"/>
                    <a:pt x="227" y="46"/>
                    <a:pt x="227" y="44"/>
                  </a:cubicBezTo>
                  <a:cubicBezTo>
                    <a:pt x="223" y="44"/>
                    <a:pt x="218" y="45"/>
                    <a:pt x="214" y="45"/>
                  </a:cubicBezTo>
                  <a:close/>
                  <a:moveTo>
                    <a:pt x="207" y="45"/>
                  </a:moveTo>
                  <a:cubicBezTo>
                    <a:pt x="205" y="45"/>
                    <a:pt x="202" y="46"/>
                    <a:pt x="199" y="47"/>
                  </a:cubicBezTo>
                  <a:cubicBezTo>
                    <a:pt x="200" y="45"/>
                    <a:pt x="202" y="43"/>
                    <a:pt x="203" y="42"/>
                  </a:cubicBezTo>
                  <a:cubicBezTo>
                    <a:pt x="205" y="40"/>
                    <a:pt x="205" y="39"/>
                    <a:pt x="203" y="37"/>
                  </a:cubicBezTo>
                  <a:cubicBezTo>
                    <a:pt x="194" y="39"/>
                    <a:pt x="197" y="41"/>
                    <a:pt x="193" y="44"/>
                  </a:cubicBezTo>
                  <a:cubicBezTo>
                    <a:pt x="206" y="40"/>
                    <a:pt x="189" y="46"/>
                    <a:pt x="199" y="46"/>
                  </a:cubicBezTo>
                  <a:cubicBezTo>
                    <a:pt x="197" y="47"/>
                    <a:pt x="195" y="48"/>
                    <a:pt x="192" y="49"/>
                  </a:cubicBezTo>
                  <a:cubicBezTo>
                    <a:pt x="195" y="49"/>
                    <a:pt x="197" y="49"/>
                    <a:pt x="199" y="49"/>
                  </a:cubicBezTo>
                  <a:cubicBezTo>
                    <a:pt x="199" y="49"/>
                    <a:pt x="199" y="49"/>
                    <a:pt x="199" y="49"/>
                  </a:cubicBezTo>
                  <a:cubicBezTo>
                    <a:pt x="199" y="49"/>
                    <a:pt x="199" y="49"/>
                    <a:pt x="199" y="49"/>
                  </a:cubicBezTo>
                  <a:cubicBezTo>
                    <a:pt x="199" y="49"/>
                    <a:pt x="199" y="49"/>
                    <a:pt x="199" y="49"/>
                  </a:cubicBezTo>
                  <a:cubicBezTo>
                    <a:pt x="198" y="48"/>
                    <a:pt x="198" y="48"/>
                    <a:pt x="199" y="48"/>
                  </a:cubicBezTo>
                  <a:cubicBezTo>
                    <a:pt x="199" y="48"/>
                    <a:pt x="199" y="48"/>
                    <a:pt x="199" y="48"/>
                  </a:cubicBezTo>
                  <a:cubicBezTo>
                    <a:pt x="199" y="48"/>
                    <a:pt x="199" y="47"/>
                    <a:pt x="199" y="47"/>
                  </a:cubicBezTo>
                  <a:cubicBezTo>
                    <a:pt x="203" y="47"/>
                    <a:pt x="200" y="48"/>
                    <a:pt x="199" y="48"/>
                  </a:cubicBezTo>
                  <a:cubicBezTo>
                    <a:pt x="199" y="48"/>
                    <a:pt x="199" y="49"/>
                    <a:pt x="199" y="49"/>
                  </a:cubicBezTo>
                  <a:cubicBezTo>
                    <a:pt x="199" y="49"/>
                    <a:pt x="199" y="49"/>
                    <a:pt x="199" y="49"/>
                  </a:cubicBezTo>
                  <a:cubicBezTo>
                    <a:pt x="201" y="48"/>
                    <a:pt x="203" y="47"/>
                    <a:pt x="205" y="47"/>
                  </a:cubicBezTo>
                  <a:cubicBezTo>
                    <a:pt x="212" y="45"/>
                    <a:pt x="212" y="45"/>
                    <a:pt x="212" y="45"/>
                  </a:cubicBezTo>
                  <a:cubicBezTo>
                    <a:pt x="210" y="45"/>
                    <a:pt x="209" y="45"/>
                    <a:pt x="207" y="45"/>
                  </a:cubicBezTo>
                  <a:close/>
                  <a:moveTo>
                    <a:pt x="144" y="57"/>
                  </a:moveTo>
                  <a:cubicBezTo>
                    <a:pt x="145" y="57"/>
                    <a:pt x="145" y="57"/>
                    <a:pt x="145" y="58"/>
                  </a:cubicBezTo>
                  <a:cubicBezTo>
                    <a:pt x="145" y="57"/>
                    <a:pt x="145" y="57"/>
                    <a:pt x="144" y="57"/>
                  </a:cubicBezTo>
                  <a:close/>
                  <a:moveTo>
                    <a:pt x="228" y="50"/>
                  </a:moveTo>
                  <a:cubicBezTo>
                    <a:pt x="234" y="45"/>
                    <a:pt x="234" y="45"/>
                    <a:pt x="234" y="45"/>
                  </a:cubicBezTo>
                  <a:cubicBezTo>
                    <a:pt x="229" y="46"/>
                    <a:pt x="229" y="46"/>
                    <a:pt x="229" y="46"/>
                  </a:cubicBezTo>
                  <a:lnTo>
                    <a:pt x="228" y="50"/>
                  </a:lnTo>
                  <a:close/>
                  <a:moveTo>
                    <a:pt x="243" y="49"/>
                  </a:moveTo>
                  <a:cubicBezTo>
                    <a:pt x="246" y="48"/>
                    <a:pt x="246" y="48"/>
                    <a:pt x="246" y="48"/>
                  </a:cubicBezTo>
                  <a:cubicBezTo>
                    <a:pt x="243" y="46"/>
                    <a:pt x="243" y="46"/>
                    <a:pt x="243" y="46"/>
                  </a:cubicBezTo>
                  <a:lnTo>
                    <a:pt x="243" y="49"/>
                  </a:lnTo>
                  <a:close/>
                  <a:moveTo>
                    <a:pt x="402" y="303"/>
                  </a:moveTo>
                  <a:cubicBezTo>
                    <a:pt x="406" y="303"/>
                    <a:pt x="406" y="303"/>
                    <a:pt x="406" y="303"/>
                  </a:cubicBezTo>
                  <a:cubicBezTo>
                    <a:pt x="406" y="299"/>
                    <a:pt x="408" y="297"/>
                    <a:pt x="409" y="296"/>
                  </a:cubicBezTo>
                  <a:cubicBezTo>
                    <a:pt x="405" y="299"/>
                    <a:pt x="398" y="302"/>
                    <a:pt x="402" y="303"/>
                  </a:cubicBezTo>
                  <a:close/>
                  <a:moveTo>
                    <a:pt x="372" y="106"/>
                  </a:moveTo>
                  <a:cubicBezTo>
                    <a:pt x="374" y="110"/>
                    <a:pt x="375" y="113"/>
                    <a:pt x="377" y="115"/>
                  </a:cubicBezTo>
                  <a:cubicBezTo>
                    <a:pt x="375" y="110"/>
                    <a:pt x="375" y="105"/>
                    <a:pt x="372" y="106"/>
                  </a:cubicBezTo>
                  <a:close/>
                  <a:moveTo>
                    <a:pt x="350" y="434"/>
                  </a:moveTo>
                  <a:cubicBezTo>
                    <a:pt x="352" y="433"/>
                    <a:pt x="353" y="431"/>
                    <a:pt x="352" y="431"/>
                  </a:cubicBezTo>
                  <a:cubicBezTo>
                    <a:pt x="351" y="433"/>
                    <a:pt x="350" y="434"/>
                    <a:pt x="350" y="434"/>
                  </a:cubicBezTo>
                  <a:close/>
                  <a:moveTo>
                    <a:pt x="377" y="115"/>
                  </a:moveTo>
                  <a:cubicBezTo>
                    <a:pt x="378" y="119"/>
                    <a:pt x="380" y="122"/>
                    <a:pt x="384" y="124"/>
                  </a:cubicBezTo>
                  <a:cubicBezTo>
                    <a:pt x="384" y="123"/>
                    <a:pt x="383" y="122"/>
                    <a:pt x="383" y="122"/>
                  </a:cubicBezTo>
                  <a:cubicBezTo>
                    <a:pt x="381" y="120"/>
                    <a:pt x="379" y="118"/>
                    <a:pt x="377" y="115"/>
                  </a:cubicBezTo>
                  <a:close/>
                  <a:moveTo>
                    <a:pt x="150" y="55"/>
                  </a:moveTo>
                  <a:cubicBezTo>
                    <a:pt x="149" y="55"/>
                    <a:pt x="149" y="55"/>
                    <a:pt x="149" y="55"/>
                  </a:cubicBezTo>
                  <a:cubicBezTo>
                    <a:pt x="149" y="55"/>
                    <a:pt x="149" y="55"/>
                    <a:pt x="150" y="55"/>
                  </a:cubicBezTo>
                  <a:close/>
                  <a:moveTo>
                    <a:pt x="27" y="126"/>
                  </a:moveTo>
                  <a:cubicBezTo>
                    <a:pt x="26" y="127"/>
                    <a:pt x="25" y="129"/>
                    <a:pt x="24" y="132"/>
                  </a:cubicBezTo>
                  <a:cubicBezTo>
                    <a:pt x="25" y="130"/>
                    <a:pt x="26" y="128"/>
                    <a:pt x="27" y="126"/>
                  </a:cubicBezTo>
                  <a:close/>
                  <a:moveTo>
                    <a:pt x="298" y="59"/>
                  </a:moveTo>
                  <a:cubicBezTo>
                    <a:pt x="295" y="58"/>
                    <a:pt x="298" y="59"/>
                    <a:pt x="298" y="59"/>
                  </a:cubicBezTo>
                  <a:close/>
                  <a:moveTo>
                    <a:pt x="288" y="42"/>
                  </a:moveTo>
                  <a:cubicBezTo>
                    <a:pt x="289" y="41"/>
                    <a:pt x="290" y="41"/>
                    <a:pt x="290" y="40"/>
                  </a:cubicBezTo>
                  <a:cubicBezTo>
                    <a:pt x="289" y="41"/>
                    <a:pt x="289" y="42"/>
                    <a:pt x="288" y="42"/>
                  </a:cubicBezTo>
                  <a:close/>
                  <a:moveTo>
                    <a:pt x="294" y="56"/>
                  </a:moveTo>
                  <a:cubicBezTo>
                    <a:pt x="295" y="57"/>
                    <a:pt x="297" y="58"/>
                    <a:pt x="298" y="58"/>
                  </a:cubicBezTo>
                  <a:cubicBezTo>
                    <a:pt x="297" y="58"/>
                    <a:pt x="296" y="57"/>
                    <a:pt x="294" y="56"/>
                  </a:cubicBezTo>
                  <a:close/>
                  <a:moveTo>
                    <a:pt x="295" y="58"/>
                  </a:moveTo>
                  <a:cubicBezTo>
                    <a:pt x="294" y="58"/>
                    <a:pt x="293" y="57"/>
                    <a:pt x="292" y="57"/>
                  </a:cubicBezTo>
                  <a:cubicBezTo>
                    <a:pt x="292" y="57"/>
                    <a:pt x="292" y="58"/>
                    <a:pt x="295" y="58"/>
                  </a:cubicBezTo>
                  <a:close/>
                  <a:moveTo>
                    <a:pt x="298" y="59"/>
                  </a:moveTo>
                  <a:cubicBezTo>
                    <a:pt x="299" y="60"/>
                    <a:pt x="300" y="60"/>
                    <a:pt x="302" y="61"/>
                  </a:cubicBezTo>
                  <a:cubicBezTo>
                    <a:pt x="300" y="60"/>
                    <a:pt x="299" y="59"/>
                    <a:pt x="298" y="58"/>
                  </a:cubicBezTo>
                  <a:cubicBezTo>
                    <a:pt x="298" y="59"/>
                    <a:pt x="298" y="59"/>
                    <a:pt x="298" y="59"/>
                  </a:cubicBezTo>
                  <a:close/>
                  <a:moveTo>
                    <a:pt x="383" y="93"/>
                  </a:moveTo>
                  <a:cubicBezTo>
                    <a:pt x="383" y="93"/>
                    <a:pt x="383" y="93"/>
                    <a:pt x="383" y="93"/>
                  </a:cubicBezTo>
                  <a:cubicBezTo>
                    <a:pt x="380" y="91"/>
                    <a:pt x="381" y="92"/>
                    <a:pt x="383" y="93"/>
                  </a:cubicBezTo>
                  <a:close/>
                  <a:moveTo>
                    <a:pt x="467" y="238"/>
                  </a:moveTo>
                  <a:cubicBezTo>
                    <a:pt x="466" y="244"/>
                    <a:pt x="464" y="250"/>
                    <a:pt x="463" y="256"/>
                  </a:cubicBezTo>
                  <a:cubicBezTo>
                    <a:pt x="463" y="259"/>
                    <a:pt x="462" y="262"/>
                    <a:pt x="462" y="265"/>
                  </a:cubicBezTo>
                  <a:cubicBezTo>
                    <a:pt x="462" y="267"/>
                    <a:pt x="461" y="270"/>
                    <a:pt x="461" y="273"/>
                  </a:cubicBezTo>
                  <a:cubicBezTo>
                    <a:pt x="461" y="272"/>
                    <a:pt x="460" y="271"/>
                    <a:pt x="460" y="271"/>
                  </a:cubicBezTo>
                  <a:cubicBezTo>
                    <a:pt x="460" y="271"/>
                    <a:pt x="460" y="271"/>
                    <a:pt x="460" y="271"/>
                  </a:cubicBezTo>
                  <a:cubicBezTo>
                    <a:pt x="460" y="281"/>
                    <a:pt x="457" y="291"/>
                    <a:pt x="453" y="299"/>
                  </a:cubicBezTo>
                  <a:cubicBezTo>
                    <a:pt x="451" y="303"/>
                    <a:pt x="450" y="307"/>
                    <a:pt x="448" y="309"/>
                  </a:cubicBezTo>
                  <a:cubicBezTo>
                    <a:pt x="448" y="310"/>
                    <a:pt x="447" y="311"/>
                    <a:pt x="447" y="312"/>
                  </a:cubicBezTo>
                  <a:cubicBezTo>
                    <a:pt x="447" y="313"/>
                    <a:pt x="447" y="314"/>
                    <a:pt x="445" y="318"/>
                  </a:cubicBezTo>
                  <a:cubicBezTo>
                    <a:pt x="443" y="318"/>
                    <a:pt x="442" y="318"/>
                    <a:pt x="441" y="317"/>
                  </a:cubicBezTo>
                  <a:cubicBezTo>
                    <a:pt x="441" y="325"/>
                    <a:pt x="441" y="329"/>
                    <a:pt x="439" y="334"/>
                  </a:cubicBezTo>
                  <a:cubicBezTo>
                    <a:pt x="438" y="338"/>
                    <a:pt x="435" y="343"/>
                    <a:pt x="429" y="351"/>
                  </a:cubicBezTo>
                  <a:cubicBezTo>
                    <a:pt x="428" y="350"/>
                    <a:pt x="428" y="348"/>
                    <a:pt x="426" y="350"/>
                  </a:cubicBezTo>
                  <a:cubicBezTo>
                    <a:pt x="426" y="355"/>
                    <a:pt x="426" y="361"/>
                    <a:pt x="418" y="372"/>
                  </a:cubicBezTo>
                  <a:cubicBezTo>
                    <a:pt x="417" y="370"/>
                    <a:pt x="417" y="370"/>
                    <a:pt x="417" y="370"/>
                  </a:cubicBezTo>
                  <a:cubicBezTo>
                    <a:pt x="413" y="376"/>
                    <a:pt x="409" y="381"/>
                    <a:pt x="404" y="387"/>
                  </a:cubicBezTo>
                  <a:cubicBezTo>
                    <a:pt x="402" y="385"/>
                    <a:pt x="400" y="386"/>
                    <a:pt x="397" y="388"/>
                  </a:cubicBezTo>
                  <a:cubicBezTo>
                    <a:pt x="395" y="390"/>
                    <a:pt x="392" y="394"/>
                    <a:pt x="390" y="398"/>
                  </a:cubicBezTo>
                  <a:cubicBezTo>
                    <a:pt x="388" y="400"/>
                    <a:pt x="387" y="402"/>
                    <a:pt x="385" y="404"/>
                  </a:cubicBezTo>
                  <a:cubicBezTo>
                    <a:pt x="383" y="406"/>
                    <a:pt x="382" y="408"/>
                    <a:pt x="380" y="409"/>
                  </a:cubicBezTo>
                  <a:cubicBezTo>
                    <a:pt x="377" y="411"/>
                    <a:pt x="373" y="412"/>
                    <a:pt x="370" y="411"/>
                  </a:cubicBezTo>
                  <a:cubicBezTo>
                    <a:pt x="369" y="416"/>
                    <a:pt x="357" y="425"/>
                    <a:pt x="352" y="431"/>
                  </a:cubicBezTo>
                  <a:cubicBezTo>
                    <a:pt x="352" y="430"/>
                    <a:pt x="351" y="430"/>
                    <a:pt x="350" y="430"/>
                  </a:cubicBezTo>
                  <a:cubicBezTo>
                    <a:pt x="348" y="435"/>
                    <a:pt x="343" y="437"/>
                    <a:pt x="337" y="439"/>
                  </a:cubicBezTo>
                  <a:cubicBezTo>
                    <a:pt x="334" y="440"/>
                    <a:pt x="331" y="441"/>
                    <a:pt x="328" y="441"/>
                  </a:cubicBezTo>
                  <a:cubicBezTo>
                    <a:pt x="325" y="442"/>
                    <a:pt x="323" y="442"/>
                    <a:pt x="321" y="443"/>
                  </a:cubicBezTo>
                  <a:cubicBezTo>
                    <a:pt x="316" y="447"/>
                    <a:pt x="319" y="448"/>
                    <a:pt x="322" y="449"/>
                  </a:cubicBezTo>
                  <a:cubicBezTo>
                    <a:pt x="319" y="449"/>
                    <a:pt x="316" y="450"/>
                    <a:pt x="313" y="451"/>
                  </a:cubicBezTo>
                  <a:cubicBezTo>
                    <a:pt x="310" y="453"/>
                    <a:pt x="306" y="455"/>
                    <a:pt x="303" y="457"/>
                  </a:cubicBezTo>
                  <a:cubicBezTo>
                    <a:pt x="297" y="460"/>
                    <a:pt x="291" y="465"/>
                    <a:pt x="289" y="464"/>
                  </a:cubicBezTo>
                  <a:cubicBezTo>
                    <a:pt x="280" y="465"/>
                    <a:pt x="285" y="460"/>
                    <a:pt x="282" y="458"/>
                  </a:cubicBezTo>
                  <a:cubicBezTo>
                    <a:pt x="270" y="461"/>
                    <a:pt x="286" y="468"/>
                    <a:pt x="268" y="467"/>
                  </a:cubicBezTo>
                  <a:cubicBezTo>
                    <a:pt x="270" y="466"/>
                    <a:pt x="274" y="465"/>
                    <a:pt x="272" y="464"/>
                  </a:cubicBezTo>
                  <a:cubicBezTo>
                    <a:pt x="271" y="464"/>
                    <a:pt x="269" y="464"/>
                    <a:pt x="266" y="463"/>
                  </a:cubicBezTo>
                  <a:cubicBezTo>
                    <a:pt x="264" y="461"/>
                    <a:pt x="262" y="460"/>
                    <a:pt x="259" y="459"/>
                  </a:cubicBezTo>
                  <a:cubicBezTo>
                    <a:pt x="257" y="457"/>
                    <a:pt x="254" y="456"/>
                    <a:pt x="252" y="455"/>
                  </a:cubicBezTo>
                  <a:cubicBezTo>
                    <a:pt x="251" y="455"/>
                    <a:pt x="251" y="456"/>
                    <a:pt x="250" y="456"/>
                  </a:cubicBezTo>
                  <a:cubicBezTo>
                    <a:pt x="251" y="457"/>
                    <a:pt x="251" y="457"/>
                    <a:pt x="251" y="457"/>
                  </a:cubicBezTo>
                  <a:cubicBezTo>
                    <a:pt x="248" y="458"/>
                    <a:pt x="245" y="458"/>
                    <a:pt x="242" y="457"/>
                  </a:cubicBezTo>
                  <a:cubicBezTo>
                    <a:pt x="239" y="457"/>
                    <a:pt x="236" y="456"/>
                    <a:pt x="233" y="455"/>
                  </a:cubicBezTo>
                  <a:cubicBezTo>
                    <a:pt x="232" y="455"/>
                    <a:pt x="231" y="454"/>
                    <a:pt x="230" y="454"/>
                  </a:cubicBezTo>
                  <a:cubicBezTo>
                    <a:pt x="230" y="456"/>
                    <a:pt x="230" y="456"/>
                    <a:pt x="230" y="456"/>
                  </a:cubicBezTo>
                  <a:cubicBezTo>
                    <a:pt x="228" y="453"/>
                    <a:pt x="228" y="453"/>
                    <a:pt x="228" y="453"/>
                  </a:cubicBezTo>
                  <a:cubicBezTo>
                    <a:pt x="225" y="453"/>
                    <a:pt x="223" y="453"/>
                    <a:pt x="223" y="456"/>
                  </a:cubicBezTo>
                  <a:cubicBezTo>
                    <a:pt x="223" y="460"/>
                    <a:pt x="223" y="460"/>
                    <a:pt x="223" y="460"/>
                  </a:cubicBezTo>
                  <a:cubicBezTo>
                    <a:pt x="214" y="457"/>
                    <a:pt x="212" y="457"/>
                    <a:pt x="210" y="457"/>
                  </a:cubicBezTo>
                  <a:cubicBezTo>
                    <a:pt x="209" y="457"/>
                    <a:pt x="207" y="457"/>
                    <a:pt x="205" y="457"/>
                  </a:cubicBezTo>
                  <a:cubicBezTo>
                    <a:pt x="204" y="457"/>
                    <a:pt x="203" y="456"/>
                    <a:pt x="202" y="456"/>
                  </a:cubicBezTo>
                  <a:cubicBezTo>
                    <a:pt x="201" y="456"/>
                    <a:pt x="200" y="456"/>
                    <a:pt x="199" y="455"/>
                  </a:cubicBezTo>
                  <a:cubicBezTo>
                    <a:pt x="198" y="455"/>
                    <a:pt x="197" y="454"/>
                    <a:pt x="196" y="454"/>
                  </a:cubicBezTo>
                  <a:cubicBezTo>
                    <a:pt x="196" y="453"/>
                    <a:pt x="196" y="453"/>
                    <a:pt x="196" y="453"/>
                  </a:cubicBezTo>
                  <a:cubicBezTo>
                    <a:pt x="192" y="453"/>
                    <a:pt x="189" y="451"/>
                    <a:pt x="186" y="450"/>
                  </a:cubicBezTo>
                  <a:cubicBezTo>
                    <a:pt x="186" y="450"/>
                    <a:pt x="185" y="451"/>
                    <a:pt x="184" y="451"/>
                  </a:cubicBezTo>
                  <a:cubicBezTo>
                    <a:pt x="183" y="451"/>
                    <a:pt x="182" y="451"/>
                    <a:pt x="180" y="451"/>
                  </a:cubicBezTo>
                  <a:cubicBezTo>
                    <a:pt x="180" y="451"/>
                    <a:pt x="180" y="451"/>
                    <a:pt x="180" y="451"/>
                  </a:cubicBezTo>
                  <a:cubicBezTo>
                    <a:pt x="179" y="451"/>
                    <a:pt x="179" y="451"/>
                    <a:pt x="178" y="452"/>
                  </a:cubicBezTo>
                  <a:cubicBezTo>
                    <a:pt x="181" y="453"/>
                    <a:pt x="181" y="453"/>
                    <a:pt x="181" y="453"/>
                  </a:cubicBezTo>
                  <a:cubicBezTo>
                    <a:pt x="180" y="453"/>
                    <a:pt x="179" y="453"/>
                    <a:pt x="178" y="453"/>
                  </a:cubicBezTo>
                  <a:cubicBezTo>
                    <a:pt x="177" y="453"/>
                    <a:pt x="176" y="453"/>
                    <a:pt x="176" y="452"/>
                  </a:cubicBezTo>
                  <a:cubicBezTo>
                    <a:pt x="176" y="452"/>
                    <a:pt x="176" y="452"/>
                    <a:pt x="176" y="452"/>
                  </a:cubicBezTo>
                  <a:cubicBezTo>
                    <a:pt x="176" y="454"/>
                    <a:pt x="176" y="454"/>
                    <a:pt x="176" y="452"/>
                  </a:cubicBezTo>
                  <a:cubicBezTo>
                    <a:pt x="174" y="452"/>
                    <a:pt x="172" y="451"/>
                    <a:pt x="171" y="450"/>
                  </a:cubicBezTo>
                  <a:cubicBezTo>
                    <a:pt x="169" y="449"/>
                    <a:pt x="167" y="447"/>
                    <a:pt x="166" y="445"/>
                  </a:cubicBezTo>
                  <a:cubicBezTo>
                    <a:pt x="165" y="442"/>
                    <a:pt x="165" y="440"/>
                    <a:pt x="165" y="437"/>
                  </a:cubicBezTo>
                  <a:cubicBezTo>
                    <a:pt x="165" y="437"/>
                    <a:pt x="165" y="436"/>
                    <a:pt x="165" y="435"/>
                  </a:cubicBezTo>
                  <a:cubicBezTo>
                    <a:pt x="165" y="434"/>
                    <a:pt x="165" y="434"/>
                    <a:pt x="165" y="434"/>
                  </a:cubicBezTo>
                  <a:cubicBezTo>
                    <a:pt x="165" y="433"/>
                    <a:pt x="165" y="433"/>
                    <a:pt x="165" y="433"/>
                  </a:cubicBezTo>
                  <a:cubicBezTo>
                    <a:pt x="166" y="432"/>
                    <a:pt x="166" y="431"/>
                    <a:pt x="167" y="430"/>
                  </a:cubicBezTo>
                  <a:cubicBezTo>
                    <a:pt x="168" y="428"/>
                    <a:pt x="170" y="426"/>
                    <a:pt x="173" y="424"/>
                  </a:cubicBezTo>
                  <a:cubicBezTo>
                    <a:pt x="176" y="423"/>
                    <a:pt x="180" y="423"/>
                    <a:pt x="183" y="423"/>
                  </a:cubicBezTo>
                  <a:cubicBezTo>
                    <a:pt x="184" y="424"/>
                    <a:pt x="185" y="424"/>
                    <a:pt x="186" y="424"/>
                  </a:cubicBezTo>
                  <a:cubicBezTo>
                    <a:pt x="188" y="424"/>
                    <a:pt x="193" y="424"/>
                    <a:pt x="194" y="425"/>
                  </a:cubicBezTo>
                  <a:cubicBezTo>
                    <a:pt x="194" y="424"/>
                    <a:pt x="196" y="424"/>
                    <a:pt x="198" y="424"/>
                  </a:cubicBezTo>
                  <a:cubicBezTo>
                    <a:pt x="200" y="424"/>
                    <a:pt x="203" y="424"/>
                    <a:pt x="206" y="425"/>
                  </a:cubicBezTo>
                  <a:cubicBezTo>
                    <a:pt x="212" y="425"/>
                    <a:pt x="219" y="427"/>
                    <a:pt x="221" y="427"/>
                  </a:cubicBezTo>
                  <a:cubicBezTo>
                    <a:pt x="214" y="427"/>
                    <a:pt x="216" y="429"/>
                    <a:pt x="218" y="431"/>
                  </a:cubicBezTo>
                  <a:cubicBezTo>
                    <a:pt x="219" y="431"/>
                    <a:pt x="220" y="431"/>
                    <a:pt x="220" y="431"/>
                  </a:cubicBezTo>
                  <a:cubicBezTo>
                    <a:pt x="224" y="429"/>
                    <a:pt x="226" y="428"/>
                    <a:pt x="230" y="429"/>
                  </a:cubicBezTo>
                  <a:cubicBezTo>
                    <a:pt x="231" y="429"/>
                    <a:pt x="232" y="429"/>
                    <a:pt x="234" y="429"/>
                  </a:cubicBezTo>
                  <a:cubicBezTo>
                    <a:pt x="234" y="426"/>
                    <a:pt x="235" y="424"/>
                    <a:pt x="236" y="422"/>
                  </a:cubicBezTo>
                  <a:cubicBezTo>
                    <a:pt x="238" y="419"/>
                    <a:pt x="241" y="418"/>
                    <a:pt x="247" y="417"/>
                  </a:cubicBezTo>
                  <a:cubicBezTo>
                    <a:pt x="246" y="418"/>
                    <a:pt x="243" y="419"/>
                    <a:pt x="244" y="420"/>
                  </a:cubicBezTo>
                  <a:cubicBezTo>
                    <a:pt x="245" y="421"/>
                    <a:pt x="248" y="419"/>
                    <a:pt x="249" y="419"/>
                  </a:cubicBezTo>
                  <a:cubicBezTo>
                    <a:pt x="250" y="420"/>
                    <a:pt x="246" y="421"/>
                    <a:pt x="248" y="423"/>
                  </a:cubicBezTo>
                  <a:cubicBezTo>
                    <a:pt x="252" y="420"/>
                    <a:pt x="255" y="419"/>
                    <a:pt x="259" y="419"/>
                  </a:cubicBezTo>
                  <a:cubicBezTo>
                    <a:pt x="262" y="419"/>
                    <a:pt x="265" y="419"/>
                    <a:pt x="269" y="418"/>
                  </a:cubicBezTo>
                  <a:cubicBezTo>
                    <a:pt x="269" y="418"/>
                    <a:pt x="268" y="418"/>
                    <a:pt x="268" y="418"/>
                  </a:cubicBezTo>
                  <a:cubicBezTo>
                    <a:pt x="269" y="417"/>
                    <a:pt x="269" y="417"/>
                    <a:pt x="269" y="417"/>
                  </a:cubicBezTo>
                  <a:cubicBezTo>
                    <a:pt x="271" y="418"/>
                    <a:pt x="271" y="418"/>
                    <a:pt x="271" y="418"/>
                  </a:cubicBezTo>
                  <a:cubicBezTo>
                    <a:pt x="272" y="417"/>
                    <a:pt x="273" y="417"/>
                    <a:pt x="274" y="417"/>
                  </a:cubicBezTo>
                  <a:cubicBezTo>
                    <a:pt x="273" y="417"/>
                    <a:pt x="272" y="418"/>
                    <a:pt x="272" y="418"/>
                  </a:cubicBezTo>
                  <a:cubicBezTo>
                    <a:pt x="274" y="419"/>
                    <a:pt x="274" y="419"/>
                    <a:pt x="274" y="419"/>
                  </a:cubicBezTo>
                  <a:cubicBezTo>
                    <a:pt x="273" y="419"/>
                    <a:pt x="273" y="419"/>
                    <a:pt x="272" y="419"/>
                  </a:cubicBezTo>
                  <a:cubicBezTo>
                    <a:pt x="273" y="420"/>
                    <a:pt x="274" y="421"/>
                    <a:pt x="276" y="422"/>
                  </a:cubicBezTo>
                  <a:cubicBezTo>
                    <a:pt x="275" y="418"/>
                    <a:pt x="280" y="419"/>
                    <a:pt x="283" y="419"/>
                  </a:cubicBezTo>
                  <a:cubicBezTo>
                    <a:pt x="286" y="419"/>
                    <a:pt x="288" y="419"/>
                    <a:pt x="288" y="419"/>
                  </a:cubicBezTo>
                  <a:cubicBezTo>
                    <a:pt x="287" y="418"/>
                    <a:pt x="286" y="417"/>
                    <a:pt x="285" y="417"/>
                  </a:cubicBezTo>
                  <a:cubicBezTo>
                    <a:pt x="282" y="415"/>
                    <a:pt x="277" y="414"/>
                    <a:pt x="276" y="413"/>
                  </a:cubicBezTo>
                  <a:cubicBezTo>
                    <a:pt x="280" y="414"/>
                    <a:pt x="284" y="413"/>
                    <a:pt x="287" y="413"/>
                  </a:cubicBezTo>
                  <a:cubicBezTo>
                    <a:pt x="290" y="413"/>
                    <a:pt x="292" y="413"/>
                    <a:pt x="295" y="415"/>
                  </a:cubicBezTo>
                  <a:cubicBezTo>
                    <a:pt x="295" y="415"/>
                    <a:pt x="296" y="415"/>
                    <a:pt x="296" y="415"/>
                  </a:cubicBezTo>
                  <a:cubicBezTo>
                    <a:pt x="299" y="414"/>
                    <a:pt x="302" y="413"/>
                    <a:pt x="306" y="412"/>
                  </a:cubicBezTo>
                  <a:cubicBezTo>
                    <a:pt x="309" y="410"/>
                    <a:pt x="312" y="409"/>
                    <a:pt x="316" y="408"/>
                  </a:cubicBezTo>
                  <a:cubicBezTo>
                    <a:pt x="319" y="406"/>
                    <a:pt x="322" y="405"/>
                    <a:pt x="325" y="403"/>
                  </a:cubicBezTo>
                  <a:cubicBezTo>
                    <a:pt x="328" y="401"/>
                    <a:pt x="331" y="400"/>
                    <a:pt x="333" y="399"/>
                  </a:cubicBezTo>
                  <a:cubicBezTo>
                    <a:pt x="336" y="397"/>
                    <a:pt x="338" y="395"/>
                    <a:pt x="341" y="394"/>
                  </a:cubicBezTo>
                  <a:cubicBezTo>
                    <a:pt x="342" y="393"/>
                    <a:pt x="344" y="392"/>
                    <a:pt x="346" y="392"/>
                  </a:cubicBezTo>
                  <a:cubicBezTo>
                    <a:pt x="342" y="390"/>
                    <a:pt x="342" y="390"/>
                    <a:pt x="342" y="390"/>
                  </a:cubicBezTo>
                  <a:cubicBezTo>
                    <a:pt x="343" y="389"/>
                    <a:pt x="343" y="389"/>
                    <a:pt x="343" y="389"/>
                  </a:cubicBezTo>
                  <a:cubicBezTo>
                    <a:pt x="346" y="392"/>
                    <a:pt x="346" y="392"/>
                    <a:pt x="346" y="392"/>
                  </a:cubicBezTo>
                  <a:cubicBezTo>
                    <a:pt x="348" y="391"/>
                    <a:pt x="350" y="390"/>
                    <a:pt x="352" y="390"/>
                  </a:cubicBezTo>
                  <a:cubicBezTo>
                    <a:pt x="352" y="389"/>
                    <a:pt x="352" y="389"/>
                    <a:pt x="352" y="388"/>
                  </a:cubicBezTo>
                  <a:cubicBezTo>
                    <a:pt x="352" y="385"/>
                    <a:pt x="352" y="382"/>
                    <a:pt x="358" y="381"/>
                  </a:cubicBezTo>
                  <a:cubicBezTo>
                    <a:pt x="356" y="382"/>
                    <a:pt x="357" y="382"/>
                    <a:pt x="355" y="383"/>
                  </a:cubicBezTo>
                  <a:cubicBezTo>
                    <a:pt x="359" y="382"/>
                    <a:pt x="359" y="382"/>
                    <a:pt x="359" y="382"/>
                  </a:cubicBezTo>
                  <a:cubicBezTo>
                    <a:pt x="360" y="382"/>
                    <a:pt x="360" y="381"/>
                    <a:pt x="360" y="381"/>
                  </a:cubicBezTo>
                  <a:cubicBezTo>
                    <a:pt x="360" y="379"/>
                    <a:pt x="360" y="377"/>
                    <a:pt x="361" y="375"/>
                  </a:cubicBezTo>
                  <a:cubicBezTo>
                    <a:pt x="363" y="372"/>
                    <a:pt x="365" y="370"/>
                    <a:pt x="368" y="367"/>
                  </a:cubicBezTo>
                  <a:cubicBezTo>
                    <a:pt x="373" y="362"/>
                    <a:pt x="377" y="356"/>
                    <a:pt x="373" y="352"/>
                  </a:cubicBezTo>
                  <a:cubicBezTo>
                    <a:pt x="381" y="350"/>
                    <a:pt x="376" y="354"/>
                    <a:pt x="374" y="364"/>
                  </a:cubicBezTo>
                  <a:cubicBezTo>
                    <a:pt x="376" y="363"/>
                    <a:pt x="378" y="361"/>
                    <a:pt x="381" y="360"/>
                  </a:cubicBezTo>
                  <a:cubicBezTo>
                    <a:pt x="379" y="362"/>
                    <a:pt x="378" y="364"/>
                    <a:pt x="376" y="366"/>
                  </a:cubicBezTo>
                  <a:cubicBezTo>
                    <a:pt x="376" y="366"/>
                    <a:pt x="377" y="366"/>
                    <a:pt x="377" y="366"/>
                  </a:cubicBezTo>
                  <a:cubicBezTo>
                    <a:pt x="379" y="365"/>
                    <a:pt x="381" y="364"/>
                    <a:pt x="382" y="363"/>
                  </a:cubicBezTo>
                  <a:cubicBezTo>
                    <a:pt x="382" y="359"/>
                    <a:pt x="383" y="356"/>
                    <a:pt x="383" y="353"/>
                  </a:cubicBezTo>
                  <a:cubicBezTo>
                    <a:pt x="386" y="354"/>
                    <a:pt x="386" y="354"/>
                    <a:pt x="386" y="354"/>
                  </a:cubicBezTo>
                  <a:cubicBezTo>
                    <a:pt x="387" y="353"/>
                    <a:pt x="387" y="352"/>
                    <a:pt x="387" y="351"/>
                  </a:cubicBezTo>
                  <a:cubicBezTo>
                    <a:pt x="388" y="349"/>
                    <a:pt x="388" y="347"/>
                    <a:pt x="388" y="346"/>
                  </a:cubicBezTo>
                  <a:cubicBezTo>
                    <a:pt x="390" y="345"/>
                    <a:pt x="391" y="346"/>
                    <a:pt x="392" y="347"/>
                  </a:cubicBezTo>
                  <a:cubicBezTo>
                    <a:pt x="393" y="346"/>
                    <a:pt x="394" y="345"/>
                    <a:pt x="395" y="344"/>
                  </a:cubicBezTo>
                  <a:cubicBezTo>
                    <a:pt x="394" y="342"/>
                    <a:pt x="395" y="339"/>
                    <a:pt x="396" y="336"/>
                  </a:cubicBezTo>
                  <a:cubicBezTo>
                    <a:pt x="394" y="336"/>
                    <a:pt x="392" y="336"/>
                    <a:pt x="393" y="333"/>
                  </a:cubicBezTo>
                  <a:cubicBezTo>
                    <a:pt x="395" y="333"/>
                    <a:pt x="396" y="332"/>
                    <a:pt x="397" y="332"/>
                  </a:cubicBezTo>
                  <a:cubicBezTo>
                    <a:pt x="399" y="328"/>
                    <a:pt x="400" y="324"/>
                    <a:pt x="399" y="323"/>
                  </a:cubicBezTo>
                  <a:cubicBezTo>
                    <a:pt x="403" y="322"/>
                    <a:pt x="404" y="320"/>
                    <a:pt x="405" y="317"/>
                  </a:cubicBezTo>
                  <a:cubicBezTo>
                    <a:pt x="406" y="315"/>
                    <a:pt x="406" y="312"/>
                    <a:pt x="409" y="312"/>
                  </a:cubicBezTo>
                  <a:cubicBezTo>
                    <a:pt x="409" y="310"/>
                    <a:pt x="409" y="308"/>
                    <a:pt x="409" y="306"/>
                  </a:cubicBezTo>
                  <a:cubicBezTo>
                    <a:pt x="406" y="307"/>
                    <a:pt x="403" y="306"/>
                    <a:pt x="405" y="304"/>
                  </a:cubicBezTo>
                  <a:cubicBezTo>
                    <a:pt x="405" y="303"/>
                    <a:pt x="406" y="303"/>
                    <a:pt x="406" y="303"/>
                  </a:cubicBezTo>
                  <a:cubicBezTo>
                    <a:pt x="410" y="303"/>
                    <a:pt x="410" y="303"/>
                    <a:pt x="410" y="303"/>
                  </a:cubicBezTo>
                  <a:cubicBezTo>
                    <a:pt x="410" y="301"/>
                    <a:pt x="411" y="299"/>
                    <a:pt x="411" y="297"/>
                  </a:cubicBezTo>
                  <a:cubicBezTo>
                    <a:pt x="411" y="295"/>
                    <a:pt x="412" y="294"/>
                    <a:pt x="412" y="293"/>
                  </a:cubicBezTo>
                  <a:cubicBezTo>
                    <a:pt x="411" y="294"/>
                    <a:pt x="410" y="295"/>
                    <a:pt x="409" y="296"/>
                  </a:cubicBezTo>
                  <a:cubicBezTo>
                    <a:pt x="410" y="294"/>
                    <a:pt x="411" y="293"/>
                    <a:pt x="412" y="292"/>
                  </a:cubicBezTo>
                  <a:cubicBezTo>
                    <a:pt x="412" y="291"/>
                    <a:pt x="412" y="291"/>
                    <a:pt x="413" y="291"/>
                  </a:cubicBezTo>
                  <a:cubicBezTo>
                    <a:pt x="413" y="291"/>
                    <a:pt x="413" y="291"/>
                    <a:pt x="413" y="291"/>
                  </a:cubicBezTo>
                  <a:cubicBezTo>
                    <a:pt x="414" y="289"/>
                    <a:pt x="415" y="287"/>
                    <a:pt x="415" y="284"/>
                  </a:cubicBezTo>
                  <a:cubicBezTo>
                    <a:pt x="416" y="282"/>
                    <a:pt x="417" y="281"/>
                    <a:pt x="418" y="279"/>
                  </a:cubicBezTo>
                  <a:cubicBezTo>
                    <a:pt x="418" y="279"/>
                    <a:pt x="418" y="279"/>
                    <a:pt x="418" y="278"/>
                  </a:cubicBezTo>
                  <a:cubicBezTo>
                    <a:pt x="418" y="277"/>
                    <a:pt x="418" y="276"/>
                    <a:pt x="418" y="276"/>
                  </a:cubicBezTo>
                  <a:cubicBezTo>
                    <a:pt x="418" y="273"/>
                    <a:pt x="418" y="271"/>
                    <a:pt x="419" y="269"/>
                  </a:cubicBezTo>
                  <a:cubicBezTo>
                    <a:pt x="419" y="267"/>
                    <a:pt x="419" y="265"/>
                    <a:pt x="419" y="263"/>
                  </a:cubicBezTo>
                  <a:cubicBezTo>
                    <a:pt x="419" y="261"/>
                    <a:pt x="419" y="259"/>
                    <a:pt x="419" y="257"/>
                  </a:cubicBezTo>
                  <a:cubicBezTo>
                    <a:pt x="418" y="255"/>
                    <a:pt x="418" y="253"/>
                    <a:pt x="418" y="251"/>
                  </a:cubicBezTo>
                  <a:cubicBezTo>
                    <a:pt x="419" y="247"/>
                    <a:pt x="420" y="244"/>
                    <a:pt x="422" y="240"/>
                  </a:cubicBezTo>
                  <a:cubicBezTo>
                    <a:pt x="421" y="242"/>
                    <a:pt x="420" y="245"/>
                    <a:pt x="422" y="246"/>
                  </a:cubicBezTo>
                  <a:cubicBezTo>
                    <a:pt x="422" y="245"/>
                    <a:pt x="422" y="243"/>
                    <a:pt x="422" y="242"/>
                  </a:cubicBezTo>
                  <a:cubicBezTo>
                    <a:pt x="422" y="240"/>
                    <a:pt x="423" y="239"/>
                    <a:pt x="423" y="237"/>
                  </a:cubicBezTo>
                  <a:cubicBezTo>
                    <a:pt x="423" y="234"/>
                    <a:pt x="424" y="231"/>
                    <a:pt x="424" y="229"/>
                  </a:cubicBezTo>
                  <a:cubicBezTo>
                    <a:pt x="425" y="223"/>
                    <a:pt x="425" y="218"/>
                    <a:pt x="423" y="214"/>
                  </a:cubicBezTo>
                  <a:cubicBezTo>
                    <a:pt x="420" y="215"/>
                    <a:pt x="420" y="215"/>
                    <a:pt x="420" y="215"/>
                  </a:cubicBezTo>
                  <a:cubicBezTo>
                    <a:pt x="419" y="211"/>
                    <a:pt x="418" y="207"/>
                    <a:pt x="417" y="203"/>
                  </a:cubicBezTo>
                  <a:cubicBezTo>
                    <a:pt x="415" y="200"/>
                    <a:pt x="415" y="196"/>
                    <a:pt x="414" y="193"/>
                  </a:cubicBezTo>
                  <a:cubicBezTo>
                    <a:pt x="410" y="193"/>
                    <a:pt x="410" y="193"/>
                    <a:pt x="410" y="193"/>
                  </a:cubicBezTo>
                  <a:cubicBezTo>
                    <a:pt x="410" y="188"/>
                    <a:pt x="406" y="181"/>
                    <a:pt x="404" y="174"/>
                  </a:cubicBezTo>
                  <a:cubicBezTo>
                    <a:pt x="403" y="172"/>
                    <a:pt x="402" y="171"/>
                    <a:pt x="402" y="169"/>
                  </a:cubicBezTo>
                  <a:cubicBezTo>
                    <a:pt x="401" y="167"/>
                    <a:pt x="400" y="166"/>
                    <a:pt x="400" y="164"/>
                  </a:cubicBezTo>
                  <a:cubicBezTo>
                    <a:pt x="400" y="161"/>
                    <a:pt x="400" y="158"/>
                    <a:pt x="401" y="156"/>
                  </a:cubicBezTo>
                  <a:cubicBezTo>
                    <a:pt x="399" y="155"/>
                    <a:pt x="398" y="152"/>
                    <a:pt x="396" y="149"/>
                  </a:cubicBezTo>
                  <a:cubicBezTo>
                    <a:pt x="395" y="145"/>
                    <a:pt x="393" y="141"/>
                    <a:pt x="392" y="138"/>
                  </a:cubicBezTo>
                  <a:cubicBezTo>
                    <a:pt x="393" y="135"/>
                    <a:pt x="393" y="135"/>
                    <a:pt x="393" y="135"/>
                  </a:cubicBezTo>
                  <a:cubicBezTo>
                    <a:pt x="390" y="128"/>
                    <a:pt x="386" y="125"/>
                    <a:pt x="383" y="122"/>
                  </a:cubicBezTo>
                  <a:cubicBezTo>
                    <a:pt x="382" y="118"/>
                    <a:pt x="380" y="114"/>
                    <a:pt x="378" y="111"/>
                  </a:cubicBezTo>
                  <a:cubicBezTo>
                    <a:pt x="377" y="109"/>
                    <a:pt x="376" y="108"/>
                    <a:pt x="375" y="107"/>
                  </a:cubicBezTo>
                  <a:cubicBezTo>
                    <a:pt x="373" y="105"/>
                    <a:pt x="372" y="104"/>
                    <a:pt x="370" y="103"/>
                  </a:cubicBezTo>
                  <a:cubicBezTo>
                    <a:pt x="368" y="100"/>
                    <a:pt x="365" y="98"/>
                    <a:pt x="362" y="96"/>
                  </a:cubicBezTo>
                  <a:cubicBezTo>
                    <a:pt x="359" y="94"/>
                    <a:pt x="356" y="92"/>
                    <a:pt x="354" y="90"/>
                  </a:cubicBezTo>
                  <a:cubicBezTo>
                    <a:pt x="354" y="89"/>
                    <a:pt x="354" y="89"/>
                    <a:pt x="354" y="89"/>
                  </a:cubicBezTo>
                  <a:cubicBezTo>
                    <a:pt x="350" y="87"/>
                    <a:pt x="346" y="84"/>
                    <a:pt x="342" y="82"/>
                  </a:cubicBezTo>
                  <a:cubicBezTo>
                    <a:pt x="346" y="82"/>
                    <a:pt x="338" y="82"/>
                    <a:pt x="335" y="79"/>
                  </a:cubicBezTo>
                  <a:cubicBezTo>
                    <a:pt x="333" y="79"/>
                    <a:pt x="331" y="77"/>
                    <a:pt x="329" y="75"/>
                  </a:cubicBezTo>
                  <a:cubicBezTo>
                    <a:pt x="326" y="74"/>
                    <a:pt x="324" y="72"/>
                    <a:pt x="322" y="69"/>
                  </a:cubicBezTo>
                  <a:cubicBezTo>
                    <a:pt x="314" y="65"/>
                    <a:pt x="314" y="65"/>
                    <a:pt x="314" y="65"/>
                  </a:cubicBezTo>
                  <a:cubicBezTo>
                    <a:pt x="324" y="68"/>
                    <a:pt x="316" y="61"/>
                    <a:pt x="317" y="57"/>
                  </a:cubicBezTo>
                  <a:cubicBezTo>
                    <a:pt x="310" y="58"/>
                    <a:pt x="310" y="58"/>
                    <a:pt x="310" y="58"/>
                  </a:cubicBezTo>
                  <a:cubicBezTo>
                    <a:pt x="309" y="55"/>
                    <a:pt x="315" y="56"/>
                    <a:pt x="311" y="54"/>
                  </a:cubicBezTo>
                  <a:cubicBezTo>
                    <a:pt x="309" y="54"/>
                    <a:pt x="305" y="53"/>
                    <a:pt x="301" y="52"/>
                  </a:cubicBezTo>
                  <a:cubicBezTo>
                    <a:pt x="300" y="52"/>
                    <a:pt x="298" y="52"/>
                    <a:pt x="296" y="52"/>
                  </a:cubicBezTo>
                  <a:cubicBezTo>
                    <a:pt x="294" y="52"/>
                    <a:pt x="293" y="52"/>
                    <a:pt x="291" y="52"/>
                  </a:cubicBezTo>
                  <a:cubicBezTo>
                    <a:pt x="292" y="54"/>
                    <a:pt x="293" y="55"/>
                    <a:pt x="294" y="56"/>
                  </a:cubicBezTo>
                  <a:cubicBezTo>
                    <a:pt x="295" y="56"/>
                    <a:pt x="295" y="56"/>
                    <a:pt x="294" y="56"/>
                  </a:cubicBezTo>
                  <a:cubicBezTo>
                    <a:pt x="294" y="56"/>
                    <a:pt x="294" y="56"/>
                    <a:pt x="294" y="56"/>
                  </a:cubicBezTo>
                  <a:cubicBezTo>
                    <a:pt x="294" y="56"/>
                    <a:pt x="294" y="56"/>
                    <a:pt x="294" y="56"/>
                  </a:cubicBezTo>
                  <a:cubicBezTo>
                    <a:pt x="294" y="56"/>
                    <a:pt x="293" y="57"/>
                    <a:pt x="292" y="57"/>
                  </a:cubicBezTo>
                  <a:cubicBezTo>
                    <a:pt x="286" y="54"/>
                    <a:pt x="288" y="56"/>
                    <a:pt x="287" y="58"/>
                  </a:cubicBezTo>
                  <a:cubicBezTo>
                    <a:pt x="285" y="54"/>
                    <a:pt x="282" y="53"/>
                    <a:pt x="279" y="51"/>
                  </a:cubicBezTo>
                  <a:cubicBezTo>
                    <a:pt x="276" y="50"/>
                    <a:pt x="274" y="49"/>
                    <a:pt x="272" y="45"/>
                  </a:cubicBezTo>
                  <a:cubicBezTo>
                    <a:pt x="278" y="54"/>
                    <a:pt x="253" y="41"/>
                    <a:pt x="257" y="50"/>
                  </a:cubicBezTo>
                  <a:cubicBezTo>
                    <a:pt x="252" y="43"/>
                    <a:pt x="253" y="49"/>
                    <a:pt x="250" y="44"/>
                  </a:cubicBezTo>
                  <a:cubicBezTo>
                    <a:pt x="252" y="44"/>
                    <a:pt x="254" y="45"/>
                    <a:pt x="256" y="44"/>
                  </a:cubicBezTo>
                  <a:cubicBezTo>
                    <a:pt x="259" y="44"/>
                    <a:pt x="261" y="44"/>
                    <a:pt x="263" y="44"/>
                  </a:cubicBezTo>
                  <a:cubicBezTo>
                    <a:pt x="267" y="43"/>
                    <a:pt x="271" y="42"/>
                    <a:pt x="275" y="42"/>
                  </a:cubicBezTo>
                  <a:cubicBezTo>
                    <a:pt x="269" y="37"/>
                    <a:pt x="269" y="37"/>
                    <a:pt x="269" y="37"/>
                  </a:cubicBezTo>
                  <a:cubicBezTo>
                    <a:pt x="270" y="36"/>
                    <a:pt x="271" y="36"/>
                    <a:pt x="271" y="35"/>
                  </a:cubicBezTo>
                  <a:cubicBezTo>
                    <a:pt x="270" y="34"/>
                    <a:pt x="267" y="32"/>
                    <a:pt x="270" y="31"/>
                  </a:cubicBezTo>
                  <a:cubicBezTo>
                    <a:pt x="268" y="31"/>
                    <a:pt x="266" y="31"/>
                    <a:pt x="265" y="31"/>
                  </a:cubicBezTo>
                  <a:cubicBezTo>
                    <a:pt x="263" y="32"/>
                    <a:pt x="263" y="32"/>
                    <a:pt x="263" y="32"/>
                  </a:cubicBezTo>
                  <a:cubicBezTo>
                    <a:pt x="263" y="30"/>
                    <a:pt x="263" y="30"/>
                    <a:pt x="263" y="30"/>
                  </a:cubicBezTo>
                  <a:cubicBezTo>
                    <a:pt x="263" y="30"/>
                    <a:pt x="263" y="30"/>
                    <a:pt x="262" y="30"/>
                  </a:cubicBezTo>
                  <a:cubicBezTo>
                    <a:pt x="260" y="31"/>
                    <a:pt x="258" y="31"/>
                    <a:pt x="256" y="32"/>
                  </a:cubicBezTo>
                  <a:cubicBezTo>
                    <a:pt x="257" y="31"/>
                    <a:pt x="257" y="31"/>
                    <a:pt x="257" y="31"/>
                  </a:cubicBezTo>
                  <a:cubicBezTo>
                    <a:pt x="249" y="31"/>
                    <a:pt x="246" y="30"/>
                    <a:pt x="243" y="30"/>
                  </a:cubicBezTo>
                  <a:cubicBezTo>
                    <a:pt x="242" y="30"/>
                    <a:pt x="242" y="30"/>
                    <a:pt x="241" y="30"/>
                  </a:cubicBezTo>
                  <a:cubicBezTo>
                    <a:pt x="238" y="32"/>
                    <a:pt x="235" y="33"/>
                    <a:pt x="237" y="35"/>
                  </a:cubicBezTo>
                  <a:cubicBezTo>
                    <a:pt x="232" y="34"/>
                    <a:pt x="234" y="31"/>
                    <a:pt x="225" y="32"/>
                  </a:cubicBezTo>
                  <a:cubicBezTo>
                    <a:pt x="219" y="35"/>
                    <a:pt x="232" y="38"/>
                    <a:pt x="234" y="39"/>
                  </a:cubicBezTo>
                  <a:cubicBezTo>
                    <a:pt x="227" y="41"/>
                    <a:pt x="228" y="42"/>
                    <a:pt x="227" y="44"/>
                  </a:cubicBezTo>
                  <a:cubicBezTo>
                    <a:pt x="224" y="41"/>
                    <a:pt x="222" y="37"/>
                    <a:pt x="220" y="33"/>
                  </a:cubicBezTo>
                  <a:cubicBezTo>
                    <a:pt x="220" y="33"/>
                    <a:pt x="220" y="33"/>
                    <a:pt x="220" y="33"/>
                  </a:cubicBezTo>
                  <a:cubicBezTo>
                    <a:pt x="217" y="34"/>
                    <a:pt x="214" y="34"/>
                    <a:pt x="212" y="35"/>
                  </a:cubicBezTo>
                  <a:cubicBezTo>
                    <a:pt x="209" y="35"/>
                    <a:pt x="206" y="36"/>
                    <a:pt x="203" y="36"/>
                  </a:cubicBezTo>
                  <a:cubicBezTo>
                    <a:pt x="200" y="37"/>
                    <a:pt x="197" y="37"/>
                    <a:pt x="194" y="38"/>
                  </a:cubicBezTo>
                  <a:cubicBezTo>
                    <a:pt x="191" y="39"/>
                    <a:pt x="189" y="39"/>
                    <a:pt x="186" y="40"/>
                  </a:cubicBezTo>
                  <a:cubicBezTo>
                    <a:pt x="183" y="40"/>
                    <a:pt x="180" y="41"/>
                    <a:pt x="177" y="42"/>
                  </a:cubicBezTo>
                  <a:cubicBezTo>
                    <a:pt x="176" y="43"/>
                    <a:pt x="175" y="43"/>
                    <a:pt x="174" y="43"/>
                  </a:cubicBezTo>
                  <a:cubicBezTo>
                    <a:pt x="168" y="46"/>
                    <a:pt x="168" y="46"/>
                    <a:pt x="168" y="46"/>
                  </a:cubicBezTo>
                  <a:cubicBezTo>
                    <a:pt x="168" y="46"/>
                    <a:pt x="168" y="46"/>
                    <a:pt x="168" y="45"/>
                  </a:cubicBezTo>
                  <a:cubicBezTo>
                    <a:pt x="166" y="46"/>
                    <a:pt x="164" y="47"/>
                    <a:pt x="162" y="48"/>
                  </a:cubicBezTo>
                  <a:cubicBezTo>
                    <a:pt x="164" y="48"/>
                    <a:pt x="167" y="47"/>
                    <a:pt x="169" y="47"/>
                  </a:cubicBezTo>
                  <a:cubicBezTo>
                    <a:pt x="169" y="47"/>
                    <a:pt x="167" y="47"/>
                    <a:pt x="166" y="48"/>
                  </a:cubicBezTo>
                  <a:cubicBezTo>
                    <a:pt x="165" y="49"/>
                    <a:pt x="163" y="50"/>
                    <a:pt x="161" y="51"/>
                  </a:cubicBezTo>
                  <a:cubicBezTo>
                    <a:pt x="158" y="53"/>
                    <a:pt x="153" y="55"/>
                    <a:pt x="150" y="55"/>
                  </a:cubicBezTo>
                  <a:cubicBezTo>
                    <a:pt x="151" y="54"/>
                    <a:pt x="153" y="53"/>
                    <a:pt x="154" y="52"/>
                  </a:cubicBezTo>
                  <a:cubicBezTo>
                    <a:pt x="153" y="51"/>
                    <a:pt x="152" y="51"/>
                    <a:pt x="151" y="50"/>
                  </a:cubicBezTo>
                  <a:cubicBezTo>
                    <a:pt x="149" y="50"/>
                    <a:pt x="147" y="50"/>
                    <a:pt x="144" y="51"/>
                  </a:cubicBezTo>
                  <a:cubicBezTo>
                    <a:pt x="144" y="54"/>
                    <a:pt x="144" y="54"/>
                    <a:pt x="144" y="54"/>
                  </a:cubicBezTo>
                  <a:cubicBezTo>
                    <a:pt x="141" y="53"/>
                    <a:pt x="141" y="53"/>
                    <a:pt x="141" y="53"/>
                  </a:cubicBezTo>
                  <a:cubicBezTo>
                    <a:pt x="140" y="54"/>
                    <a:pt x="139" y="54"/>
                    <a:pt x="139" y="54"/>
                  </a:cubicBezTo>
                  <a:cubicBezTo>
                    <a:pt x="141" y="55"/>
                    <a:pt x="143" y="56"/>
                    <a:pt x="144" y="57"/>
                  </a:cubicBezTo>
                  <a:cubicBezTo>
                    <a:pt x="144" y="57"/>
                    <a:pt x="142" y="57"/>
                    <a:pt x="140" y="57"/>
                  </a:cubicBezTo>
                  <a:cubicBezTo>
                    <a:pt x="141" y="57"/>
                    <a:pt x="141" y="58"/>
                    <a:pt x="138" y="60"/>
                  </a:cubicBezTo>
                  <a:cubicBezTo>
                    <a:pt x="136" y="58"/>
                    <a:pt x="133" y="58"/>
                    <a:pt x="130" y="60"/>
                  </a:cubicBezTo>
                  <a:cubicBezTo>
                    <a:pt x="126" y="61"/>
                    <a:pt x="123" y="63"/>
                    <a:pt x="119" y="66"/>
                  </a:cubicBezTo>
                  <a:cubicBezTo>
                    <a:pt x="117" y="67"/>
                    <a:pt x="115" y="68"/>
                    <a:pt x="113" y="69"/>
                  </a:cubicBezTo>
                  <a:cubicBezTo>
                    <a:pt x="112" y="70"/>
                    <a:pt x="110" y="72"/>
                    <a:pt x="108" y="73"/>
                  </a:cubicBezTo>
                  <a:cubicBezTo>
                    <a:pt x="105" y="75"/>
                    <a:pt x="102" y="76"/>
                    <a:pt x="99" y="76"/>
                  </a:cubicBezTo>
                  <a:cubicBezTo>
                    <a:pt x="99" y="84"/>
                    <a:pt x="112" y="67"/>
                    <a:pt x="110" y="75"/>
                  </a:cubicBezTo>
                  <a:cubicBezTo>
                    <a:pt x="108" y="76"/>
                    <a:pt x="106" y="75"/>
                    <a:pt x="102" y="78"/>
                  </a:cubicBezTo>
                  <a:cubicBezTo>
                    <a:pt x="106" y="80"/>
                    <a:pt x="106" y="80"/>
                    <a:pt x="106" y="80"/>
                  </a:cubicBezTo>
                  <a:cubicBezTo>
                    <a:pt x="89" y="92"/>
                    <a:pt x="80" y="97"/>
                    <a:pt x="71" y="110"/>
                  </a:cubicBezTo>
                  <a:cubicBezTo>
                    <a:pt x="72" y="109"/>
                    <a:pt x="73" y="108"/>
                    <a:pt x="75" y="108"/>
                  </a:cubicBezTo>
                  <a:cubicBezTo>
                    <a:pt x="75" y="108"/>
                    <a:pt x="74" y="109"/>
                    <a:pt x="73" y="111"/>
                  </a:cubicBezTo>
                  <a:cubicBezTo>
                    <a:pt x="71" y="112"/>
                    <a:pt x="70" y="114"/>
                    <a:pt x="70" y="115"/>
                  </a:cubicBezTo>
                  <a:cubicBezTo>
                    <a:pt x="70" y="111"/>
                    <a:pt x="70" y="111"/>
                    <a:pt x="70" y="111"/>
                  </a:cubicBezTo>
                  <a:cubicBezTo>
                    <a:pt x="69" y="113"/>
                    <a:pt x="67" y="115"/>
                    <a:pt x="66" y="117"/>
                  </a:cubicBezTo>
                  <a:cubicBezTo>
                    <a:pt x="66" y="116"/>
                    <a:pt x="66" y="116"/>
                    <a:pt x="66" y="116"/>
                  </a:cubicBezTo>
                  <a:cubicBezTo>
                    <a:pt x="60" y="121"/>
                    <a:pt x="58" y="125"/>
                    <a:pt x="59" y="130"/>
                  </a:cubicBezTo>
                  <a:cubicBezTo>
                    <a:pt x="57" y="130"/>
                    <a:pt x="59" y="125"/>
                    <a:pt x="56" y="127"/>
                  </a:cubicBezTo>
                  <a:cubicBezTo>
                    <a:pt x="57" y="131"/>
                    <a:pt x="56" y="135"/>
                    <a:pt x="54" y="137"/>
                  </a:cubicBezTo>
                  <a:cubicBezTo>
                    <a:pt x="52" y="140"/>
                    <a:pt x="50" y="142"/>
                    <a:pt x="48" y="145"/>
                  </a:cubicBezTo>
                  <a:cubicBezTo>
                    <a:pt x="43" y="150"/>
                    <a:pt x="39" y="154"/>
                    <a:pt x="40" y="159"/>
                  </a:cubicBezTo>
                  <a:cubicBezTo>
                    <a:pt x="39" y="158"/>
                    <a:pt x="36" y="158"/>
                    <a:pt x="34" y="159"/>
                  </a:cubicBezTo>
                  <a:cubicBezTo>
                    <a:pt x="32" y="160"/>
                    <a:pt x="30" y="161"/>
                    <a:pt x="27" y="162"/>
                  </a:cubicBezTo>
                  <a:cubicBezTo>
                    <a:pt x="23" y="164"/>
                    <a:pt x="19" y="166"/>
                    <a:pt x="17" y="161"/>
                  </a:cubicBezTo>
                  <a:cubicBezTo>
                    <a:pt x="16" y="167"/>
                    <a:pt x="16" y="167"/>
                    <a:pt x="16" y="167"/>
                  </a:cubicBezTo>
                  <a:cubicBezTo>
                    <a:pt x="14" y="166"/>
                    <a:pt x="16" y="161"/>
                    <a:pt x="17" y="156"/>
                  </a:cubicBezTo>
                  <a:cubicBezTo>
                    <a:pt x="18" y="154"/>
                    <a:pt x="19" y="151"/>
                    <a:pt x="19" y="149"/>
                  </a:cubicBezTo>
                  <a:cubicBezTo>
                    <a:pt x="20" y="147"/>
                    <a:pt x="20" y="145"/>
                    <a:pt x="19" y="144"/>
                  </a:cubicBezTo>
                  <a:cubicBezTo>
                    <a:pt x="23" y="138"/>
                    <a:pt x="27" y="133"/>
                    <a:pt x="32" y="128"/>
                  </a:cubicBezTo>
                  <a:cubicBezTo>
                    <a:pt x="30" y="128"/>
                    <a:pt x="29" y="124"/>
                    <a:pt x="27" y="126"/>
                  </a:cubicBezTo>
                  <a:cubicBezTo>
                    <a:pt x="29" y="122"/>
                    <a:pt x="31" y="118"/>
                    <a:pt x="26" y="122"/>
                  </a:cubicBezTo>
                  <a:cubicBezTo>
                    <a:pt x="28" y="120"/>
                    <a:pt x="30" y="118"/>
                    <a:pt x="32" y="115"/>
                  </a:cubicBezTo>
                  <a:cubicBezTo>
                    <a:pt x="34" y="113"/>
                    <a:pt x="36" y="111"/>
                    <a:pt x="38" y="108"/>
                  </a:cubicBezTo>
                  <a:cubicBezTo>
                    <a:pt x="42" y="104"/>
                    <a:pt x="46" y="99"/>
                    <a:pt x="50" y="95"/>
                  </a:cubicBezTo>
                  <a:cubicBezTo>
                    <a:pt x="58" y="86"/>
                    <a:pt x="65" y="77"/>
                    <a:pt x="74" y="68"/>
                  </a:cubicBezTo>
                  <a:cubicBezTo>
                    <a:pt x="80" y="62"/>
                    <a:pt x="80" y="62"/>
                    <a:pt x="80" y="62"/>
                  </a:cubicBezTo>
                  <a:cubicBezTo>
                    <a:pt x="82" y="60"/>
                    <a:pt x="84" y="58"/>
                    <a:pt x="87" y="56"/>
                  </a:cubicBezTo>
                  <a:cubicBezTo>
                    <a:pt x="93" y="50"/>
                    <a:pt x="93" y="50"/>
                    <a:pt x="93" y="50"/>
                  </a:cubicBezTo>
                  <a:cubicBezTo>
                    <a:pt x="97" y="47"/>
                    <a:pt x="97" y="47"/>
                    <a:pt x="97" y="47"/>
                  </a:cubicBezTo>
                  <a:cubicBezTo>
                    <a:pt x="98" y="47"/>
                    <a:pt x="99" y="46"/>
                    <a:pt x="101" y="45"/>
                  </a:cubicBezTo>
                  <a:cubicBezTo>
                    <a:pt x="106" y="42"/>
                    <a:pt x="111" y="39"/>
                    <a:pt x="116" y="36"/>
                  </a:cubicBezTo>
                  <a:cubicBezTo>
                    <a:pt x="121" y="33"/>
                    <a:pt x="126" y="31"/>
                    <a:pt x="132" y="29"/>
                  </a:cubicBezTo>
                  <a:cubicBezTo>
                    <a:pt x="134" y="27"/>
                    <a:pt x="132" y="26"/>
                    <a:pt x="131" y="26"/>
                  </a:cubicBezTo>
                  <a:cubicBezTo>
                    <a:pt x="135" y="26"/>
                    <a:pt x="137" y="25"/>
                    <a:pt x="138" y="23"/>
                  </a:cubicBezTo>
                  <a:cubicBezTo>
                    <a:pt x="139" y="21"/>
                    <a:pt x="139" y="19"/>
                    <a:pt x="141" y="18"/>
                  </a:cubicBezTo>
                  <a:cubicBezTo>
                    <a:pt x="146" y="18"/>
                    <a:pt x="151" y="19"/>
                    <a:pt x="155" y="19"/>
                  </a:cubicBezTo>
                  <a:cubicBezTo>
                    <a:pt x="159" y="16"/>
                    <a:pt x="155" y="15"/>
                    <a:pt x="155" y="13"/>
                  </a:cubicBezTo>
                  <a:cubicBezTo>
                    <a:pt x="160" y="11"/>
                    <a:pt x="166" y="10"/>
                    <a:pt x="172" y="8"/>
                  </a:cubicBezTo>
                  <a:cubicBezTo>
                    <a:pt x="173" y="8"/>
                    <a:pt x="175" y="8"/>
                    <a:pt x="176" y="8"/>
                  </a:cubicBezTo>
                  <a:cubicBezTo>
                    <a:pt x="178" y="7"/>
                    <a:pt x="179" y="7"/>
                    <a:pt x="181" y="7"/>
                  </a:cubicBezTo>
                  <a:cubicBezTo>
                    <a:pt x="184" y="7"/>
                    <a:pt x="186" y="6"/>
                    <a:pt x="189" y="6"/>
                  </a:cubicBezTo>
                  <a:cubicBezTo>
                    <a:pt x="192" y="6"/>
                    <a:pt x="195" y="5"/>
                    <a:pt x="197" y="5"/>
                  </a:cubicBezTo>
                  <a:cubicBezTo>
                    <a:pt x="200" y="5"/>
                    <a:pt x="203" y="5"/>
                    <a:pt x="205" y="5"/>
                  </a:cubicBezTo>
                  <a:cubicBezTo>
                    <a:pt x="211" y="4"/>
                    <a:pt x="216" y="3"/>
                    <a:pt x="220" y="2"/>
                  </a:cubicBezTo>
                  <a:cubicBezTo>
                    <a:pt x="227" y="4"/>
                    <a:pt x="219" y="7"/>
                    <a:pt x="227" y="8"/>
                  </a:cubicBezTo>
                  <a:cubicBezTo>
                    <a:pt x="217" y="1"/>
                    <a:pt x="248" y="4"/>
                    <a:pt x="245" y="0"/>
                  </a:cubicBezTo>
                  <a:cubicBezTo>
                    <a:pt x="248" y="4"/>
                    <a:pt x="255" y="5"/>
                    <a:pt x="261" y="6"/>
                  </a:cubicBezTo>
                  <a:cubicBezTo>
                    <a:pt x="266" y="8"/>
                    <a:pt x="270" y="10"/>
                    <a:pt x="268" y="15"/>
                  </a:cubicBezTo>
                  <a:cubicBezTo>
                    <a:pt x="277" y="17"/>
                    <a:pt x="276" y="12"/>
                    <a:pt x="274" y="10"/>
                  </a:cubicBezTo>
                  <a:cubicBezTo>
                    <a:pt x="279" y="12"/>
                    <a:pt x="284" y="13"/>
                    <a:pt x="289" y="13"/>
                  </a:cubicBezTo>
                  <a:cubicBezTo>
                    <a:pt x="293" y="14"/>
                    <a:pt x="298" y="15"/>
                    <a:pt x="303" y="15"/>
                  </a:cubicBezTo>
                  <a:cubicBezTo>
                    <a:pt x="304" y="16"/>
                    <a:pt x="308" y="17"/>
                    <a:pt x="313" y="19"/>
                  </a:cubicBezTo>
                  <a:cubicBezTo>
                    <a:pt x="318" y="21"/>
                    <a:pt x="324" y="23"/>
                    <a:pt x="330" y="26"/>
                  </a:cubicBezTo>
                  <a:cubicBezTo>
                    <a:pt x="333" y="27"/>
                    <a:pt x="336" y="29"/>
                    <a:pt x="338" y="31"/>
                  </a:cubicBezTo>
                  <a:cubicBezTo>
                    <a:pt x="341" y="32"/>
                    <a:pt x="344" y="34"/>
                    <a:pt x="346" y="36"/>
                  </a:cubicBezTo>
                  <a:cubicBezTo>
                    <a:pt x="351" y="39"/>
                    <a:pt x="354" y="43"/>
                    <a:pt x="355" y="46"/>
                  </a:cubicBezTo>
                  <a:cubicBezTo>
                    <a:pt x="352" y="37"/>
                    <a:pt x="357" y="44"/>
                    <a:pt x="364" y="45"/>
                  </a:cubicBezTo>
                  <a:cubicBezTo>
                    <a:pt x="361" y="38"/>
                    <a:pt x="361" y="38"/>
                    <a:pt x="361" y="38"/>
                  </a:cubicBezTo>
                  <a:cubicBezTo>
                    <a:pt x="373" y="47"/>
                    <a:pt x="373" y="47"/>
                    <a:pt x="373" y="47"/>
                  </a:cubicBezTo>
                  <a:cubicBezTo>
                    <a:pt x="376" y="49"/>
                    <a:pt x="377" y="50"/>
                    <a:pt x="376" y="50"/>
                  </a:cubicBezTo>
                  <a:cubicBezTo>
                    <a:pt x="378" y="52"/>
                    <a:pt x="374" y="52"/>
                    <a:pt x="378" y="57"/>
                  </a:cubicBezTo>
                  <a:cubicBezTo>
                    <a:pt x="382" y="60"/>
                    <a:pt x="384" y="61"/>
                    <a:pt x="387" y="62"/>
                  </a:cubicBezTo>
                  <a:cubicBezTo>
                    <a:pt x="389" y="62"/>
                    <a:pt x="391" y="63"/>
                    <a:pt x="394" y="64"/>
                  </a:cubicBezTo>
                  <a:cubicBezTo>
                    <a:pt x="393" y="62"/>
                    <a:pt x="393" y="62"/>
                    <a:pt x="393" y="62"/>
                  </a:cubicBezTo>
                  <a:cubicBezTo>
                    <a:pt x="398" y="67"/>
                    <a:pt x="398" y="67"/>
                    <a:pt x="398" y="67"/>
                  </a:cubicBezTo>
                  <a:cubicBezTo>
                    <a:pt x="400" y="69"/>
                    <a:pt x="396" y="66"/>
                    <a:pt x="393" y="65"/>
                  </a:cubicBezTo>
                  <a:cubicBezTo>
                    <a:pt x="390" y="64"/>
                    <a:pt x="387" y="64"/>
                    <a:pt x="392" y="71"/>
                  </a:cubicBezTo>
                  <a:cubicBezTo>
                    <a:pt x="393" y="70"/>
                    <a:pt x="405" y="73"/>
                    <a:pt x="405" y="78"/>
                  </a:cubicBezTo>
                  <a:cubicBezTo>
                    <a:pt x="399" y="72"/>
                    <a:pt x="398" y="75"/>
                    <a:pt x="399" y="78"/>
                  </a:cubicBezTo>
                  <a:cubicBezTo>
                    <a:pt x="402" y="81"/>
                    <a:pt x="404" y="84"/>
                    <a:pt x="406" y="87"/>
                  </a:cubicBezTo>
                  <a:cubicBezTo>
                    <a:pt x="408" y="80"/>
                    <a:pt x="408" y="80"/>
                    <a:pt x="408" y="80"/>
                  </a:cubicBezTo>
                  <a:cubicBezTo>
                    <a:pt x="411" y="84"/>
                    <a:pt x="414" y="87"/>
                    <a:pt x="416" y="90"/>
                  </a:cubicBezTo>
                  <a:cubicBezTo>
                    <a:pt x="418" y="92"/>
                    <a:pt x="419" y="94"/>
                    <a:pt x="420" y="96"/>
                  </a:cubicBezTo>
                  <a:cubicBezTo>
                    <a:pt x="424" y="101"/>
                    <a:pt x="424" y="101"/>
                    <a:pt x="424" y="101"/>
                  </a:cubicBezTo>
                  <a:cubicBezTo>
                    <a:pt x="426" y="105"/>
                    <a:pt x="428" y="109"/>
                    <a:pt x="430" y="113"/>
                  </a:cubicBezTo>
                  <a:cubicBezTo>
                    <a:pt x="432" y="116"/>
                    <a:pt x="434" y="120"/>
                    <a:pt x="436" y="124"/>
                  </a:cubicBezTo>
                  <a:cubicBezTo>
                    <a:pt x="438" y="128"/>
                    <a:pt x="440" y="132"/>
                    <a:pt x="441" y="136"/>
                  </a:cubicBezTo>
                  <a:cubicBezTo>
                    <a:pt x="443" y="141"/>
                    <a:pt x="444" y="145"/>
                    <a:pt x="446" y="149"/>
                  </a:cubicBezTo>
                  <a:cubicBezTo>
                    <a:pt x="448" y="155"/>
                    <a:pt x="448" y="155"/>
                    <a:pt x="448" y="155"/>
                  </a:cubicBezTo>
                  <a:cubicBezTo>
                    <a:pt x="450" y="162"/>
                    <a:pt x="450" y="162"/>
                    <a:pt x="450" y="162"/>
                  </a:cubicBezTo>
                  <a:cubicBezTo>
                    <a:pt x="451" y="166"/>
                    <a:pt x="452" y="170"/>
                    <a:pt x="454" y="174"/>
                  </a:cubicBezTo>
                  <a:cubicBezTo>
                    <a:pt x="449" y="175"/>
                    <a:pt x="459" y="199"/>
                    <a:pt x="451" y="197"/>
                  </a:cubicBezTo>
                  <a:cubicBezTo>
                    <a:pt x="451" y="196"/>
                    <a:pt x="451" y="196"/>
                    <a:pt x="451" y="196"/>
                  </a:cubicBezTo>
                  <a:cubicBezTo>
                    <a:pt x="450" y="192"/>
                    <a:pt x="449" y="193"/>
                    <a:pt x="448" y="195"/>
                  </a:cubicBezTo>
                  <a:cubicBezTo>
                    <a:pt x="448" y="197"/>
                    <a:pt x="447" y="199"/>
                    <a:pt x="447" y="200"/>
                  </a:cubicBezTo>
                  <a:cubicBezTo>
                    <a:pt x="447" y="202"/>
                    <a:pt x="447" y="203"/>
                    <a:pt x="447" y="204"/>
                  </a:cubicBezTo>
                  <a:cubicBezTo>
                    <a:pt x="451" y="202"/>
                    <a:pt x="454" y="201"/>
                    <a:pt x="456" y="198"/>
                  </a:cubicBezTo>
                  <a:cubicBezTo>
                    <a:pt x="458" y="198"/>
                    <a:pt x="457" y="200"/>
                    <a:pt x="456" y="203"/>
                  </a:cubicBezTo>
                  <a:cubicBezTo>
                    <a:pt x="461" y="214"/>
                    <a:pt x="461" y="214"/>
                    <a:pt x="461" y="214"/>
                  </a:cubicBezTo>
                  <a:cubicBezTo>
                    <a:pt x="464" y="215"/>
                    <a:pt x="467" y="219"/>
                    <a:pt x="467" y="223"/>
                  </a:cubicBezTo>
                  <a:cubicBezTo>
                    <a:pt x="468" y="227"/>
                    <a:pt x="467" y="233"/>
                    <a:pt x="467" y="238"/>
                  </a:cubicBezTo>
                  <a:close/>
                  <a:moveTo>
                    <a:pt x="433" y="195"/>
                  </a:moveTo>
                  <a:cubicBezTo>
                    <a:pt x="430" y="194"/>
                    <a:pt x="430" y="194"/>
                    <a:pt x="430" y="194"/>
                  </a:cubicBezTo>
                  <a:cubicBezTo>
                    <a:pt x="433" y="194"/>
                    <a:pt x="433" y="194"/>
                    <a:pt x="433" y="194"/>
                  </a:cubicBezTo>
                  <a:cubicBezTo>
                    <a:pt x="432" y="190"/>
                    <a:pt x="431" y="189"/>
                    <a:pt x="430" y="189"/>
                  </a:cubicBezTo>
                  <a:cubicBezTo>
                    <a:pt x="430" y="191"/>
                    <a:pt x="430" y="192"/>
                    <a:pt x="429" y="194"/>
                  </a:cubicBezTo>
                  <a:cubicBezTo>
                    <a:pt x="433" y="197"/>
                    <a:pt x="433" y="197"/>
                    <a:pt x="433" y="197"/>
                  </a:cubicBezTo>
                  <a:cubicBezTo>
                    <a:pt x="433" y="196"/>
                    <a:pt x="433" y="195"/>
                    <a:pt x="433" y="195"/>
                  </a:cubicBezTo>
                  <a:close/>
                  <a:moveTo>
                    <a:pt x="428" y="199"/>
                  </a:moveTo>
                  <a:cubicBezTo>
                    <a:pt x="430" y="199"/>
                    <a:pt x="430" y="199"/>
                    <a:pt x="430" y="199"/>
                  </a:cubicBezTo>
                  <a:cubicBezTo>
                    <a:pt x="429" y="197"/>
                    <a:pt x="429" y="197"/>
                    <a:pt x="429" y="197"/>
                  </a:cubicBezTo>
                  <a:cubicBezTo>
                    <a:pt x="429" y="198"/>
                    <a:pt x="429" y="199"/>
                    <a:pt x="428" y="199"/>
                  </a:cubicBezTo>
                  <a:close/>
                  <a:moveTo>
                    <a:pt x="429" y="258"/>
                  </a:moveTo>
                  <a:cubicBezTo>
                    <a:pt x="429" y="258"/>
                    <a:pt x="430" y="258"/>
                    <a:pt x="430" y="258"/>
                  </a:cubicBezTo>
                  <a:cubicBezTo>
                    <a:pt x="430" y="255"/>
                    <a:pt x="430" y="253"/>
                    <a:pt x="429" y="251"/>
                  </a:cubicBezTo>
                  <a:cubicBezTo>
                    <a:pt x="429" y="250"/>
                    <a:pt x="428" y="250"/>
                    <a:pt x="427" y="249"/>
                  </a:cubicBezTo>
                  <a:lnTo>
                    <a:pt x="429" y="258"/>
                  </a:lnTo>
                  <a:close/>
                  <a:moveTo>
                    <a:pt x="428" y="206"/>
                  </a:moveTo>
                  <a:cubicBezTo>
                    <a:pt x="428" y="205"/>
                    <a:pt x="428" y="204"/>
                    <a:pt x="428" y="204"/>
                  </a:cubicBezTo>
                  <a:cubicBezTo>
                    <a:pt x="427" y="205"/>
                    <a:pt x="427" y="205"/>
                    <a:pt x="427" y="205"/>
                  </a:cubicBezTo>
                  <a:cubicBezTo>
                    <a:pt x="428" y="206"/>
                    <a:pt x="428" y="206"/>
                    <a:pt x="428" y="206"/>
                  </a:cubicBezTo>
                  <a:close/>
                  <a:moveTo>
                    <a:pt x="454" y="208"/>
                  </a:moveTo>
                  <a:cubicBezTo>
                    <a:pt x="455" y="208"/>
                    <a:pt x="455" y="207"/>
                    <a:pt x="456" y="205"/>
                  </a:cubicBezTo>
                  <a:cubicBezTo>
                    <a:pt x="455" y="206"/>
                    <a:pt x="455" y="207"/>
                    <a:pt x="454" y="208"/>
                  </a:cubicBezTo>
                  <a:close/>
                  <a:moveTo>
                    <a:pt x="330" y="49"/>
                  </a:moveTo>
                  <a:cubicBezTo>
                    <a:pt x="334" y="51"/>
                    <a:pt x="337" y="53"/>
                    <a:pt x="341" y="55"/>
                  </a:cubicBezTo>
                  <a:cubicBezTo>
                    <a:pt x="342" y="55"/>
                    <a:pt x="344" y="56"/>
                    <a:pt x="345" y="57"/>
                  </a:cubicBezTo>
                  <a:cubicBezTo>
                    <a:pt x="344" y="55"/>
                    <a:pt x="343" y="54"/>
                    <a:pt x="342" y="53"/>
                  </a:cubicBezTo>
                  <a:cubicBezTo>
                    <a:pt x="339" y="51"/>
                    <a:pt x="334" y="49"/>
                    <a:pt x="330" y="49"/>
                  </a:cubicBezTo>
                  <a:close/>
                  <a:moveTo>
                    <a:pt x="305" y="47"/>
                  </a:moveTo>
                  <a:cubicBezTo>
                    <a:pt x="303" y="45"/>
                    <a:pt x="304" y="45"/>
                    <a:pt x="305" y="45"/>
                  </a:cubicBezTo>
                  <a:cubicBezTo>
                    <a:pt x="304" y="44"/>
                    <a:pt x="304" y="44"/>
                    <a:pt x="304" y="44"/>
                  </a:cubicBezTo>
                  <a:cubicBezTo>
                    <a:pt x="308" y="44"/>
                    <a:pt x="307" y="42"/>
                    <a:pt x="307" y="41"/>
                  </a:cubicBezTo>
                  <a:cubicBezTo>
                    <a:pt x="305" y="40"/>
                    <a:pt x="305" y="40"/>
                    <a:pt x="305" y="40"/>
                  </a:cubicBezTo>
                  <a:cubicBezTo>
                    <a:pt x="305" y="39"/>
                    <a:pt x="305" y="39"/>
                    <a:pt x="306" y="39"/>
                  </a:cubicBezTo>
                  <a:cubicBezTo>
                    <a:pt x="306" y="38"/>
                    <a:pt x="306" y="37"/>
                    <a:pt x="309" y="37"/>
                  </a:cubicBezTo>
                  <a:cubicBezTo>
                    <a:pt x="304" y="36"/>
                    <a:pt x="302" y="36"/>
                    <a:pt x="300" y="36"/>
                  </a:cubicBezTo>
                  <a:cubicBezTo>
                    <a:pt x="298" y="36"/>
                    <a:pt x="297" y="37"/>
                    <a:pt x="295" y="37"/>
                  </a:cubicBezTo>
                  <a:cubicBezTo>
                    <a:pt x="300" y="40"/>
                    <a:pt x="300" y="40"/>
                    <a:pt x="300" y="40"/>
                  </a:cubicBezTo>
                  <a:cubicBezTo>
                    <a:pt x="300" y="41"/>
                    <a:pt x="295" y="39"/>
                    <a:pt x="290" y="37"/>
                  </a:cubicBezTo>
                  <a:cubicBezTo>
                    <a:pt x="291" y="37"/>
                    <a:pt x="293" y="37"/>
                    <a:pt x="293" y="36"/>
                  </a:cubicBezTo>
                  <a:cubicBezTo>
                    <a:pt x="294" y="37"/>
                    <a:pt x="294" y="37"/>
                    <a:pt x="294" y="37"/>
                  </a:cubicBezTo>
                  <a:cubicBezTo>
                    <a:pt x="293" y="34"/>
                    <a:pt x="293" y="34"/>
                    <a:pt x="293" y="34"/>
                  </a:cubicBezTo>
                  <a:cubicBezTo>
                    <a:pt x="289" y="35"/>
                    <a:pt x="287" y="35"/>
                    <a:pt x="286" y="36"/>
                  </a:cubicBezTo>
                  <a:cubicBezTo>
                    <a:pt x="287" y="36"/>
                    <a:pt x="289" y="37"/>
                    <a:pt x="290" y="37"/>
                  </a:cubicBezTo>
                  <a:cubicBezTo>
                    <a:pt x="289" y="37"/>
                    <a:pt x="287" y="37"/>
                    <a:pt x="285" y="36"/>
                  </a:cubicBezTo>
                  <a:cubicBezTo>
                    <a:pt x="285" y="37"/>
                    <a:pt x="284" y="37"/>
                    <a:pt x="284" y="37"/>
                  </a:cubicBezTo>
                  <a:cubicBezTo>
                    <a:pt x="283" y="37"/>
                    <a:pt x="282" y="38"/>
                    <a:pt x="280" y="38"/>
                  </a:cubicBezTo>
                  <a:cubicBezTo>
                    <a:pt x="281" y="38"/>
                    <a:pt x="281" y="38"/>
                    <a:pt x="282" y="39"/>
                  </a:cubicBezTo>
                  <a:cubicBezTo>
                    <a:pt x="283" y="39"/>
                    <a:pt x="283" y="40"/>
                    <a:pt x="284" y="40"/>
                  </a:cubicBezTo>
                  <a:cubicBezTo>
                    <a:pt x="286" y="41"/>
                    <a:pt x="287" y="42"/>
                    <a:pt x="288" y="42"/>
                  </a:cubicBezTo>
                  <a:cubicBezTo>
                    <a:pt x="287" y="42"/>
                    <a:pt x="284" y="41"/>
                    <a:pt x="283" y="40"/>
                  </a:cubicBezTo>
                  <a:cubicBezTo>
                    <a:pt x="281" y="39"/>
                    <a:pt x="280" y="39"/>
                    <a:pt x="280" y="38"/>
                  </a:cubicBezTo>
                  <a:cubicBezTo>
                    <a:pt x="280" y="38"/>
                    <a:pt x="280" y="38"/>
                    <a:pt x="280" y="38"/>
                  </a:cubicBezTo>
                  <a:cubicBezTo>
                    <a:pt x="280" y="43"/>
                    <a:pt x="280" y="43"/>
                    <a:pt x="280" y="43"/>
                  </a:cubicBezTo>
                  <a:cubicBezTo>
                    <a:pt x="285" y="45"/>
                    <a:pt x="289" y="46"/>
                    <a:pt x="293" y="46"/>
                  </a:cubicBezTo>
                  <a:cubicBezTo>
                    <a:pt x="297" y="47"/>
                    <a:pt x="302" y="46"/>
                    <a:pt x="305" y="47"/>
                  </a:cubicBezTo>
                  <a:close/>
                  <a:moveTo>
                    <a:pt x="355" y="75"/>
                  </a:moveTo>
                  <a:cubicBezTo>
                    <a:pt x="355" y="75"/>
                    <a:pt x="354" y="75"/>
                    <a:pt x="354" y="74"/>
                  </a:cubicBezTo>
                  <a:cubicBezTo>
                    <a:pt x="355" y="75"/>
                    <a:pt x="356" y="75"/>
                    <a:pt x="357" y="76"/>
                  </a:cubicBezTo>
                  <a:cubicBezTo>
                    <a:pt x="354" y="73"/>
                    <a:pt x="352" y="71"/>
                    <a:pt x="350" y="69"/>
                  </a:cubicBezTo>
                  <a:cubicBezTo>
                    <a:pt x="349" y="67"/>
                    <a:pt x="348" y="66"/>
                    <a:pt x="348" y="65"/>
                  </a:cubicBezTo>
                  <a:cubicBezTo>
                    <a:pt x="347" y="64"/>
                    <a:pt x="347" y="63"/>
                    <a:pt x="346" y="63"/>
                  </a:cubicBezTo>
                  <a:cubicBezTo>
                    <a:pt x="344" y="60"/>
                    <a:pt x="341" y="57"/>
                    <a:pt x="336" y="56"/>
                  </a:cubicBezTo>
                  <a:cubicBezTo>
                    <a:pt x="336" y="56"/>
                    <a:pt x="336" y="56"/>
                    <a:pt x="336" y="57"/>
                  </a:cubicBezTo>
                  <a:cubicBezTo>
                    <a:pt x="338" y="59"/>
                    <a:pt x="339" y="61"/>
                    <a:pt x="334" y="62"/>
                  </a:cubicBezTo>
                  <a:cubicBezTo>
                    <a:pt x="334" y="61"/>
                    <a:pt x="334" y="60"/>
                    <a:pt x="333" y="59"/>
                  </a:cubicBezTo>
                  <a:cubicBezTo>
                    <a:pt x="332" y="61"/>
                    <a:pt x="330" y="62"/>
                    <a:pt x="332" y="67"/>
                  </a:cubicBezTo>
                  <a:cubicBezTo>
                    <a:pt x="338" y="73"/>
                    <a:pt x="342" y="74"/>
                    <a:pt x="347" y="74"/>
                  </a:cubicBezTo>
                  <a:cubicBezTo>
                    <a:pt x="349" y="74"/>
                    <a:pt x="352" y="74"/>
                    <a:pt x="355" y="75"/>
                  </a:cubicBezTo>
                  <a:close/>
                  <a:moveTo>
                    <a:pt x="368" y="90"/>
                  </a:moveTo>
                  <a:cubicBezTo>
                    <a:pt x="369" y="90"/>
                    <a:pt x="369" y="90"/>
                    <a:pt x="370" y="91"/>
                  </a:cubicBezTo>
                  <a:cubicBezTo>
                    <a:pt x="369" y="90"/>
                    <a:pt x="369" y="89"/>
                    <a:pt x="369" y="88"/>
                  </a:cubicBezTo>
                  <a:cubicBezTo>
                    <a:pt x="372" y="89"/>
                    <a:pt x="376" y="92"/>
                    <a:pt x="379" y="95"/>
                  </a:cubicBezTo>
                  <a:cubicBezTo>
                    <a:pt x="381" y="96"/>
                    <a:pt x="384" y="97"/>
                    <a:pt x="386" y="98"/>
                  </a:cubicBezTo>
                  <a:cubicBezTo>
                    <a:pt x="386" y="98"/>
                    <a:pt x="387" y="98"/>
                    <a:pt x="387" y="98"/>
                  </a:cubicBezTo>
                  <a:cubicBezTo>
                    <a:pt x="386" y="97"/>
                    <a:pt x="384" y="96"/>
                    <a:pt x="383" y="93"/>
                  </a:cubicBezTo>
                  <a:cubicBezTo>
                    <a:pt x="386" y="95"/>
                    <a:pt x="390" y="97"/>
                    <a:pt x="391" y="96"/>
                  </a:cubicBezTo>
                  <a:cubicBezTo>
                    <a:pt x="390" y="93"/>
                    <a:pt x="388" y="91"/>
                    <a:pt x="386" y="89"/>
                  </a:cubicBezTo>
                  <a:cubicBezTo>
                    <a:pt x="384" y="87"/>
                    <a:pt x="382" y="86"/>
                    <a:pt x="379" y="85"/>
                  </a:cubicBezTo>
                  <a:cubicBezTo>
                    <a:pt x="375" y="83"/>
                    <a:pt x="371" y="82"/>
                    <a:pt x="367" y="80"/>
                  </a:cubicBezTo>
                  <a:cubicBezTo>
                    <a:pt x="369" y="81"/>
                    <a:pt x="371" y="82"/>
                    <a:pt x="372" y="84"/>
                  </a:cubicBezTo>
                  <a:cubicBezTo>
                    <a:pt x="373" y="83"/>
                    <a:pt x="375" y="85"/>
                    <a:pt x="377" y="85"/>
                  </a:cubicBezTo>
                  <a:cubicBezTo>
                    <a:pt x="379" y="87"/>
                    <a:pt x="380" y="89"/>
                    <a:pt x="379" y="90"/>
                  </a:cubicBezTo>
                  <a:cubicBezTo>
                    <a:pt x="378" y="89"/>
                    <a:pt x="378" y="89"/>
                    <a:pt x="378" y="89"/>
                  </a:cubicBezTo>
                  <a:cubicBezTo>
                    <a:pt x="373" y="92"/>
                    <a:pt x="373" y="85"/>
                    <a:pt x="367" y="86"/>
                  </a:cubicBezTo>
                  <a:cubicBezTo>
                    <a:pt x="367" y="85"/>
                    <a:pt x="366" y="84"/>
                    <a:pt x="365" y="83"/>
                  </a:cubicBezTo>
                  <a:cubicBezTo>
                    <a:pt x="365" y="83"/>
                    <a:pt x="364" y="83"/>
                    <a:pt x="364" y="84"/>
                  </a:cubicBezTo>
                  <a:cubicBezTo>
                    <a:pt x="364" y="84"/>
                    <a:pt x="364" y="85"/>
                    <a:pt x="364" y="86"/>
                  </a:cubicBezTo>
                  <a:cubicBezTo>
                    <a:pt x="365" y="87"/>
                    <a:pt x="366" y="88"/>
                    <a:pt x="368" y="90"/>
                  </a:cubicBezTo>
                  <a:close/>
                  <a:moveTo>
                    <a:pt x="411" y="159"/>
                  </a:moveTo>
                  <a:cubicBezTo>
                    <a:pt x="411" y="159"/>
                    <a:pt x="411" y="158"/>
                    <a:pt x="410" y="158"/>
                  </a:cubicBezTo>
                  <a:cubicBezTo>
                    <a:pt x="410" y="158"/>
                    <a:pt x="411" y="159"/>
                    <a:pt x="411" y="159"/>
                  </a:cubicBezTo>
                  <a:close/>
                  <a:moveTo>
                    <a:pt x="396" y="346"/>
                  </a:moveTo>
                  <a:cubicBezTo>
                    <a:pt x="395" y="345"/>
                    <a:pt x="395" y="345"/>
                    <a:pt x="395" y="344"/>
                  </a:cubicBezTo>
                  <a:cubicBezTo>
                    <a:pt x="394" y="346"/>
                    <a:pt x="395" y="345"/>
                    <a:pt x="396" y="346"/>
                  </a:cubicBezTo>
                  <a:close/>
                  <a:moveTo>
                    <a:pt x="332" y="403"/>
                  </a:moveTo>
                  <a:cubicBezTo>
                    <a:pt x="332" y="403"/>
                    <a:pt x="332" y="404"/>
                    <a:pt x="331" y="404"/>
                  </a:cubicBezTo>
                  <a:lnTo>
                    <a:pt x="332" y="403"/>
                  </a:lnTo>
                  <a:close/>
                  <a:moveTo>
                    <a:pt x="179" y="439"/>
                  </a:moveTo>
                  <a:cubicBezTo>
                    <a:pt x="179" y="439"/>
                    <a:pt x="179" y="439"/>
                    <a:pt x="179" y="439"/>
                  </a:cubicBezTo>
                  <a:cubicBezTo>
                    <a:pt x="179" y="439"/>
                    <a:pt x="179" y="439"/>
                    <a:pt x="179" y="439"/>
                  </a:cubicBezTo>
                  <a:cubicBezTo>
                    <a:pt x="179" y="439"/>
                    <a:pt x="179" y="439"/>
                    <a:pt x="179" y="439"/>
                  </a:cubicBezTo>
                  <a:close/>
                  <a:moveTo>
                    <a:pt x="179" y="438"/>
                  </a:moveTo>
                  <a:cubicBezTo>
                    <a:pt x="179" y="438"/>
                    <a:pt x="179" y="438"/>
                    <a:pt x="179" y="438"/>
                  </a:cubicBezTo>
                  <a:cubicBezTo>
                    <a:pt x="179" y="438"/>
                    <a:pt x="179" y="438"/>
                    <a:pt x="179" y="438"/>
                  </a:cubicBezTo>
                  <a:cubicBezTo>
                    <a:pt x="179" y="438"/>
                    <a:pt x="179" y="438"/>
                    <a:pt x="179" y="438"/>
                  </a:cubicBezTo>
                  <a:cubicBezTo>
                    <a:pt x="179" y="438"/>
                    <a:pt x="179" y="438"/>
                    <a:pt x="179" y="438"/>
                  </a:cubicBezTo>
                  <a:close/>
                  <a:moveTo>
                    <a:pt x="179" y="441"/>
                  </a:moveTo>
                  <a:cubicBezTo>
                    <a:pt x="179" y="441"/>
                    <a:pt x="179" y="441"/>
                    <a:pt x="179" y="441"/>
                  </a:cubicBezTo>
                  <a:cubicBezTo>
                    <a:pt x="179" y="441"/>
                    <a:pt x="179" y="441"/>
                    <a:pt x="179" y="441"/>
                  </a:cubicBezTo>
                  <a:close/>
                  <a:moveTo>
                    <a:pt x="244" y="0"/>
                  </a:moveTo>
                  <a:cubicBezTo>
                    <a:pt x="244" y="0"/>
                    <a:pt x="244" y="0"/>
                    <a:pt x="245" y="0"/>
                  </a:cubicBezTo>
                  <a:cubicBezTo>
                    <a:pt x="244" y="0"/>
                    <a:pt x="244" y="0"/>
                    <a:pt x="244" y="0"/>
                  </a:cubicBezTo>
                  <a:close/>
                  <a:moveTo>
                    <a:pt x="269" y="53"/>
                  </a:moveTo>
                  <a:cubicBezTo>
                    <a:pt x="275" y="53"/>
                    <a:pt x="275" y="53"/>
                    <a:pt x="275" y="53"/>
                  </a:cubicBezTo>
                  <a:cubicBezTo>
                    <a:pt x="272" y="52"/>
                    <a:pt x="271" y="51"/>
                    <a:pt x="269" y="51"/>
                  </a:cubicBezTo>
                  <a:cubicBezTo>
                    <a:pt x="269" y="51"/>
                    <a:pt x="270" y="53"/>
                    <a:pt x="269" y="53"/>
                  </a:cubicBezTo>
                  <a:close/>
                  <a:moveTo>
                    <a:pt x="269" y="53"/>
                  </a:moveTo>
                  <a:cubicBezTo>
                    <a:pt x="268" y="53"/>
                    <a:pt x="268" y="53"/>
                    <a:pt x="268" y="53"/>
                  </a:cubicBezTo>
                  <a:cubicBezTo>
                    <a:pt x="269" y="53"/>
                    <a:pt x="269" y="53"/>
                    <a:pt x="269" y="53"/>
                  </a:cubicBezTo>
                  <a:close/>
                  <a:moveTo>
                    <a:pt x="258" y="39"/>
                  </a:moveTo>
                  <a:cubicBezTo>
                    <a:pt x="258" y="39"/>
                    <a:pt x="260" y="39"/>
                    <a:pt x="261" y="39"/>
                  </a:cubicBezTo>
                  <a:cubicBezTo>
                    <a:pt x="262" y="39"/>
                    <a:pt x="263" y="39"/>
                    <a:pt x="265" y="39"/>
                  </a:cubicBezTo>
                  <a:cubicBezTo>
                    <a:pt x="265" y="37"/>
                    <a:pt x="263" y="36"/>
                    <a:pt x="262" y="36"/>
                  </a:cubicBezTo>
                  <a:cubicBezTo>
                    <a:pt x="260" y="36"/>
                    <a:pt x="258" y="36"/>
                    <a:pt x="255" y="36"/>
                  </a:cubicBezTo>
                  <a:cubicBezTo>
                    <a:pt x="256" y="36"/>
                    <a:pt x="256" y="36"/>
                    <a:pt x="256" y="36"/>
                  </a:cubicBezTo>
                  <a:cubicBezTo>
                    <a:pt x="255" y="38"/>
                    <a:pt x="256" y="39"/>
                    <a:pt x="258" y="39"/>
                  </a:cubicBezTo>
                  <a:close/>
                  <a:moveTo>
                    <a:pt x="254" y="36"/>
                  </a:moveTo>
                  <a:cubicBezTo>
                    <a:pt x="253" y="36"/>
                    <a:pt x="251" y="36"/>
                    <a:pt x="250" y="36"/>
                  </a:cubicBezTo>
                  <a:cubicBezTo>
                    <a:pt x="249" y="37"/>
                    <a:pt x="251" y="36"/>
                    <a:pt x="254" y="36"/>
                  </a:cubicBezTo>
                  <a:close/>
                  <a:moveTo>
                    <a:pt x="308" y="61"/>
                  </a:moveTo>
                  <a:cubicBezTo>
                    <a:pt x="307" y="59"/>
                    <a:pt x="305" y="64"/>
                    <a:pt x="305" y="62"/>
                  </a:cubicBezTo>
                  <a:cubicBezTo>
                    <a:pt x="301" y="65"/>
                    <a:pt x="320" y="63"/>
                    <a:pt x="308" y="61"/>
                  </a:cubicBezTo>
                  <a:close/>
                  <a:moveTo>
                    <a:pt x="10" y="155"/>
                  </a:moveTo>
                  <a:cubicBezTo>
                    <a:pt x="6" y="161"/>
                    <a:pt x="6" y="161"/>
                    <a:pt x="6" y="161"/>
                  </a:cubicBezTo>
                  <a:cubicBezTo>
                    <a:pt x="10" y="158"/>
                    <a:pt x="10" y="158"/>
                    <a:pt x="10" y="158"/>
                  </a:cubicBezTo>
                  <a:lnTo>
                    <a:pt x="10" y="155"/>
                  </a:lnTo>
                  <a:close/>
                  <a:moveTo>
                    <a:pt x="10" y="175"/>
                  </a:moveTo>
                  <a:cubicBezTo>
                    <a:pt x="10" y="174"/>
                    <a:pt x="10" y="171"/>
                    <a:pt x="12" y="170"/>
                  </a:cubicBezTo>
                  <a:cubicBezTo>
                    <a:pt x="6" y="170"/>
                    <a:pt x="6" y="170"/>
                    <a:pt x="6" y="170"/>
                  </a:cubicBezTo>
                  <a:lnTo>
                    <a:pt x="10" y="175"/>
                  </a:lnTo>
                  <a:close/>
                  <a:moveTo>
                    <a:pt x="385" y="338"/>
                  </a:moveTo>
                  <a:cubicBezTo>
                    <a:pt x="384" y="339"/>
                    <a:pt x="383" y="342"/>
                    <a:pt x="382" y="344"/>
                  </a:cubicBezTo>
                  <a:cubicBezTo>
                    <a:pt x="385" y="340"/>
                    <a:pt x="390" y="340"/>
                    <a:pt x="385" y="338"/>
                  </a:cubicBezTo>
                  <a:close/>
                  <a:moveTo>
                    <a:pt x="381" y="345"/>
                  </a:moveTo>
                  <a:cubicBezTo>
                    <a:pt x="382" y="345"/>
                    <a:pt x="382" y="344"/>
                    <a:pt x="382" y="344"/>
                  </a:cubicBezTo>
                  <a:cubicBezTo>
                    <a:pt x="382" y="344"/>
                    <a:pt x="382" y="345"/>
                    <a:pt x="381" y="345"/>
                  </a:cubicBezTo>
                  <a:close/>
                </a:path>
              </a:pathLst>
            </a:custGeom>
            <a:solidFill>
              <a:srgbClr val="1564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3" name="Group 2">
            <a:extLst>
              <a:ext uri="{FF2B5EF4-FFF2-40B4-BE49-F238E27FC236}">
                <a16:creationId xmlns:a16="http://schemas.microsoft.com/office/drawing/2014/main" id="{56295456-1111-4675-9867-64D2EB2EE492}"/>
              </a:ext>
            </a:extLst>
          </p:cNvPr>
          <p:cNvGrpSpPr/>
          <p:nvPr/>
        </p:nvGrpSpPr>
        <p:grpSpPr>
          <a:xfrm>
            <a:off x="2275231" y="4428490"/>
            <a:ext cx="1748966" cy="1835283"/>
            <a:chOff x="1590675" y="4527550"/>
            <a:chExt cx="1340374" cy="1406525"/>
          </a:xfrm>
        </p:grpSpPr>
        <p:sp>
          <p:nvSpPr>
            <p:cNvPr id="34" name="Oval 51">
              <a:extLst>
                <a:ext uri="{FF2B5EF4-FFF2-40B4-BE49-F238E27FC236}">
                  <a16:creationId xmlns:a16="http://schemas.microsoft.com/office/drawing/2014/main" id="{C250BA8E-27B2-4278-A59F-C6C3149C0847}"/>
                </a:ext>
              </a:extLst>
            </p:cNvPr>
            <p:cNvSpPr>
              <a:spLocks noChangeAspect="1"/>
            </p:cNvSpPr>
            <p:nvPr/>
          </p:nvSpPr>
          <p:spPr bwMode="auto">
            <a:xfrm>
              <a:off x="1641745" y="4603639"/>
              <a:ext cx="1289304" cy="1289304"/>
            </a:xfrm>
            <a:prstGeom prst="ellipse">
              <a:avLst/>
            </a:prstGeom>
            <a:blipFill dpi="0" rotWithShape="1">
              <a:blip r:embed="rId10" cstate="email">
                <a:extLst>
                  <a:ext uri="{28A0092B-C50C-407E-A947-70E740481C1C}">
                    <a14:useLocalDpi xmlns:a14="http://schemas.microsoft.com/office/drawing/2010/main"/>
                  </a:ext>
                </a:extLst>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FFFFFF"/>
                </a:solidFill>
                <a:effectLst/>
                <a:latin typeface="Calibri" pitchFamily="34" charset="0"/>
                <a:cs typeface="Calibri" pitchFamily="34" charset="0"/>
              </a:endParaRPr>
            </a:p>
          </p:txBody>
        </p:sp>
        <p:sp>
          <p:nvSpPr>
            <p:cNvPr id="35" name="Freeform 32">
              <a:extLst>
                <a:ext uri="{FF2B5EF4-FFF2-40B4-BE49-F238E27FC236}">
                  <a16:creationId xmlns:a16="http://schemas.microsoft.com/office/drawing/2014/main" id="{304B517F-A972-4713-9B2F-EC06FD0867C0}"/>
                </a:ext>
              </a:extLst>
            </p:cNvPr>
            <p:cNvSpPr>
              <a:spLocks noEditPoints="1"/>
            </p:cNvSpPr>
            <p:nvPr/>
          </p:nvSpPr>
          <p:spPr bwMode="auto">
            <a:xfrm>
              <a:off x="1590675" y="4527550"/>
              <a:ext cx="1335088" cy="1406525"/>
            </a:xfrm>
            <a:custGeom>
              <a:avLst/>
              <a:gdLst>
                <a:gd name="T0" fmla="*/ 340 w 519"/>
                <a:gd name="T1" fmla="*/ 506 h 547"/>
                <a:gd name="T2" fmla="*/ 272 w 519"/>
                <a:gd name="T3" fmla="*/ 500 h 547"/>
                <a:gd name="T4" fmla="*/ 244 w 519"/>
                <a:gd name="T5" fmla="*/ 502 h 547"/>
                <a:gd name="T6" fmla="*/ 296 w 519"/>
                <a:gd name="T7" fmla="*/ 517 h 547"/>
                <a:gd name="T8" fmla="*/ 200 w 519"/>
                <a:gd name="T9" fmla="*/ 491 h 547"/>
                <a:gd name="T10" fmla="*/ 164 w 519"/>
                <a:gd name="T11" fmla="*/ 461 h 547"/>
                <a:gd name="T12" fmla="*/ 183 w 519"/>
                <a:gd name="T13" fmla="*/ 480 h 547"/>
                <a:gd name="T14" fmla="*/ 212 w 519"/>
                <a:gd name="T15" fmla="*/ 506 h 547"/>
                <a:gd name="T16" fmla="*/ 153 w 519"/>
                <a:gd name="T17" fmla="*/ 466 h 547"/>
                <a:gd name="T18" fmla="*/ 110 w 519"/>
                <a:gd name="T19" fmla="*/ 432 h 547"/>
                <a:gd name="T20" fmla="*/ 167 w 519"/>
                <a:gd name="T21" fmla="*/ 475 h 547"/>
                <a:gd name="T22" fmla="*/ 121 w 519"/>
                <a:gd name="T23" fmla="*/ 445 h 547"/>
                <a:gd name="T24" fmla="*/ 137 w 519"/>
                <a:gd name="T25" fmla="*/ 455 h 547"/>
                <a:gd name="T26" fmla="*/ 190 w 519"/>
                <a:gd name="T27" fmla="*/ 495 h 547"/>
                <a:gd name="T28" fmla="*/ 202 w 519"/>
                <a:gd name="T29" fmla="*/ 62 h 547"/>
                <a:gd name="T30" fmla="*/ 55 w 519"/>
                <a:gd name="T31" fmla="*/ 226 h 547"/>
                <a:gd name="T32" fmla="*/ 65 w 519"/>
                <a:gd name="T33" fmla="*/ 357 h 547"/>
                <a:gd name="T34" fmla="*/ 67 w 519"/>
                <a:gd name="T35" fmla="*/ 361 h 547"/>
                <a:gd name="T36" fmla="*/ 61 w 519"/>
                <a:gd name="T37" fmla="*/ 380 h 547"/>
                <a:gd name="T38" fmla="*/ 483 w 519"/>
                <a:gd name="T39" fmla="*/ 153 h 547"/>
                <a:gd name="T40" fmla="*/ 411 w 519"/>
                <a:gd name="T41" fmla="*/ 87 h 547"/>
                <a:gd name="T42" fmla="*/ 394 w 519"/>
                <a:gd name="T43" fmla="*/ 72 h 547"/>
                <a:gd name="T44" fmla="*/ 314 w 519"/>
                <a:gd name="T45" fmla="*/ 39 h 547"/>
                <a:gd name="T46" fmla="*/ 264 w 519"/>
                <a:gd name="T47" fmla="*/ 40 h 547"/>
                <a:gd name="T48" fmla="*/ 213 w 519"/>
                <a:gd name="T49" fmla="*/ 50 h 547"/>
                <a:gd name="T50" fmla="*/ 184 w 519"/>
                <a:gd name="T51" fmla="*/ 63 h 547"/>
                <a:gd name="T52" fmla="*/ 95 w 519"/>
                <a:gd name="T53" fmla="*/ 145 h 547"/>
                <a:gd name="T54" fmla="*/ 47 w 519"/>
                <a:gd name="T55" fmla="*/ 281 h 547"/>
                <a:gd name="T56" fmla="*/ 66 w 519"/>
                <a:gd name="T57" fmla="*/ 363 h 547"/>
                <a:gd name="T58" fmla="*/ 91 w 519"/>
                <a:gd name="T59" fmla="*/ 413 h 547"/>
                <a:gd name="T60" fmla="*/ 76 w 519"/>
                <a:gd name="T61" fmla="*/ 416 h 547"/>
                <a:gd name="T62" fmla="*/ 132 w 519"/>
                <a:gd name="T63" fmla="*/ 468 h 547"/>
                <a:gd name="T64" fmla="*/ 193 w 519"/>
                <a:gd name="T65" fmla="*/ 504 h 547"/>
                <a:gd name="T66" fmla="*/ 233 w 519"/>
                <a:gd name="T67" fmla="*/ 517 h 547"/>
                <a:gd name="T68" fmla="*/ 325 w 519"/>
                <a:gd name="T69" fmla="*/ 515 h 547"/>
                <a:gd name="T70" fmla="*/ 344 w 519"/>
                <a:gd name="T71" fmla="*/ 536 h 547"/>
                <a:gd name="T72" fmla="*/ 149 w 519"/>
                <a:gd name="T73" fmla="*/ 513 h 547"/>
                <a:gd name="T74" fmla="*/ 47 w 519"/>
                <a:gd name="T75" fmla="*/ 415 h 547"/>
                <a:gd name="T76" fmla="*/ 0 w 519"/>
                <a:gd name="T77" fmla="*/ 266 h 547"/>
                <a:gd name="T78" fmla="*/ 20 w 519"/>
                <a:gd name="T79" fmla="*/ 181 h 547"/>
                <a:gd name="T80" fmla="*/ 70 w 519"/>
                <a:gd name="T81" fmla="*/ 102 h 547"/>
                <a:gd name="T82" fmla="*/ 182 w 519"/>
                <a:gd name="T83" fmla="*/ 21 h 547"/>
                <a:gd name="T84" fmla="*/ 308 w 519"/>
                <a:gd name="T85" fmla="*/ 3 h 547"/>
                <a:gd name="T86" fmla="*/ 436 w 519"/>
                <a:gd name="T87" fmla="*/ 42 h 547"/>
                <a:gd name="T88" fmla="*/ 463 w 519"/>
                <a:gd name="T89" fmla="*/ 84 h 547"/>
                <a:gd name="T90" fmla="*/ 503 w 519"/>
                <a:gd name="T91" fmla="*/ 131 h 547"/>
                <a:gd name="T92" fmla="*/ 161 w 519"/>
                <a:gd name="T93" fmla="*/ 484 h 547"/>
                <a:gd name="T94" fmla="*/ 82 w 519"/>
                <a:gd name="T95" fmla="*/ 130 h 547"/>
                <a:gd name="T96" fmla="*/ 37 w 519"/>
                <a:gd name="T97" fmla="*/ 291 h 547"/>
                <a:gd name="T98" fmla="*/ 30 w 519"/>
                <a:gd name="T99" fmla="*/ 251 h 547"/>
                <a:gd name="T100" fmla="*/ 34 w 519"/>
                <a:gd name="T101" fmla="*/ 283 h 547"/>
                <a:gd name="T102" fmla="*/ 32 w 519"/>
                <a:gd name="T103" fmla="*/ 306 h 547"/>
                <a:gd name="T104" fmla="*/ 49 w 519"/>
                <a:gd name="T105" fmla="*/ 364 h 547"/>
                <a:gd name="T106" fmla="*/ 64 w 519"/>
                <a:gd name="T107" fmla="*/ 390 h 547"/>
                <a:gd name="T108" fmla="*/ 88 w 519"/>
                <a:gd name="T109" fmla="*/ 126 h 547"/>
                <a:gd name="T110" fmla="*/ 136 w 519"/>
                <a:gd name="T111" fmla="*/ 78 h 547"/>
                <a:gd name="T112" fmla="*/ 350 w 519"/>
                <a:gd name="T113" fmla="*/ 45 h 547"/>
                <a:gd name="T114" fmla="*/ 504 w 519"/>
                <a:gd name="T115" fmla="*/ 156 h 547"/>
                <a:gd name="T116" fmla="*/ 76 w 519"/>
                <a:gd name="T117" fmla="*/ 407 h 547"/>
                <a:gd name="T118" fmla="*/ 55 w 519"/>
                <a:gd name="T119" fmla="*/ 380 h 547"/>
                <a:gd name="T120" fmla="*/ 385 w 519"/>
                <a:gd name="T121" fmla="*/ 532 h 547"/>
                <a:gd name="T122" fmla="*/ 256 w 519"/>
                <a:gd name="T123" fmla="*/ 46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9" h="547">
                  <a:moveTo>
                    <a:pt x="419" y="513"/>
                  </a:moveTo>
                  <a:cubicBezTo>
                    <a:pt x="418" y="514"/>
                    <a:pt x="418" y="515"/>
                    <a:pt x="416" y="518"/>
                  </a:cubicBezTo>
                  <a:cubicBezTo>
                    <a:pt x="415" y="520"/>
                    <a:pt x="412" y="523"/>
                    <a:pt x="408" y="525"/>
                  </a:cubicBezTo>
                  <a:cubicBezTo>
                    <a:pt x="409" y="524"/>
                    <a:pt x="408" y="524"/>
                    <a:pt x="408" y="522"/>
                  </a:cubicBezTo>
                  <a:cubicBezTo>
                    <a:pt x="409" y="522"/>
                    <a:pt x="409" y="521"/>
                    <a:pt x="411" y="519"/>
                  </a:cubicBezTo>
                  <a:cubicBezTo>
                    <a:pt x="412" y="517"/>
                    <a:pt x="414" y="515"/>
                    <a:pt x="416" y="512"/>
                  </a:cubicBezTo>
                  <a:cubicBezTo>
                    <a:pt x="416" y="512"/>
                    <a:pt x="418" y="509"/>
                    <a:pt x="419" y="509"/>
                  </a:cubicBezTo>
                  <a:cubicBezTo>
                    <a:pt x="419" y="509"/>
                    <a:pt x="419" y="510"/>
                    <a:pt x="419" y="513"/>
                  </a:cubicBezTo>
                  <a:close/>
                  <a:moveTo>
                    <a:pt x="347" y="500"/>
                  </a:moveTo>
                  <a:cubicBezTo>
                    <a:pt x="344" y="502"/>
                    <a:pt x="342" y="504"/>
                    <a:pt x="340" y="506"/>
                  </a:cubicBezTo>
                  <a:cubicBezTo>
                    <a:pt x="342" y="504"/>
                    <a:pt x="344" y="503"/>
                    <a:pt x="346" y="502"/>
                  </a:cubicBezTo>
                  <a:lnTo>
                    <a:pt x="347" y="500"/>
                  </a:lnTo>
                  <a:close/>
                  <a:moveTo>
                    <a:pt x="323" y="508"/>
                  </a:moveTo>
                  <a:cubicBezTo>
                    <a:pt x="325" y="509"/>
                    <a:pt x="325" y="509"/>
                    <a:pt x="325" y="509"/>
                  </a:cubicBezTo>
                  <a:cubicBezTo>
                    <a:pt x="328" y="504"/>
                    <a:pt x="328" y="504"/>
                    <a:pt x="328" y="504"/>
                  </a:cubicBezTo>
                  <a:cubicBezTo>
                    <a:pt x="317" y="507"/>
                    <a:pt x="303" y="512"/>
                    <a:pt x="295" y="511"/>
                  </a:cubicBezTo>
                  <a:cubicBezTo>
                    <a:pt x="297" y="514"/>
                    <a:pt x="302" y="513"/>
                    <a:pt x="307" y="512"/>
                  </a:cubicBezTo>
                  <a:cubicBezTo>
                    <a:pt x="313" y="510"/>
                    <a:pt x="318" y="509"/>
                    <a:pt x="323" y="508"/>
                  </a:cubicBezTo>
                  <a:close/>
                  <a:moveTo>
                    <a:pt x="273" y="500"/>
                  </a:moveTo>
                  <a:cubicBezTo>
                    <a:pt x="273" y="500"/>
                    <a:pt x="272" y="500"/>
                    <a:pt x="272" y="500"/>
                  </a:cubicBezTo>
                  <a:cubicBezTo>
                    <a:pt x="271" y="500"/>
                    <a:pt x="270" y="499"/>
                    <a:pt x="267" y="499"/>
                  </a:cubicBezTo>
                  <a:cubicBezTo>
                    <a:pt x="269" y="501"/>
                    <a:pt x="261" y="501"/>
                    <a:pt x="273" y="500"/>
                  </a:cubicBezTo>
                  <a:close/>
                  <a:moveTo>
                    <a:pt x="272" y="500"/>
                  </a:moveTo>
                  <a:cubicBezTo>
                    <a:pt x="277" y="500"/>
                    <a:pt x="269" y="498"/>
                    <a:pt x="272" y="500"/>
                  </a:cubicBezTo>
                  <a:close/>
                  <a:moveTo>
                    <a:pt x="250" y="495"/>
                  </a:moveTo>
                  <a:cubicBezTo>
                    <a:pt x="243" y="495"/>
                    <a:pt x="244" y="496"/>
                    <a:pt x="248" y="499"/>
                  </a:cubicBezTo>
                  <a:cubicBezTo>
                    <a:pt x="250" y="499"/>
                    <a:pt x="253" y="498"/>
                    <a:pt x="255" y="498"/>
                  </a:cubicBezTo>
                  <a:cubicBezTo>
                    <a:pt x="254" y="496"/>
                    <a:pt x="248" y="495"/>
                    <a:pt x="250" y="495"/>
                  </a:cubicBezTo>
                  <a:close/>
                  <a:moveTo>
                    <a:pt x="241" y="502"/>
                  </a:moveTo>
                  <a:cubicBezTo>
                    <a:pt x="244" y="502"/>
                    <a:pt x="244" y="502"/>
                    <a:pt x="244" y="502"/>
                  </a:cubicBezTo>
                  <a:cubicBezTo>
                    <a:pt x="244" y="501"/>
                    <a:pt x="243" y="501"/>
                    <a:pt x="241" y="502"/>
                  </a:cubicBezTo>
                  <a:close/>
                  <a:moveTo>
                    <a:pt x="244" y="502"/>
                  </a:moveTo>
                  <a:cubicBezTo>
                    <a:pt x="245" y="503"/>
                    <a:pt x="245" y="505"/>
                    <a:pt x="248" y="502"/>
                  </a:cubicBezTo>
                  <a:cubicBezTo>
                    <a:pt x="247" y="503"/>
                    <a:pt x="249" y="502"/>
                    <a:pt x="252" y="501"/>
                  </a:cubicBezTo>
                  <a:lnTo>
                    <a:pt x="244" y="502"/>
                  </a:lnTo>
                  <a:close/>
                  <a:moveTo>
                    <a:pt x="258" y="506"/>
                  </a:moveTo>
                  <a:cubicBezTo>
                    <a:pt x="265" y="507"/>
                    <a:pt x="268" y="505"/>
                    <a:pt x="268" y="504"/>
                  </a:cubicBezTo>
                  <a:cubicBezTo>
                    <a:pt x="267" y="503"/>
                    <a:pt x="263" y="503"/>
                    <a:pt x="256" y="502"/>
                  </a:cubicBezTo>
                  <a:cubicBezTo>
                    <a:pt x="260" y="504"/>
                    <a:pt x="265" y="505"/>
                    <a:pt x="258" y="506"/>
                  </a:cubicBezTo>
                  <a:close/>
                  <a:moveTo>
                    <a:pt x="296" y="517"/>
                  </a:moveTo>
                  <a:cubicBezTo>
                    <a:pt x="294" y="516"/>
                    <a:pt x="292" y="516"/>
                    <a:pt x="292" y="517"/>
                  </a:cubicBezTo>
                  <a:cubicBezTo>
                    <a:pt x="294" y="518"/>
                    <a:pt x="296" y="518"/>
                    <a:pt x="298" y="519"/>
                  </a:cubicBezTo>
                  <a:cubicBezTo>
                    <a:pt x="303" y="516"/>
                    <a:pt x="303" y="516"/>
                    <a:pt x="303" y="516"/>
                  </a:cubicBezTo>
                  <a:cubicBezTo>
                    <a:pt x="302" y="517"/>
                    <a:pt x="299" y="517"/>
                    <a:pt x="296" y="517"/>
                  </a:cubicBezTo>
                  <a:close/>
                  <a:moveTo>
                    <a:pt x="206" y="486"/>
                  </a:moveTo>
                  <a:cubicBezTo>
                    <a:pt x="206" y="487"/>
                    <a:pt x="208" y="490"/>
                    <a:pt x="208" y="492"/>
                  </a:cubicBezTo>
                  <a:cubicBezTo>
                    <a:pt x="209" y="492"/>
                    <a:pt x="211" y="492"/>
                    <a:pt x="213" y="492"/>
                  </a:cubicBezTo>
                  <a:cubicBezTo>
                    <a:pt x="211" y="490"/>
                    <a:pt x="206" y="488"/>
                    <a:pt x="206" y="486"/>
                  </a:cubicBezTo>
                  <a:close/>
                  <a:moveTo>
                    <a:pt x="208" y="492"/>
                  </a:moveTo>
                  <a:cubicBezTo>
                    <a:pt x="200" y="491"/>
                    <a:pt x="200" y="491"/>
                    <a:pt x="200" y="491"/>
                  </a:cubicBezTo>
                  <a:cubicBezTo>
                    <a:pt x="206" y="494"/>
                    <a:pt x="208" y="493"/>
                    <a:pt x="208" y="492"/>
                  </a:cubicBezTo>
                  <a:close/>
                  <a:moveTo>
                    <a:pt x="238" y="508"/>
                  </a:moveTo>
                  <a:cubicBezTo>
                    <a:pt x="243" y="507"/>
                    <a:pt x="247" y="506"/>
                    <a:pt x="252" y="506"/>
                  </a:cubicBezTo>
                  <a:cubicBezTo>
                    <a:pt x="247" y="506"/>
                    <a:pt x="241" y="507"/>
                    <a:pt x="236" y="508"/>
                  </a:cubicBezTo>
                  <a:lnTo>
                    <a:pt x="238" y="508"/>
                  </a:lnTo>
                  <a:close/>
                  <a:moveTo>
                    <a:pt x="176" y="475"/>
                  </a:moveTo>
                  <a:cubicBezTo>
                    <a:pt x="180" y="475"/>
                    <a:pt x="180" y="475"/>
                    <a:pt x="180" y="475"/>
                  </a:cubicBezTo>
                  <a:cubicBezTo>
                    <a:pt x="181" y="475"/>
                    <a:pt x="183" y="475"/>
                    <a:pt x="185" y="474"/>
                  </a:cubicBezTo>
                  <a:cubicBezTo>
                    <a:pt x="182" y="475"/>
                    <a:pt x="179" y="475"/>
                    <a:pt x="176" y="475"/>
                  </a:cubicBezTo>
                  <a:close/>
                  <a:moveTo>
                    <a:pt x="164" y="461"/>
                  </a:moveTo>
                  <a:cubicBezTo>
                    <a:pt x="160" y="459"/>
                    <a:pt x="155" y="458"/>
                    <a:pt x="151" y="458"/>
                  </a:cubicBezTo>
                  <a:cubicBezTo>
                    <a:pt x="155" y="459"/>
                    <a:pt x="158" y="462"/>
                    <a:pt x="162" y="467"/>
                  </a:cubicBezTo>
                  <a:cubicBezTo>
                    <a:pt x="166" y="466"/>
                    <a:pt x="161" y="461"/>
                    <a:pt x="164" y="461"/>
                  </a:cubicBezTo>
                  <a:close/>
                  <a:moveTo>
                    <a:pt x="151" y="458"/>
                  </a:moveTo>
                  <a:cubicBezTo>
                    <a:pt x="149" y="457"/>
                    <a:pt x="146" y="456"/>
                    <a:pt x="144" y="456"/>
                  </a:cubicBezTo>
                  <a:cubicBezTo>
                    <a:pt x="146" y="457"/>
                    <a:pt x="148" y="457"/>
                    <a:pt x="151" y="458"/>
                  </a:cubicBezTo>
                  <a:close/>
                  <a:moveTo>
                    <a:pt x="183" y="480"/>
                  </a:moveTo>
                  <a:cubicBezTo>
                    <a:pt x="185" y="485"/>
                    <a:pt x="185" y="485"/>
                    <a:pt x="185" y="485"/>
                  </a:cubicBezTo>
                  <a:cubicBezTo>
                    <a:pt x="185" y="485"/>
                    <a:pt x="186" y="485"/>
                    <a:pt x="187" y="486"/>
                  </a:cubicBezTo>
                  <a:cubicBezTo>
                    <a:pt x="187" y="485"/>
                    <a:pt x="187" y="483"/>
                    <a:pt x="183" y="480"/>
                  </a:cubicBezTo>
                  <a:close/>
                  <a:moveTo>
                    <a:pt x="185" y="485"/>
                  </a:moveTo>
                  <a:cubicBezTo>
                    <a:pt x="185" y="485"/>
                    <a:pt x="185" y="485"/>
                    <a:pt x="185" y="485"/>
                  </a:cubicBezTo>
                  <a:cubicBezTo>
                    <a:pt x="182" y="483"/>
                    <a:pt x="179" y="482"/>
                    <a:pt x="179" y="482"/>
                  </a:cubicBezTo>
                  <a:cubicBezTo>
                    <a:pt x="179" y="482"/>
                    <a:pt x="181" y="483"/>
                    <a:pt x="185" y="485"/>
                  </a:cubicBezTo>
                  <a:close/>
                  <a:moveTo>
                    <a:pt x="188" y="486"/>
                  </a:moveTo>
                  <a:cubicBezTo>
                    <a:pt x="188" y="486"/>
                    <a:pt x="188" y="486"/>
                    <a:pt x="187" y="486"/>
                  </a:cubicBezTo>
                  <a:cubicBezTo>
                    <a:pt x="188" y="486"/>
                    <a:pt x="188" y="486"/>
                    <a:pt x="188" y="486"/>
                  </a:cubicBezTo>
                  <a:close/>
                  <a:moveTo>
                    <a:pt x="212" y="506"/>
                  </a:moveTo>
                  <a:cubicBezTo>
                    <a:pt x="216" y="505"/>
                    <a:pt x="211" y="502"/>
                    <a:pt x="218" y="501"/>
                  </a:cubicBezTo>
                  <a:cubicBezTo>
                    <a:pt x="213" y="501"/>
                    <a:pt x="203" y="500"/>
                    <a:pt x="212" y="506"/>
                  </a:cubicBezTo>
                  <a:close/>
                  <a:moveTo>
                    <a:pt x="199" y="493"/>
                  </a:moveTo>
                  <a:cubicBezTo>
                    <a:pt x="196" y="492"/>
                    <a:pt x="193" y="492"/>
                    <a:pt x="190" y="492"/>
                  </a:cubicBezTo>
                  <a:cubicBezTo>
                    <a:pt x="193" y="493"/>
                    <a:pt x="195" y="494"/>
                    <a:pt x="198" y="495"/>
                  </a:cubicBezTo>
                  <a:cubicBezTo>
                    <a:pt x="198" y="494"/>
                    <a:pt x="197" y="493"/>
                    <a:pt x="199" y="493"/>
                  </a:cubicBezTo>
                  <a:close/>
                  <a:moveTo>
                    <a:pt x="186" y="491"/>
                  </a:moveTo>
                  <a:cubicBezTo>
                    <a:pt x="190" y="492"/>
                    <a:pt x="190" y="492"/>
                    <a:pt x="190" y="492"/>
                  </a:cubicBezTo>
                  <a:cubicBezTo>
                    <a:pt x="187" y="490"/>
                    <a:pt x="187" y="490"/>
                    <a:pt x="187" y="490"/>
                  </a:cubicBezTo>
                  <a:lnTo>
                    <a:pt x="186" y="491"/>
                  </a:lnTo>
                  <a:close/>
                  <a:moveTo>
                    <a:pt x="154" y="470"/>
                  </a:moveTo>
                  <a:cubicBezTo>
                    <a:pt x="155" y="470"/>
                    <a:pt x="158" y="469"/>
                    <a:pt x="153" y="466"/>
                  </a:cubicBezTo>
                  <a:cubicBezTo>
                    <a:pt x="150" y="466"/>
                    <a:pt x="146" y="464"/>
                    <a:pt x="143" y="461"/>
                  </a:cubicBezTo>
                  <a:cubicBezTo>
                    <a:pt x="144" y="463"/>
                    <a:pt x="146" y="464"/>
                    <a:pt x="148" y="466"/>
                  </a:cubicBezTo>
                  <a:cubicBezTo>
                    <a:pt x="150" y="467"/>
                    <a:pt x="152" y="469"/>
                    <a:pt x="154" y="470"/>
                  </a:cubicBezTo>
                  <a:close/>
                  <a:moveTo>
                    <a:pt x="168" y="476"/>
                  </a:moveTo>
                  <a:cubicBezTo>
                    <a:pt x="168" y="476"/>
                    <a:pt x="167" y="476"/>
                    <a:pt x="167" y="476"/>
                  </a:cubicBezTo>
                  <a:cubicBezTo>
                    <a:pt x="168" y="476"/>
                    <a:pt x="168" y="477"/>
                    <a:pt x="168" y="476"/>
                  </a:cubicBezTo>
                  <a:close/>
                  <a:moveTo>
                    <a:pt x="110" y="432"/>
                  </a:moveTo>
                  <a:cubicBezTo>
                    <a:pt x="110" y="433"/>
                    <a:pt x="110" y="433"/>
                    <a:pt x="110" y="433"/>
                  </a:cubicBezTo>
                  <a:cubicBezTo>
                    <a:pt x="110" y="433"/>
                    <a:pt x="110" y="433"/>
                    <a:pt x="110" y="433"/>
                  </a:cubicBezTo>
                  <a:lnTo>
                    <a:pt x="110" y="432"/>
                  </a:lnTo>
                  <a:close/>
                  <a:moveTo>
                    <a:pt x="154" y="471"/>
                  </a:moveTo>
                  <a:cubicBezTo>
                    <a:pt x="157" y="474"/>
                    <a:pt x="159" y="474"/>
                    <a:pt x="162" y="474"/>
                  </a:cubicBezTo>
                  <a:cubicBezTo>
                    <a:pt x="159" y="473"/>
                    <a:pt x="156" y="472"/>
                    <a:pt x="154" y="470"/>
                  </a:cubicBezTo>
                  <a:cubicBezTo>
                    <a:pt x="153" y="470"/>
                    <a:pt x="153" y="471"/>
                    <a:pt x="154" y="471"/>
                  </a:cubicBezTo>
                  <a:close/>
                  <a:moveTo>
                    <a:pt x="133" y="450"/>
                  </a:moveTo>
                  <a:cubicBezTo>
                    <a:pt x="134" y="451"/>
                    <a:pt x="135" y="453"/>
                    <a:pt x="137" y="455"/>
                  </a:cubicBezTo>
                  <a:cubicBezTo>
                    <a:pt x="136" y="453"/>
                    <a:pt x="134" y="449"/>
                    <a:pt x="133" y="450"/>
                  </a:cubicBezTo>
                  <a:close/>
                  <a:moveTo>
                    <a:pt x="167" y="475"/>
                  </a:moveTo>
                  <a:cubicBezTo>
                    <a:pt x="167" y="475"/>
                    <a:pt x="167" y="475"/>
                    <a:pt x="167" y="475"/>
                  </a:cubicBezTo>
                  <a:cubicBezTo>
                    <a:pt x="167" y="473"/>
                    <a:pt x="166" y="474"/>
                    <a:pt x="167" y="475"/>
                  </a:cubicBezTo>
                  <a:close/>
                  <a:moveTo>
                    <a:pt x="167" y="475"/>
                  </a:moveTo>
                  <a:cubicBezTo>
                    <a:pt x="165" y="474"/>
                    <a:pt x="163" y="474"/>
                    <a:pt x="162" y="474"/>
                  </a:cubicBezTo>
                  <a:cubicBezTo>
                    <a:pt x="164" y="475"/>
                    <a:pt x="165" y="476"/>
                    <a:pt x="167" y="476"/>
                  </a:cubicBezTo>
                  <a:cubicBezTo>
                    <a:pt x="167" y="476"/>
                    <a:pt x="167" y="475"/>
                    <a:pt x="167" y="475"/>
                  </a:cubicBezTo>
                  <a:close/>
                  <a:moveTo>
                    <a:pt x="121" y="445"/>
                  </a:moveTo>
                  <a:cubicBezTo>
                    <a:pt x="122" y="445"/>
                    <a:pt x="123" y="446"/>
                    <a:pt x="123" y="447"/>
                  </a:cubicBezTo>
                  <a:cubicBezTo>
                    <a:pt x="121" y="444"/>
                    <a:pt x="120" y="441"/>
                    <a:pt x="118" y="435"/>
                  </a:cubicBezTo>
                  <a:cubicBezTo>
                    <a:pt x="113" y="433"/>
                    <a:pt x="111" y="433"/>
                    <a:pt x="110" y="433"/>
                  </a:cubicBezTo>
                  <a:cubicBezTo>
                    <a:pt x="114" y="437"/>
                    <a:pt x="118" y="441"/>
                    <a:pt x="122" y="445"/>
                  </a:cubicBezTo>
                  <a:lnTo>
                    <a:pt x="121" y="445"/>
                  </a:lnTo>
                  <a:close/>
                  <a:moveTo>
                    <a:pt x="135" y="456"/>
                  </a:moveTo>
                  <a:cubicBezTo>
                    <a:pt x="133" y="457"/>
                    <a:pt x="130" y="456"/>
                    <a:pt x="128" y="456"/>
                  </a:cubicBezTo>
                  <a:cubicBezTo>
                    <a:pt x="126" y="456"/>
                    <a:pt x="124" y="456"/>
                    <a:pt x="125" y="459"/>
                  </a:cubicBezTo>
                  <a:cubicBezTo>
                    <a:pt x="133" y="466"/>
                    <a:pt x="133" y="462"/>
                    <a:pt x="138" y="464"/>
                  </a:cubicBezTo>
                  <a:cubicBezTo>
                    <a:pt x="125" y="455"/>
                    <a:pt x="143" y="465"/>
                    <a:pt x="135" y="457"/>
                  </a:cubicBezTo>
                  <a:cubicBezTo>
                    <a:pt x="138" y="458"/>
                    <a:pt x="140" y="460"/>
                    <a:pt x="143" y="461"/>
                  </a:cubicBezTo>
                  <a:cubicBezTo>
                    <a:pt x="140" y="459"/>
                    <a:pt x="138" y="457"/>
                    <a:pt x="137" y="455"/>
                  </a:cubicBezTo>
                  <a:cubicBezTo>
                    <a:pt x="137" y="455"/>
                    <a:pt x="137" y="455"/>
                    <a:pt x="137" y="455"/>
                  </a:cubicBezTo>
                  <a:cubicBezTo>
                    <a:pt x="137" y="455"/>
                    <a:pt x="137" y="455"/>
                    <a:pt x="137" y="455"/>
                  </a:cubicBezTo>
                  <a:cubicBezTo>
                    <a:pt x="137" y="455"/>
                    <a:pt x="137" y="455"/>
                    <a:pt x="137" y="455"/>
                  </a:cubicBezTo>
                  <a:cubicBezTo>
                    <a:pt x="137" y="456"/>
                    <a:pt x="137" y="457"/>
                    <a:pt x="137" y="456"/>
                  </a:cubicBezTo>
                  <a:cubicBezTo>
                    <a:pt x="137" y="456"/>
                    <a:pt x="137" y="456"/>
                    <a:pt x="137" y="456"/>
                  </a:cubicBezTo>
                  <a:cubicBezTo>
                    <a:pt x="136" y="456"/>
                    <a:pt x="136" y="456"/>
                    <a:pt x="135" y="456"/>
                  </a:cubicBezTo>
                  <a:cubicBezTo>
                    <a:pt x="132" y="453"/>
                    <a:pt x="135" y="455"/>
                    <a:pt x="137" y="456"/>
                  </a:cubicBezTo>
                  <a:cubicBezTo>
                    <a:pt x="137" y="456"/>
                    <a:pt x="137" y="456"/>
                    <a:pt x="137" y="455"/>
                  </a:cubicBezTo>
                  <a:cubicBezTo>
                    <a:pt x="137" y="455"/>
                    <a:pt x="137" y="455"/>
                    <a:pt x="137" y="455"/>
                  </a:cubicBezTo>
                  <a:cubicBezTo>
                    <a:pt x="132" y="453"/>
                    <a:pt x="128" y="450"/>
                    <a:pt x="123" y="447"/>
                  </a:cubicBezTo>
                  <a:cubicBezTo>
                    <a:pt x="126" y="449"/>
                    <a:pt x="129" y="452"/>
                    <a:pt x="135" y="456"/>
                  </a:cubicBezTo>
                  <a:close/>
                  <a:moveTo>
                    <a:pt x="190" y="496"/>
                  </a:moveTo>
                  <a:cubicBezTo>
                    <a:pt x="190" y="496"/>
                    <a:pt x="190" y="496"/>
                    <a:pt x="190" y="495"/>
                  </a:cubicBezTo>
                  <a:cubicBezTo>
                    <a:pt x="190" y="495"/>
                    <a:pt x="190" y="496"/>
                    <a:pt x="190" y="496"/>
                  </a:cubicBezTo>
                  <a:close/>
                  <a:moveTo>
                    <a:pt x="110" y="430"/>
                  </a:moveTo>
                  <a:cubicBezTo>
                    <a:pt x="114" y="429"/>
                    <a:pt x="114" y="429"/>
                    <a:pt x="114" y="429"/>
                  </a:cubicBezTo>
                  <a:cubicBezTo>
                    <a:pt x="111" y="428"/>
                    <a:pt x="108" y="428"/>
                    <a:pt x="105" y="427"/>
                  </a:cubicBezTo>
                  <a:cubicBezTo>
                    <a:pt x="106" y="428"/>
                    <a:pt x="108" y="429"/>
                    <a:pt x="110" y="430"/>
                  </a:cubicBezTo>
                  <a:close/>
                  <a:moveTo>
                    <a:pt x="101" y="416"/>
                  </a:moveTo>
                  <a:cubicBezTo>
                    <a:pt x="97" y="413"/>
                    <a:pt x="97" y="413"/>
                    <a:pt x="97" y="413"/>
                  </a:cubicBezTo>
                  <a:cubicBezTo>
                    <a:pt x="98" y="417"/>
                    <a:pt x="98" y="417"/>
                    <a:pt x="98" y="417"/>
                  </a:cubicBezTo>
                  <a:lnTo>
                    <a:pt x="101" y="416"/>
                  </a:lnTo>
                  <a:close/>
                  <a:moveTo>
                    <a:pt x="202" y="62"/>
                  </a:moveTo>
                  <a:cubicBezTo>
                    <a:pt x="199" y="60"/>
                    <a:pt x="199" y="60"/>
                    <a:pt x="199" y="60"/>
                  </a:cubicBezTo>
                  <a:cubicBezTo>
                    <a:pt x="196" y="62"/>
                    <a:pt x="193" y="62"/>
                    <a:pt x="190" y="63"/>
                  </a:cubicBezTo>
                  <a:cubicBezTo>
                    <a:pt x="197" y="63"/>
                    <a:pt x="204" y="65"/>
                    <a:pt x="202" y="62"/>
                  </a:cubicBezTo>
                  <a:close/>
                  <a:moveTo>
                    <a:pt x="48" y="252"/>
                  </a:moveTo>
                  <a:cubicBezTo>
                    <a:pt x="50" y="247"/>
                    <a:pt x="51" y="243"/>
                    <a:pt x="52" y="240"/>
                  </a:cubicBezTo>
                  <a:cubicBezTo>
                    <a:pt x="49" y="245"/>
                    <a:pt x="45" y="250"/>
                    <a:pt x="48" y="252"/>
                  </a:cubicBezTo>
                  <a:close/>
                  <a:moveTo>
                    <a:pt x="362" y="11"/>
                  </a:moveTo>
                  <a:cubicBezTo>
                    <a:pt x="359" y="10"/>
                    <a:pt x="357" y="11"/>
                    <a:pt x="357" y="12"/>
                  </a:cubicBezTo>
                  <a:cubicBezTo>
                    <a:pt x="360" y="12"/>
                    <a:pt x="362" y="12"/>
                    <a:pt x="362" y="11"/>
                  </a:cubicBezTo>
                  <a:close/>
                  <a:moveTo>
                    <a:pt x="55" y="226"/>
                  </a:moveTo>
                  <a:cubicBezTo>
                    <a:pt x="54" y="226"/>
                    <a:pt x="54" y="227"/>
                    <a:pt x="53" y="228"/>
                  </a:cubicBezTo>
                  <a:cubicBezTo>
                    <a:pt x="53" y="232"/>
                    <a:pt x="53" y="235"/>
                    <a:pt x="52" y="240"/>
                  </a:cubicBezTo>
                  <a:cubicBezTo>
                    <a:pt x="54" y="236"/>
                    <a:pt x="56" y="231"/>
                    <a:pt x="55" y="226"/>
                  </a:cubicBezTo>
                  <a:close/>
                  <a:moveTo>
                    <a:pt x="183" y="495"/>
                  </a:moveTo>
                  <a:cubicBezTo>
                    <a:pt x="183" y="495"/>
                    <a:pt x="184" y="495"/>
                    <a:pt x="184" y="496"/>
                  </a:cubicBezTo>
                  <a:cubicBezTo>
                    <a:pt x="184" y="495"/>
                    <a:pt x="184" y="495"/>
                    <a:pt x="183" y="495"/>
                  </a:cubicBezTo>
                  <a:close/>
                  <a:moveTo>
                    <a:pt x="346" y="541"/>
                  </a:moveTo>
                  <a:cubicBezTo>
                    <a:pt x="347" y="541"/>
                    <a:pt x="350" y="540"/>
                    <a:pt x="353" y="538"/>
                  </a:cubicBezTo>
                  <a:cubicBezTo>
                    <a:pt x="352" y="539"/>
                    <a:pt x="349" y="540"/>
                    <a:pt x="346" y="541"/>
                  </a:cubicBezTo>
                  <a:close/>
                  <a:moveTo>
                    <a:pt x="65" y="357"/>
                  </a:moveTo>
                  <a:cubicBezTo>
                    <a:pt x="67" y="360"/>
                    <a:pt x="66" y="357"/>
                    <a:pt x="65" y="357"/>
                  </a:cubicBezTo>
                  <a:close/>
                  <a:moveTo>
                    <a:pt x="58" y="378"/>
                  </a:moveTo>
                  <a:cubicBezTo>
                    <a:pt x="59" y="378"/>
                    <a:pt x="59" y="378"/>
                    <a:pt x="60" y="379"/>
                  </a:cubicBezTo>
                  <a:cubicBezTo>
                    <a:pt x="59" y="378"/>
                    <a:pt x="59" y="378"/>
                    <a:pt x="58" y="378"/>
                  </a:cubicBezTo>
                  <a:close/>
                  <a:moveTo>
                    <a:pt x="66" y="362"/>
                  </a:moveTo>
                  <a:cubicBezTo>
                    <a:pt x="66" y="361"/>
                    <a:pt x="65" y="359"/>
                    <a:pt x="65" y="358"/>
                  </a:cubicBezTo>
                  <a:cubicBezTo>
                    <a:pt x="65" y="358"/>
                    <a:pt x="65" y="360"/>
                    <a:pt x="66" y="362"/>
                  </a:cubicBezTo>
                  <a:close/>
                  <a:moveTo>
                    <a:pt x="67" y="361"/>
                  </a:moveTo>
                  <a:cubicBezTo>
                    <a:pt x="68" y="362"/>
                    <a:pt x="68" y="363"/>
                    <a:pt x="68" y="364"/>
                  </a:cubicBezTo>
                  <a:cubicBezTo>
                    <a:pt x="69" y="364"/>
                    <a:pt x="69" y="364"/>
                    <a:pt x="67" y="361"/>
                  </a:cubicBezTo>
                  <a:close/>
                  <a:moveTo>
                    <a:pt x="65" y="357"/>
                  </a:moveTo>
                  <a:cubicBezTo>
                    <a:pt x="65" y="356"/>
                    <a:pt x="64" y="354"/>
                    <a:pt x="63" y="352"/>
                  </a:cubicBezTo>
                  <a:cubicBezTo>
                    <a:pt x="64" y="354"/>
                    <a:pt x="65" y="356"/>
                    <a:pt x="65" y="358"/>
                  </a:cubicBezTo>
                  <a:cubicBezTo>
                    <a:pt x="65" y="357"/>
                    <a:pt x="65" y="356"/>
                    <a:pt x="65" y="357"/>
                  </a:cubicBezTo>
                  <a:close/>
                  <a:moveTo>
                    <a:pt x="30" y="251"/>
                  </a:moveTo>
                  <a:cubicBezTo>
                    <a:pt x="29" y="252"/>
                    <a:pt x="29" y="252"/>
                    <a:pt x="29" y="252"/>
                  </a:cubicBezTo>
                  <a:cubicBezTo>
                    <a:pt x="30" y="256"/>
                    <a:pt x="30" y="254"/>
                    <a:pt x="30" y="251"/>
                  </a:cubicBezTo>
                  <a:close/>
                  <a:moveTo>
                    <a:pt x="61" y="380"/>
                  </a:moveTo>
                  <a:cubicBezTo>
                    <a:pt x="61" y="379"/>
                    <a:pt x="60" y="379"/>
                    <a:pt x="60" y="379"/>
                  </a:cubicBezTo>
                  <a:cubicBezTo>
                    <a:pt x="60" y="379"/>
                    <a:pt x="61" y="379"/>
                    <a:pt x="61" y="380"/>
                  </a:cubicBezTo>
                  <a:close/>
                  <a:moveTo>
                    <a:pt x="518" y="163"/>
                  </a:moveTo>
                  <a:cubicBezTo>
                    <a:pt x="517" y="165"/>
                    <a:pt x="515" y="167"/>
                    <a:pt x="513" y="169"/>
                  </a:cubicBezTo>
                  <a:cubicBezTo>
                    <a:pt x="513" y="170"/>
                    <a:pt x="512" y="170"/>
                    <a:pt x="511" y="171"/>
                  </a:cubicBezTo>
                  <a:cubicBezTo>
                    <a:pt x="510" y="171"/>
                    <a:pt x="510" y="171"/>
                    <a:pt x="510" y="171"/>
                  </a:cubicBezTo>
                  <a:cubicBezTo>
                    <a:pt x="510" y="172"/>
                    <a:pt x="510" y="172"/>
                    <a:pt x="510" y="172"/>
                  </a:cubicBezTo>
                  <a:cubicBezTo>
                    <a:pt x="508" y="172"/>
                    <a:pt x="507" y="172"/>
                    <a:pt x="506" y="173"/>
                  </a:cubicBezTo>
                  <a:cubicBezTo>
                    <a:pt x="503" y="173"/>
                    <a:pt x="500" y="173"/>
                    <a:pt x="497" y="172"/>
                  </a:cubicBezTo>
                  <a:cubicBezTo>
                    <a:pt x="494" y="170"/>
                    <a:pt x="491" y="168"/>
                    <a:pt x="489" y="165"/>
                  </a:cubicBezTo>
                  <a:cubicBezTo>
                    <a:pt x="489" y="164"/>
                    <a:pt x="488" y="162"/>
                    <a:pt x="487" y="161"/>
                  </a:cubicBezTo>
                  <a:cubicBezTo>
                    <a:pt x="486" y="160"/>
                    <a:pt x="482" y="155"/>
                    <a:pt x="483" y="153"/>
                  </a:cubicBezTo>
                  <a:cubicBezTo>
                    <a:pt x="480" y="154"/>
                    <a:pt x="476" y="149"/>
                    <a:pt x="472" y="142"/>
                  </a:cubicBezTo>
                  <a:cubicBezTo>
                    <a:pt x="468" y="136"/>
                    <a:pt x="464" y="129"/>
                    <a:pt x="462" y="127"/>
                  </a:cubicBezTo>
                  <a:cubicBezTo>
                    <a:pt x="468" y="134"/>
                    <a:pt x="467" y="129"/>
                    <a:pt x="467" y="126"/>
                  </a:cubicBezTo>
                  <a:cubicBezTo>
                    <a:pt x="461" y="124"/>
                    <a:pt x="458" y="121"/>
                    <a:pt x="455" y="113"/>
                  </a:cubicBezTo>
                  <a:cubicBezTo>
                    <a:pt x="452" y="115"/>
                    <a:pt x="449" y="117"/>
                    <a:pt x="446" y="117"/>
                  </a:cubicBezTo>
                  <a:cubicBezTo>
                    <a:pt x="442" y="117"/>
                    <a:pt x="438" y="115"/>
                    <a:pt x="433" y="110"/>
                  </a:cubicBezTo>
                  <a:cubicBezTo>
                    <a:pt x="435" y="111"/>
                    <a:pt x="438" y="113"/>
                    <a:pt x="438" y="111"/>
                  </a:cubicBezTo>
                  <a:cubicBezTo>
                    <a:pt x="438" y="109"/>
                    <a:pt x="434" y="108"/>
                    <a:pt x="433" y="107"/>
                  </a:cubicBezTo>
                  <a:cubicBezTo>
                    <a:pt x="433" y="105"/>
                    <a:pt x="437" y="108"/>
                    <a:pt x="437" y="105"/>
                  </a:cubicBezTo>
                  <a:cubicBezTo>
                    <a:pt x="426" y="103"/>
                    <a:pt x="424" y="94"/>
                    <a:pt x="411" y="87"/>
                  </a:cubicBezTo>
                  <a:cubicBezTo>
                    <a:pt x="414" y="88"/>
                    <a:pt x="414" y="87"/>
                    <a:pt x="414" y="85"/>
                  </a:cubicBezTo>
                  <a:cubicBezTo>
                    <a:pt x="414" y="85"/>
                    <a:pt x="414" y="84"/>
                    <a:pt x="413" y="84"/>
                  </a:cubicBezTo>
                  <a:cubicBezTo>
                    <a:pt x="414" y="84"/>
                    <a:pt x="414" y="84"/>
                    <a:pt x="414" y="84"/>
                  </a:cubicBezTo>
                  <a:cubicBezTo>
                    <a:pt x="414" y="84"/>
                    <a:pt x="413" y="83"/>
                    <a:pt x="413" y="82"/>
                  </a:cubicBezTo>
                  <a:cubicBezTo>
                    <a:pt x="411" y="85"/>
                    <a:pt x="408" y="80"/>
                    <a:pt x="405" y="77"/>
                  </a:cubicBezTo>
                  <a:cubicBezTo>
                    <a:pt x="404" y="76"/>
                    <a:pt x="403" y="75"/>
                    <a:pt x="402" y="74"/>
                  </a:cubicBezTo>
                  <a:cubicBezTo>
                    <a:pt x="402" y="74"/>
                    <a:pt x="402" y="75"/>
                    <a:pt x="402" y="75"/>
                  </a:cubicBezTo>
                  <a:cubicBezTo>
                    <a:pt x="404" y="79"/>
                    <a:pt x="407" y="84"/>
                    <a:pt x="407" y="86"/>
                  </a:cubicBezTo>
                  <a:cubicBezTo>
                    <a:pt x="404" y="81"/>
                    <a:pt x="401" y="79"/>
                    <a:pt x="398" y="76"/>
                  </a:cubicBezTo>
                  <a:cubicBezTo>
                    <a:pt x="396" y="75"/>
                    <a:pt x="395" y="73"/>
                    <a:pt x="394" y="72"/>
                  </a:cubicBezTo>
                  <a:cubicBezTo>
                    <a:pt x="383" y="64"/>
                    <a:pt x="369" y="57"/>
                    <a:pt x="356" y="53"/>
                  </a:cubicBezTo>
                  <a:cubicBezTo>
                    <a:pt x="346" y="49"/>
                    <a:pt x="337" y="46"/>
                    <a:pt x="330" y="44"/>
                  </a:cubicBezTo>
                  <a:cubicBezTo>
                    <a:pt x="331" y="46"/>
                    <a:pt x="331" y="46"/>
                    <a:pt x="331" y="46"/>
                  </a:cubicBezTo>
                  <a:cubicBezTo>
                    <a:pt x="329" y="45"/>
                    <a:pt x="329" y="45"/>
                    <a:pt x="329" y="45"/>
                  </a:cubicBezTo>
                  <a:cubicBezTo>
                    <a:pt x="329" y="43"/>
                    <a:pt x="329" y="43"/>
                    <a:pt x="329" y="43"/>
                  </a:cubicBezTo>
                  <a:cubicBezTo>
                    <a:pt x="326" y="42"/>
                    <a:pt x="324" y="41"/>
                    <a:pt x="322" y="40"/>
                  </a:cubicBezTo>
                  <a:cubicBezTo>
                    <a:pt x="322" y="39"/>
                    <a:pt x="322" y="39"/>
                    <a:pt x="321" y="39"/>
                  </a:cubicBezTo>
                  <a:cubicBezTo>
                    <a:pt x="321" y="39"/>
                    <a:pt x="321" y="39"/>
                    <a:pt x="321" y="39"/>
                  </a:cubicBezTo>
                  <a:cubicBezTo>
                    <a:pt x="318" y="41"/>
                    <a:pt x="316" y="43"/>
                    <a:pt x="310" y="39"/>
                  </a:cubicBezTo>
                  <a:cubicBezTo>
                    <a:pt x="312" y="40"/>
                    <a:pt x="312" y="39"/>
                    <a:pt x="314" y="39"/>
                  </a:cubicBezTo>
                  <a:cubicBezTo>
                    <a:pt x="312" y="39"/>
                    <a:pt x="312" y="39"/>
                    <a:pt x="312" y="39"/>
                  </a:cubicBezTo>
                  <a:cubicBezTo>
                    <a:pt x="310" y="39"/>
                    <a:pt x="308" y="39"/>
                    <a:pt x="306" y="39"/>
                  </a:cubicBezTo>
                  <a:cubicBezTo>
                    <a:pt x="303" y="41"/>
                    <a:pt x="296" y="41"/>
                    <a:pt x="289" y="40"/>
                  </a:cubicBezTo>
                  <a:cubicBezTo>
                    <a:pt x="287" y="40"/>
                    <a:pt x="285" y="40"/>
                    <a:pt x="283" y="40"/>
                  </a:cubicBezTo>
                  <a:cubicBezTo>
                    <a:pt x="282" y="41"/>
                    <a:pt x="280" y="41"/>
                    <a:pt x="278" y="42"/>
                  </a:cubicBezTo>
                  <a:cubicBezTo>
                    <a:pt x="279" y="41"/>
                    <a:pt x="280" y="41"/>
                    <a:pt x="280" y="41"/>
                  </a:cubicBezTo>
                  <a:cubicBezTo>
                    <a:pt x="275" y="41"/>
                    <a:pt x="271" y="43"/>
                    <a:pt x="271" y="46"/>
                  </a:cubicBezTo>
                  <a:cubicBezTo>
                    <a:pt x="262" y="42"/>
                    <a:pt x="270" y="43"/>
                    <a:pt x="281" y="38"/>
                  </a:cubicBezTo>
                  <a:cubicBezTo>
                    <a:pt x="272" y="35"/>
                    <a:pt x="272" y="35"/>
                    <a:pt x="272" y="35"/>
                  </a:cubicBezTo>
                  <a:cubicBezTo>
                    <a:pt x="269" y="37"/>
                    <a:pt x="267" y="39"/>
                    <a:pt x="264" y="40"/>
                  </a:cubicBezTo>
                  <a:cubicBezTo>
                    <a:pt x="262" y="36"/>
                    <a:pt x="262" y="36"/>
                    <a:pt x="262" y="36"/>
                  </a:cubicBezTo>
                  <a:cubicBezTo>
                    <a:pt x="261" y="36"/>
                    <a:pt x="261" y="36"/>
                    <a:pt x="260" y="36"/>
                  </a:cubicBezTo>
                  <a:cubicBezTo>
                    <a:pt x="257" y="37"/>
                    <a:pt x="255" y="39"/>
                    <a:pt x="253" y="40"/>
                  </a:cubicBezTo>
                  <a:cubicBezTo>
                    <a:pt x="252" y="40"/>
                    <a:pt x="251" y="39"/>
                    <a:pt x="251" y="37"/>
                  </a:cubicBezTo>
                  <a:cubicBezTo>
                    <a:pt x="250" y="38"/>
                    <a:pt x="248" y="37"/>
                    <a:pt x="246" y="37"/>
                  </a:cubicBezTo>
                  <a:cubicBezTo>
                    <a:pt x="245" y="39"/>
                    <a:pt x="242" y="41"/>
                    <a:pt x="239" y="42"/>
                  </a:cubicBezTo>
                  <a:cubicBezTo>
                    <a:pt x="240" y="43"/>
                    <a:pt x="240" y="44"/>
                    <a:pt x="237" y="45"/>
                  </a:cubicBezTo>
                  <a:cubicBezTo>
                    <a:pt x="236" y="45"/>
                    <a:pt x="235" y="44"/>
                    <a:pt x="235" y="44"/>
                  </a:cubicBezTo>
                  <a:cubicBezTo>
                    <a:pt x="229" y="46"/>
                    <a:pt x="224" y="48"/>
                    <a:pt x="223" y="50"/>
                  </a:cubicBezTo>
                  <a:cubicBezTo>
                    <a:pt x="220" y="47"/>
                    <a:pt x="216" y="48"/>
                    <a:pt x="213" y="50"/>
                  </a:cubicBezTo>
                  <a:cubicBezTo>
                    <a:pt x="210" y="51"/>
                    <a:pt x="208" y="52"/>
                    <a:pt x="205" y="50"/>
                  </a:cubicBezTo>
                  <a:cubicBezTo>
                    <a:pt x="204" y="51"/>
                    <a:pt x="202" y="53"/>
                    <a:pt x="200" y="54"/>
                  </a:cubicBezTo>
                  <a:cubicBezTo>
                    <a:pt x="203" y="56"/>
                    <a:pt x="205" y="59"/>
                    <a:pt x="200" y="59"/>
                  </a:cubicBezTo>
                  <a:cubicBezTo>
                    <a:pt x="200" y="59"/>
                    <a:pt x="200" y="59"/>
                    <a:pt x="199" y="60"/>
                  </a:cubicBezTo>
                  <a:cubicBezTo>
                    <a:pt x="196" y="57"/>
                    <a:pt x="196" y="57"/>
                    <a:pt x="196" y="57"/>
                  </a:cubicBezTo>
                  <a:cubicBezTo>
                    <a:pt x="192" y="59"/>
                    <a:pt x="188" y="61"/>
                    <a:pt x="185" y="63"/>
                  </a:cubicBezTo>
                  <a:cubicBezTo>
                    <a:pt x="187" y="62"/>
                    <a:pt x="188" y="62"/>
                    <a:pt x="190" y="63"/>
                  </a:cubicBezTo>
                  <a:cubicBezTo>
                    <a:pt x="188" y="63"/>
                    <a:pt x="186" y="63"/>
                    <a:pt x="184" y="63"/>
                  </a:cubicBezTo>
                  <a:cubicBezTo>
                    <a:pt x="184" y="63"/>
                    <a:pt x="183" y="63"/>
                    <a:pt x="183" y="64"/>
                  </a:cubicBezTo>
                  <a:cubicBezTo>
                    <a:pt x="183" y="63"/>
                    <a:pt x="183" y="63"/>
                    <a:pt x="184" y="63"/>
                  </a:cubicBezTo>
                  <a:cubicBezTo>
                    <a:pt x="181" y="63"/>
                    <a:pt x="178" y="64"/>
                    <a:pt x="175" y="67"/>
                  </a:cubicBezTo>
                  <a:cubicBezTo>
                    <a:pt x="170" y="68"/>
                    <a:pt x="166" y="69"/>
                    <a:pt x="163" y="72"/>
                  </a:cubicBezTo>
                  <a:cubicBezTo>
                    <a:pt x="159" y="74"/>
                    <a:pt x="156" y="78"/>
                    <a:pt x="152" y="81"/>
                  </a:cubicBezTo>
                  <a:cubicBezTo>
                    <a:pt x="149" y="84"/>
                    <a:pt x="146" y="87"/>
                    <a:pt x="142" y="90"/>
                  </a:cubicBezTo>
                  <a:cubicBezTo>
                    <a:pt x="138" y="93"/>
                    <a:pt x="134" y="95"/>
                    <a:pt x="130" y="96"/>
                  </a:cubicBezTo>
                  <a:cubicBezTo>
                    <a:pt x="132" y="95"/>
                    <a:pt x="135" y="93"/>
                    <a:pt x="135" y="91"/>
                  </a:cubicBezTo>
                  <a:cubicBezTo>
                    <a:pt x="124" y="101"/>
                    <a:pt x="109" y="107"/>
                    <a:pt x="105" y="117"/>
                  </a:cubicBezTo>
                  <a:cubicBezTo>
                    <a:pt x="108" y="118"/>
                    <a:pt x="108" y="118"/>
                    <a:pt x="108" y="118"/>
                  </a:cubicBezTo>
                  <a:cubicBezTo>
                    <a:pt x="102" y="128"/>
                    <a:pt x="97" y="135"/>
                    <a:pt x="92" y="142"/>
                  </a:cubicBezTo>
                  <a:cubicBezTo>
                    <a:pt x="95" y="145"/>
                    <a:pt x="95" y="145"/>
                    <a:pt x="95" y="145"/>
                  </a:cubicBezTo>
                  <a:cubicBezTo>
                    <a:pt x="93" y="147"/>
                    <a:pt x="91" y="150"/>
                    <a:pt x="89" y="154"/>
                  </a:cubicBezTo>
                  <a:cubicBezTo>
                    <a:pt x="87" y="158"/>
                    <a:pt x="85" y="162"/>
                    <a:pt x="83" y="166"/>
                  </a:cubicBezTo>
                  <a:cubicBezTo>
                    <a:pt x="81" y="170"/>
                    <a:pt x="79" y="174"/>
                    <a:pt x="76" y="177"/>
                  </a:cubicBezTo>
                  <a:cubicBezTo>
                    <a:pt x="74" y="180"/>
                    <a:pt x="72" y="183"/>
                    <a:pt x="69" y="184"/>
                  </a:cubicBezTo>
                  <a:cubicBezTo>
                    <a:pt x="71" y="188"/>
                    <a:pt x="62" y="199"/>
                    <a:pt x="61" y="207"/>
                  </a:cubicBezTo>
                  <a:cubicBezTo>
                    <a:pt x="57" y="208"/>
                    <a:pt x="57" y="208"/>
                    <a:pt x="57" y="208"/>
                  </a:cubicBezTo>
                  <a:cubicBezTo>
                    <a:pt x="54" y="216"/>
                    <a:pt x="54" y="222"/>
                    <a:pt x="53" y="228"/>
                  </a:cubicBezTo>
                  <a:cubicBezTo>
                    <a:pt x="48" y="237"/>
                    <a:pt x="47" y="246"/>
                    <a:pt x="47" y="255"/>
                  </a:cubicBezTo>
                  <a:cubicBezTo>
                    <a:pt x="47" y="264"/>
                    <a:pt x="48" y="273"/>
                    <a:pt x="48" y="281"/>
                  </a:cubicBezTo>
                  <a:cubicBezTo>
                    <a:pt x="47" y="281"/>
                    <a:pt x="47" y="281"/>
                    <a:pt x="47" y="281"/>
                  </a:cubicBezTo>
                  <a:cubicBezTo>
                    <a:pt x="48" y="287"/>
                    <a:pt x="49" y="293"/>
                    <a:pt x="50" y="298"/>
                  </a:cubicBezTo>
                  <a:cubicBezTo>
                    <a:pt x="47" y="294"/>
                    <a:pt x="53" y="301"/>
                    <a:pt x="53" y="306"/>
                  </a:cubicBezTo>
                  <a:cubicBezTo>
                    <a:pt x="54" y="309"/>
                    <a:pt x="54" y="312"/>
                    <a:pt x="55" y="316"/>
                  </a:cubicBezTo>
                  <a:cubicBezTo>
                    <a:pt x="55" y="319"/>
                    <a:pt x="55" y="323"/>
                    <a:pt x="55" y="327"/>
                  </a:cubicBezTo>
                  <a:cubicBezTo>
                    <a:pt x="58" y="337"/>
                    <a:pt x="58" y="337"/>
                    <a:pt x="58" y="337"/>
                  </a:cubicBezTo>
                  <a:cubicBezTo>
                    <a:pt x="53" y="326"/>
                    <a:pt x="53" y="339"/>
                    <a:pt x="50" y="341"/>
                  </a:cubicBezTo>
                  <a:cubicBezTo>
                    <a:pt x="55" y="347"/>
                    <a:pt x="55" y="347"/>
                    <a:pt x="55" y="347"/>
                  </a:cubicBezTo>
                  <a:cubicBezTo>
                    <a:pt x="54" y="350"/>
                    <a:pt x="51" y="343"/>
                    <a:pt x="52" y="348"/>
                  </a:cubicBezTo>
                  <a:cubicBezTo>
                    <a:pt x="55" y="352"/>
                    <a:pt x="60" y="366"/>
                    <a:pt x="65" y="368"/>
                  </a:cubicBezTo>
                  <a:cubicBezTo>
                    <a:pt x="66" y="367"/>
                    <a:pt x="66" y="365"/>
                    <a:pt x="66" y="363"/>
                  </a:cubicBezTo>
                  <a:cubicBezTo>
                    <a:pt x="66" y="363"/>
                    <a:pt x="66" y="363"/>
                    <a:pt x="66" y="363"/>
                  </a:cubicBezTo>
                  <a:cubicBezTo>
                    <a:pt x="66" y="363"/>
                    <a:pt x="66" y="362"/>
                    <a:pt x="66" y="362"/>
                  </a:cubicBezTo>
                  <a:cubicBezTo>
                    <a:pt x="66" y="362"/>
                    <a:pt x="66" y="363"/>
                    <a:pt x="66" y="363"/>
                  </a:cubicBezTo>
                  <a:cubicBezTo>
                    <a:pt x="67" y="363"/>
                    <a:pt x="68" y="364"/>
                    <a:pt x="68" y="364"/>
                  </a:cubicBezTo>
                  <a:cubicBezTo>
                    <a:pt x="71" y="372"/>
                    <a:pt x="71" y="369"/>
                    <a:pt x="72" y="368"/>
                  </a:cubicBezTo>
                  <a:cubicBezTo>
                    <a:pt x="72" y="373"/>
                    <a:pt x="73" y="377"/>
                    <a:pt x="74" y="380"/>
                  </a:cubicBezTo>
                  <a:cubicBezTo>
                    <a:pt x="75" y="384"/>
                    <a:pt x="76" y="387"/>
                    <a:pt x="75" y="392"/>
                  </a:cubicBezTo>
                  <a:cubicBezTo>
                    <a:pt x="76" y="385"/>
                    <a:pt x="78" y="391"/>
                    <a:pt x="82" y="396"/>
                  </a:cubicBezTo>
                  <a:cubicBezTo>
                    <a:pt x="85" y="401"/>
                    <a:pt x="89" y="406"/>
                    <a:pt x="90" y="402"/>
                  </a:cubicBezTo>
                  <a:cubicBezTo>
                    <a:pt x="89" y="411"/>
                    <a:pt x="92" y="406"/>
                    <a:pt x="91" y="413"/>
                  </a:cubicBezTo>
                  <a:cubicBezTo>
                    <a:pt x="86" y="403"/>
                    <a:pt x="76" y="398"/>
                    <a:pt x="70" y="391"/>
                  </a:cubicBezTo>
                  <a:cubicBezTo>
                    <a:pt x="70" y="394"/>
                    <a:pt x="71" y="397"/>
                    <a:pt x="71" y="400"/>
                  </a:cubicBezTo>
                  <a:cubicBezTo>
                    <a:pt x="70" y="400"/>
                    <a:pt x="68" y="399"/>
                    <a:pt x="67" y="397"/>
                  </a:cubicBezTo>
                  <a:cubicBezTo>
                    <a:pt x="67" y="398"/>
                    <a:pt x="67" y="399"/>
                    <a:pt x="67" y="401"/>
                  </a:cubicBezTo>
                  <a:cubicBezTo>
                    <a:pt x="67" y="403"/>
                    <a:pt x="68" y="406"/>
                    <a:pt x="65" y="404"/>
                  </a:cubicBezTo>
                  <a:cubicBezTo>
                    <a:pt x="66" y="406"/>
                    <a:pt x="67" y="407"/>
                    <a:pt x="68" y="408"/>
                  </a:cubicBezTo>
                  <a:cubicBezTo>
                    <a:pt x="68" y="407"/>
                    <a:pt x="68" y="407"/>
                    <a:pt x="68" y="407"/>
                  </a:cubicBezTo>
                  <a:cubicBezTo>
                    <a:pt x="72" y="409"/>
                    <a:pt x="72" y="409"/>
                    <a:pt x="72" y="409"/>
                  </a:cubicBezTo>
                  <a:cubicBezTo>
                    <a:pt x="70" y="411"/>
                    <a:pt x="70" y="411"/>
                    <a:pt x="70" y="411"/>
                  </a:cubicBezTo>
                  <a:cubicBezTo>
                    <a:pt x="72" y="413"/>
                    <a:pt x="74" y="415"/>
                    <a:pt x="76" y="416"/>
                  </a:cubicBezTo>
                  <a:cubicBezTo>
                    <a:pt x="75" y="416"/>
                    <a:pt x="75" y="416"/>
                    <a:pt x="75" y="416"/>
                  </a:cubicBezTo>
                  <a:cubicBezTo>
                    <a:pt x="79" y="420"/>
                    <a:pt x="81" y="423"/>
                    <a:pt x="83" y="426"/>
                  </a:cubicBezTo>
                  <a:cubicBezTo>
                    <a:pt x="83" y="426"/>
                    <a:pt x="84" y="427"/>
                    <a:pt x="84" y="428"/>
                  </a:cubicBezTo>
                  <a:cubicBezTo>
                    <a:pt x="85" y="428"/>
                    <a:pt x="87" y="429"/>
                    <a:pt x="88" y="430"/>
                  </a:cubicBezTo>
                  <a:cubicBezTo>
                    <a:pt x="92" y="432"/>
                    <a:pt x="96" y="433"/>
                    <a:pt x="96" y="430"/>
                  </a:cubicBezTo>
                  <a:cubicBezTo>
                    <a:pt x="98" y="436"/>
                    <a:pt x="94" y="436"/>
                    <a:pt x="103" y="443"/>
                  </a:cubicBezTo>
                  <a:cubicBezTo>
                    <a:pt x="111" y="447"/>
                    <a:pt x="101" y="433"/>
                    <a:pt x="101" y="430"/>
                  </a:cubicBezTo>
                  <a:cubicBezTo>
                    <a:pt x="108" y="435"/>
                    <a:pt x="109" y="434"/>
                    <a:pt x="110" y="433"/>
                  </a:cubicBezTo>
                  <a:cubicBezTo>
                    <a:pt x="110" y="439"/>
                    <a:pt x="109" y="445"/>
                    <a:pt x="106" y="448"/>
                  </a:cubicBezTo>
                  <a:cubicBezTo>
                    <a:pt x="114" y="455"/>
                    <a:pt x="123" y="461"/>
                    <a:pt x="132" y="468"/>
                  </a:cubicBezTo>
                  <a:cubicBezTo>
                    <a:pt x="138" y="472"/>
                    <a:pt x="144" y="477"/>
                    <a:pt x="150" y="480"/>
                  </a:cubicBezTo>
                  <a:cubicBezTo>
                    <a:pt x="150" y="480"/>
                    <a:pt x="149" y="479"/>
                    <a:pt x="149" y="478"/>
                  </a:cubicBezTo>
                  <a:cubicBezTo>
                    <a:pt x="153" y="480"/>
                    <a:pt x="157" y="482"/>
                    <a:pt x="162" y="484"/>
                  </a:cubicBezTo>
                  <a:cubicBezTo>
                    <a:pt x="161" y="484"/>
                    <a:pt x="161" y="484"/>
                    <a:pt x="161" y="484"/>
                  </a:cubicBezTo>
                  <a:cubicBezTo>
                    <a:pt x="165" y="487"/>
                    <a:pt x="177" y="490"/>
                    <a:pt x="183" y="495"/>
                  </a:cubicBezTo>
                  <a:cubicBezTo>
                    <a:pt x="182" y="494"/>
                    <a:pt x="179" y="494"/>
                    <a:pt x="177" y="493"/>
                  </a:cubicBezTo>
                  <a:cubicBezTo>
                    <a:pt x="177" y="495"/>
                    <a:pt x="178" y="499"/>
                    <a:pt x="184" y="502"/>
                  </a:cubicBezTo>
                  <a:cubicBezTo>
                    <a:pt x="188" y="500"/>
                    <a:pt x="188" y="500"/>
                    <a:pt x="188" y="500"/>
                  </a:cubicBezTo>
                  <a:cubicBezTo>
                    <a:pt x="189" y="503"/>
                    <a:pt x="189" y="503"/>
                    <a:pt x="189" y="503"/>
                  </a:cubicBezTo>
                  <a:cubicBezTo>
                    <a:pt x="192" y="504"/>
                    <a:pt x="193" y="504"/>
                    <a:pt x="193" y="504"/>
                  </a:cubicBezTo>
                  <a:cubicBezTo>
                    <a:pt x="191" y="501"/>
                    <a:pt x="191" y="499"/>
                    <a:pt x="190" y="496"/>
                  </a:cubicBezTo>
                  <a:cubicBezTo>
                    <a:pt x="191" y="497"/>
                    <a:pt x="192" y="499"/>
                    <a:pt x="194" y="501"/>
                  </a:cubicBezTo>
                  <a:cubicBezTo>
                    <a:pt x="195" y="501"/>
                    <a:pt x="196" y="501"/>
                    <a:pt x="197" y="501"/>
                  </a:cubicBezTo>
                  <a:cubicBezTo>
                    <a:pt x="197" y="502"/>
                    <a:pt x="198" y="503"/>
                    <a:pt x="198" y="504"/>
                  </a:cubicBezTo>
                  <a:cubicBezTo>
                    <a:pt x="199" y="505"/>
                    <a:pt x="200" y="505"/>
                    <a:pt x="201" y="506"/>
                  </a:cubicBezTo>
                  <a:cubicBezTo>
                    <a:pt x="203" y="506"/>
                    <a:pt x="203" y="506"/>
                    <a:pt x="203" y="506"/>
                  </a:cubicBezTo>
                  <a:cubicBezTo>
                    <a:pt x="205" y="507"/>
                    <a:pt x="206" y="508"/>
                    <a:pt x="206" y="509"/>
                  </a:cubicBezTo>
                  <a:cubicBezTo>
                    <a:pt x="209" y="510"/>
                    <a:pt x="214" y="512"/>
                    <a:pt x="218" y="513"/>
                  </a:cubicBezTo>
                  <a:cubicBezTo>
                    <a:pt x="221" y="514"/>
                    <a:pt x="224" y="514"/>
                    <a:pt x="226" y="515"/>
                  </a:cubicBezTo>
                  <a:cubicBezTo>
                    <a:pt x="229" y="516"/>
                    <a:pt x="231" y="516"/>
                    <a:pt x="233" y="517"/>
                  </a:cubicBezTo>
                  <a:cubicBezTo>
                    <a:pt x="238" y="518"/>
                    <a:pt x="242" y="520"/>
                    <a:pt x="243" y="522"/>
                  </a:cubicBezTo>
                  <a:cubicBezTo>
                    <a:pt x="247" y="519"/>
                    <a:pt x="243" y="518"/>
                    <a:pt x="238" y="518"/>
                  </a:cubicBezTo>
                  <a:cubicBezTo>
                    <a:pt x="234" y="517"/>
                    <a:pt x="229" y="516"/>
                    <a:pt x="234" y="514"/>
                  </a:cubicBezTo>
                  <a:cubicBezTo>
                    <a:pt x="236" y="515"/>
                    <a:pt x="237" y="517"/>
                    <a:pt x="243" y="518"/>
                  </a:cubicBezTo>
                  <a:cubicBezTo>
                    <a:pt x="242" y="514"/>
                    <a:pt x="242" y="514"/>
                    <a:pt x="242" y="514"/>
                  </a:cubicBezTo>
                  <a:cubicBezTo>
                    <a:pt x="256" y="517"/>
                    <a:pt x="266" y="519"/>
                    <a:pt x="276" y="520"/>
                  </a:cubicBezTo>
                  <a:cubicBezTo>
                    <a:pt x="281" y="520"/>
                    <a:pt x="285" y="521"/>
                    <a:pt x="291" y="521"/>
                  </a:cubicBezTo>
                  <a:cubicBezTo>
                    <a:pt x="296" y="521"/>
                    <a:pt x="302" y="520"/>
                    <a:pt x="308" y="519"/>
                  </a:cubicBezTo>
                  <a:cubicBezTo>
                    <a:pt x="307" y="520"/>
                    <a:pt x="307" y="520"/>
                    <a:pt x="307" y="520"/>
                  </a:cubicBezTo>
                  <a:cubicBezTo>
                    <a:pt x="317" y="520"/>
                    <a:pt x="322" y="519"/>
                    <a:pt x="325" y="515"/>
                  </a:cubicBezTo>
                  <a:cubicBezTo>
                    <a:pt x="327" y="516"/>
                    <a:pt x="321" y="518"/>
                    <a:pt x="325" y="519"/>
                  </a:cubicBezTo>
                  <a:cubicBezTo>
                    <a:pt x="332" y="513"/>
                    <a:pt x="340" y="513"/>
                    <a:pt x="348" y="512"/>
                  </a:cubicBezTo>
                  <a:cubicBezTo>
                    <a:pt x="352" y="512"/>
                    <a:pt x="355" y="512"/>
                    <a:pt x="359" y="512"/>
                  </a:cubicBezTo>
                  <a:cubicBezTo>
                    <a:pt x="362" y="511"/>
                    <a:pt x="365" y="510"/>
                    <a:pt x="366" y="507"/>
                  </a:cubicBezTo>
                  <a:cubicBezTo>
                    <a:pt x="367" y="511"/>
                    <a:pt x="373" y="513"/>
                    <a:pt x="379" y="514"/>
                  </a:cubicBezTo>
                  <a:cubicBezTo>
                    <a:pt x="384" y="516"/>
                    <a:pt x="389" y="518"/>
                    <a:pt x="385" y="522"/>
                  </a:cubicBezTo>
                  <a:cubicBezTo>
                    <a:pt x="387" y="521"/>
                    <a:pt x="390" y="520"/>
                    <a:pt x="392" y="518"/>
                  </a:cubicBezTo>
                  <a:cubicBezTo>
                    <a:pt x="392" y="521"/>
                    <a:pt x="386" y="524"/>
                    <a:pt x="381" y="526"/>
                  </a:cubicBezTo>
                  <a:cubicBezTo>
                    <a:pt x="375" y="529"/>
                    <a:pt x="369" y="531"/>
                    <a:pt x="368" y="534"/>
                  </a:cubicBezTo>
                  <a:cubicBezTo>
                    <a:pt x="360" y="535"/>
                    <a:pt x="352" y="536"/>
                    <a:pt x="344" y="536"/>
                  </a:cubicBezTo>
                  <a:cubicBezTo>
                    <a:pt x="345" y="537"/>
                    <a:pt x="342" y="541"/>
                    <a:pt x="346" y="541"/>
                  </a:cubicBezTo>
                  <a:cubicBezTo>
                    <a:pt x="340" y="542"/>
                    <a:pt x="335" y="544"/>
                    <a:pt x="344" y="545"/>
                  </a:cubicBezTo>
                  <a:cubicBezTo>
                    <a:pt x="329" y="545"/>
                    <a:pt x="315" y="546"/>
                    <a:pt x="300" y="546"/>
                  </a:cubicBezTo>
                  <a:cubicBezTo>
                    <a:pt x="286" y="546"/>
                    <a:pt x="272" y="547"/>
                    <a:pt x="258" y="546"/>
                  </a:cubicBezTo>
                  <a:cubicBezTo>
                    <a:pt x="244" y="545"/>
                    <a:pt x="230" y="544"/>
                    <a:pt x="216" y="540"/>
                  </a:cubicBezTo>
                  <a:cubicBezTo>
                    <a:pt x="202" y="537"/>
                    <a:pt x="189" y="533"/>
                    <a:pt x="177" y="526"/>
                  </a:cubicBezTo>
                  <a:cubicBezTo>
                    <a:pt x="173" y="525"/>
                    <a:pt x="174" y="527"/>
                    <a:pt x="175" y="529"/>
                  </a:cubicBezTo>
                  <a:cubicBezTo>
                    <a:pt x="171" y="525"/>
                    <a:pt x="169" y="524"/>
                    <a:pt x="167" y="525"/>
                  </a:cubicBezTo>
                  <a:cubicBezTo>
                    <a:pt x="165" y="525"/>
                    <a:pt x="163" y="527"/>
                    <a:pt x="160" y="526"/>
                  </a:cubicBezTo>
                  <a:cubicBezTo>
                    <a:pt x="156" y="522"/>
                    <a:pt x="153" y="517"/>
                    <a:pt x="149" y="513"/>
                  </a:cubicBezTo>
                  <a:cubicBezTo>
                    <a:pt x="143" y="512"/>
                    <a:pt x="146" y="516"/>
                    <a:pt x="145" y="517"/>
                  </a:cubicBezTo>
                  <a:cubicBezTo>
                    <a:pt x="132" y="511"/>
                    <a:pt x="121" y="502"/>
                    <a:pt x="111" y="493"/>
                  </a:cubicBezTo>
                  <a:cubicBezTo>
                    <a:pt x="101" y="484"/>
                    <a:pt x="92" y="475"/>
                    <a:pt x="83" y="468"/>
                  </a:cubicBezTo>
                  <a:cubicBezTo>
                    <a:pt x="79" y="461"/>
                    <a:pt x="88" y="466"/>
                    <a:pt x="82" y="458"/>
                  </a:cubicBezTo>
                  <a:cubicBezTo>
                    <a:pt x="84" y="465"/>
                    <a:pt x="78" y="461"/>
                    <a:pt x="73" y="456"/>
                  </a:cubicBezTo>
                  <a:cubicBezTo>
                    <a:pt x="70" y="453"/>
                    <a:pt x="67" y="450"/>
                    <a:pt x="65" y="449"/>
                  </a:cubicBezTo>
                  <a:cubicBezTo>
                    <a:pt x="63" y="447"/>
                    <a:pt x="62" y="447"/>
                    <a:pt x="62" y="449"/>
                  </a:cubicBezTo>
                  <a:cubicBezTo>
                    <a:pt x="63" y="443"/>
                    <a:pt x="58" y="436"/>
                    <a:pt x="54" y="430"/>
                  </a:cubicBezTo>
                  <a:cubicBezTo>
                    <a:pt x="51" y="424"/>
                    <a:pt x="49" y="418"/>
                    <a:pt x="55" y="417"/>
                  </a:cubicBezTo>
                  <a:cubicBezTo>
                    <a:pt x="50" y="408"/>
                    <a:pt x="46" y="412"/>
                    <a:pt x="47" y="415"/>
                  </a:cubicBezTo>
                  <a:cubicBezTo>
                    <a:pt x="44" y="409"/>
                    <a:pt x="41" y="404"/>
                    <a:pt x="38" y="399"/>
                  </a:cubicBezTo>
                  <a:cubicBezTo>
                    <a:pt x="35" y="394"/>
                    <a:pt x="32" y="390"/>
                    <a:pt x="28" y="386"/>
                  </a:cubicBezTo>
                  <a:cubicBezTo>
                    <a:pt x="28" y="382"/>
                    <a:pt x="21" y="368"/>
                    <a:pt x="17" y="353"/>
                  </a:cubicBezTo>
                  <a:cubicBezTo>
                    <a:pt x="12" y="338"/>
                    <a:pt x="10" y="321"/>
                    <a:pt x="13" y="315"/>
                  </a:cubicBezTo>
                  <a:cubicBezTo>
                    <a:pt x="9" y="324"/>
                    <a:pt x="10" y="315"/>
                    <a:pt x="7" y="307"/>
                  </a:cubicBezTo>
                  <a:cubicBezTo>
                    <a:pt x="6" y="310"/>
                    <a:pt x="4" y="312"/>
                    <a:pt x="3" y="315"/>
                  </a:cubicBezTo>
                  <a:cubicBezTo>
                    <a:pt x="2" y="309"/>
                    <a:pt x="2" y="303"/>
                    <a:pt x="2" y="297"/>
                  </a:cubicBezTo>
                  <a:cubicBezTo>
                    <a:pt x="1" y="294"/>
                    <a:pt x="1" y="293"/>
                    <a:pt x="2" y="293"/>
                  </a:cubicBezTo>
                  <a:cubicBezTo>
                    <a:pt x="2" y="290"/>
                    <a:pt x="4" y="293"/>
                    <a:pt x="5" y="285"/>
                  </a:cubicBezTo>
                  <a:cubicBezTo>
                    <a:pt x="5" y="274"/>
                    <a:pt x="2" y="273"/>
                    <a:pt x="0" y="266"/>
                  </a:cubicBezTo>
                  <a:cubicBezTo>
                    <a:pt x="0" y="268"/>
                    <a:pt x="0" y="268"/>
                    <a:pt x="0" y="268"/>
                  </a:cubicBezTo>
                  <a:cubicBezTo>
                    <a:pt x="0" y="260"/>
                    <a:pt x="0" y="260"/>
                    <a:pt x="0" y="260"/>
                  </a:cubicBezTo>
                  <a:cubicBezTo>
                    <a:pt x="0" y="257"/>
                    <a:pt x="1" y="262"/>
                    <a:pt x="2" y="266"/>
                  </a:cubicBezTo>
                  <a:cubicBezTo>
                    <a:pt x="3" y="270"/>
                    <a:pt x="5" y="271"/>
                    <a:pt x="6" y="262"/>
                  </a:cubicBezTo>
                  <a:cubicBezTo>
                    <a:pt x="6" y="262"/>
                    <a:pt x="4" y="259"/>
                    <a:pt x="3" y="255"/>
                  </a:cubicBezTo>
                  <a:cubicBezTo>
                    <a:pt x="2" y="251"/>
                    <a:pt x="2" y="247"/>
                    <a:pt x="4" y="244"/>
                  </a:cubicBezTo>
                  <a:cubicBezTo>
                    <a:pt x="3" y="254"/>
                    <a:pt x="6" y="253"/>
                    <a:pt x="8" y="250"/>
                  </a:cubicBezTo>
                  <a:cubicBezTo>
                    <a:pt x="8" y="245"/>
                    <a:pt x="9" y="241"/>
                    <a:pt x="9" y="236"/>
                  </a:cubicBezTo>
                  <a:cubicBezTo>
                    <a:pt x="3" y="240"/>
                    <a:pt x="3" y="240"/>
                    <a:pt x="3" y="240"/>
                  </a:cubicBezTo>
                  <a:cubicBezTo>
                    <a:pt x="6" y="220"/>
                    <a:pt x="12" y="200"/>
                    <a:pt x="20" y="181"/>
                  </a:cubicBezTo>
                  <a:cubicBezTo>
                    <a:pt x="28" y="161"/>
                    <a:pt x="38" y="143"/>
                    <a:pt x="50" y="125"/>
                  </a:cubicBezTo>
                  <a:cubicBezTo>
                    <a:pt x="52" y="126"/>
                    <a:pt x="56" y="120"/>
                    <a:pt x="60" y="115"/>
                  </a:cubicBezTo>
                  <a:cubicBezTo>
                    <a:pt x="65" y="109"/>
                    <a:pt x="69" y="105"/>
                    <a:pt x="71" y="108"/>
                  </a:cubicBezTo>
                  <a:cubicBezTo>
                    <a:pt x="70" y="109"/>
                    <a:pt x="70" y="109"/>
                    <a:pt x="70" y="109"/>
                  </a:cubicBezTo>
                  <a:cubicBezTo>
                    <a:pt x="67" y="113"/>
                    <a:pt x="68" y="114"/>
                    <a:pt x="71" y="112"/>
                  </a:cubicBezTo>
                  <a:cubicBezTo>
                    <a:pt x="73" y="111"/>
                    <a:pt x="74" y="110"/>
                    <a:pt x="76" y="109"/>
                  </a:cubicBezTo>
                  <a:cubicBezTo>
                    <a:pt x="77" y="108"/>
                    <a:pt x="78" y="107"/>
                    <a:pt x="79" y="106"/>
                  </a:cubicBezTo>
                  <a:cubicBezTo>
                    <a:pt x="76" y="105"/>
                    <a:pt x="72" y="104"/>
                    <a:pt x="70" y="105"/>
                  </a:cubicBezTo>
                  <a:cubicBezTo>
                    <a:pt x="68" y="103"/>
                    <a:pt x="74" y="101"/>
                    <a:pt x="78" y="99"/>
                  </a:cubicBezTo>
                  <a:cubicBezTo>
                    <a:pt x="78" y="96"/>
                    <a:pt x="77" y="95"/>
                    <a:pt x="70" y="102"/>
                  </a:cubicBezTo>
                  <a:cubicBezTo>
                    <a:pt x="73" y="98"/>
                    <a:pt x="76" y="92"/>
                    <a:pt x="79" y="88"/>
                  </a:cubicBezTo>
                  <a:cubicBezTo>
                    <a:pt x="77" y="79"/>
                    <a:pt x="85" y="71"/>
                    <a:pt x="96" y="63"/>
                  </a:cubicBezTo>
                  <a:cubicBezTo>
                    <a:pt x="102" y="60"/>
                    <a:pt x="108" y="56"/>
                    <a:pt x="114" y="52"/>
                  </a:cubicBezTo>
                  <a:cubicBezTo>
                    <a:pt x="121" y="49"/>
                    <a:pt x="126" y="45"/>
                    <a:pt x="131" y="40"/>
                  </a:cubicBezTo>
                  <a:cubicBezTo>
                    <a:pt x="130" y="42"/>
                    <a:pt x="130" y="43"/>
                    <a:pt x="130" y="43"/>
                  </a:cubicBezTo>
                  <a:cubicBezTo>
                    <a:pt x="132" y="41"/>
                    <a:pt x="135" y="39"/>
                    <a:pt x="137" y="38"/>
                  </a:cubicBezTo>
                  <a:cubicBezTo>
                    <a:pt x="139" y="36"/>
                    <a:pt x="142" y="34"/>
                    <a:pt x="145" y="33"/>
                  </a:cubicBezTo>
                  <a:cubicBezTo>
                    <a:pt x="150" y="30"/>
                    <a:pt x="155" y="28"/>
                    <a:pt x="160" y="26"/>
                  </a:cubicBezTo>
                  <a:cubicBezTo>
                    <a:pt x="171" y="23"/>
                    <a:pt x="179" y="22"/>
                    <a:pt x="181" y="20"/>
                  </a:cubicBezTo>
                  <a:cubicBezTo>
                    <a:pt x="182" y="21"/>
                    <a:pt x="182" y="21"/>
                    <a:pt x="182" y="21"/>
                  </a:cubicBezTo>
                  <a:cubicBezTo>
                    <a:pt x="183" y="21"/>
                    <a:pt x="183" y="21"/>
                    <a:pt x="184" y="20"/>
                  </a:cubicBezTo>
                  <a:cubicBezTo>
                    <a:pt x="185" y="21"/>
                    <a:pt x="185" y="21"/>
                    <a:pt x="186" y="22"/>
                  </a:cubicBezTo>
                  <a:cubicBezTo>
                    <a:pt x="200" y="11"/>
                    <a:pt x="203" y="9"/>
                    <a:pt x="226" y="7"/>
                  </a:cubicBezTo>
                  <a:cubicBezTo>
                    <a:pt x="226" y="8"/>
                    <a:pt x="223" y="9"/>
                    <a:pt x="227" y="9"/>
                  </a:cubicBezTo>
                  <a:cubicBezTo>
                    <a:pt x="229" y="7"/>
                    <a:pt x="232" y="5"/>
                    <a:pt x="236" y="4"/>
                  </a:cubicBezTo>
                  <a:cubicBezTo>
                    <a:pt x="240" y="2"/>
                    <a:pt x="245" y="1"/>
                    <a:pt x="253" y="1"/>
                  </a:cubicBezTo>
                  <a:cubicBezTo>
                    <a:pt x="252" y="2"/>
                    <a:pt x="252" y="2"/>
                    <a:pt x="252" y="2"/>
                  </a:cubicBezTo>
                  <a:cubicBezTo>
                    <a:pt x="261" y="1"/>
                    <a:pt x="269" y="0"/>
                    <a:pt x="277" y="0"/>
                  </a:cubicBezTo>
                  <a:cubicBezTo>
                    <a:pt x="277" y="6"/>
                    <a:pt x="287" y="4"/>
                    <a:pt x="299" y="4"/>
                  </a:cubicBezTo>
                  <a:cubicBezTo>
                    <a:pt x="302" y="3"/>
                    <a:pt x="305" y="3"/>
                    <a:pt x="308" y="3"/>
                  </a:cubicBezTo>
                  <a:cubicBezTo>
                    <a:pt x="311" y="3"/>
                    <a:pt x="313" y="4"/>
                    <a:pt x="316" y="4"/>
                  </a:cubicBezTo>
                  <a:cubicBezTo>
                    <a:pt x="321" y="5"/>
                    <a:pt x="325" y="7"/>
                    <a:pt x="326" y="10"/>
                  </a:cubicBezTo>
                  <a:cubicBezTo>
                    <a:pt x="331" y="8"/>
                    <a:pt x="349" y="11"/>
                    <a:pt x="357" y="12"/>
                  </a:cubicBezTo>
                  <a:cubicBezTo>
                    <a:pt x="357" y="12"/>
                    <a:pt x="357" y="13"/>
                    <a:pt x="359" y="14"/>
                  </a:cubicBezTo>
                  <a:cubicBezTo>
                    <a:pt x="361" y="13"/>
                    <a:pt x="364" y="13"/>
                    <a:pt x="367" y="14"/>
                  </a:cubicBezTo>
                  <a:cubicBezTo>
                    <a:pt x="370" y="15"/>
                    <a:pt x="374" y="16"/>
                    <a:pt x="377" y="18"/>
                  </a:cubicBezTo>
                  <a:cubicBezTo>
                    <a:pt x="383" y="22"/>
                    <a:pt x="388" y="27"/>
                    <a:pt x="393" y="29"/>
                  </a:cubicBezTo>
                  <a:cubicBezTo>
                    <a:pt x="400" y="30"/>
                    <a:pt x="398" y="27"/>
                    <a:pt x="397" y="24"/>
                  </a:cubicBezTo>
                  <a:cubicBezTo>
                    <a:pt x="402" y="29"/>
                    <a:pt x="411" y="32"/>
                    <a:pt x="419" y="35"/>
                  </a:cubicBezTo>
                  <a:cubicBezTo>
                    <a:pt x="427" y="38"/>
                    <a:pt x="435" y="40"/>
                    <a:pt x="436" y="42"/>
                  </a:cubicBezTo>
                  <a:cubicBezTo>
                    <a:pt x="444" y="49"/>
                    <a:pt x="436" y="48"/>
                    <a:pt x="437" y="52"/>
                  </a:cubicBezTo>
                  <a:cubicBezTo>
                    <a:pt x="444" y="56"/>
                    <a:pt x="445" y="53"/>
                    <a:pt x="446" y="52"/>
                  </a:cubicBezTo>
                  <a:cubicBezTo>
                    <a:pt x="447" y="50"/>
                    <a:pt x="448" y="50"/>
                    <a:pt x="455" y="58"/>
                  </a:cubicBezTo>
                  <a:cubicBezTo>
                    <a:pt x="453" y="57"/>
                    <a:pt x="449" y="54"/>
                    <a:pt x="450" y="56"/>
                  </a:cubicBezTo>
                  <a:cubicBezTo>
                    <a:pt x="451" y="57"/>
                    <a:pt x="452" y="60"/>
                    <a:pt x="453" y="62"/>
                  </a:cubicBezTo>
                  <a:cubicBezTo>
                    <a:pt x="454" y="65"/>
                    <a:pt x="455" y="68"/>
                    <a:pt x="456" y="71"/>
                  </a:cubicBezTo>
                  <a:cubicBezTo>
                    <a:pt x="458" y="75"/>
                    <a:pt x="459" y="79"/>
                    <a:pt x="461" y="82"/>
                  </a:cubicBezTo>
                  <a:cubicBezTo>
                    <a:pt x="461" y="82"/>
                    <a:pt x="461" y="82"/>
                    <a:pt x="461" y="82"/>
                  </a:cubicBezTo>
                  <a:cubicBezTo>
                    <a:pt x="462" y="83"/>
                    <a:pt x="462" y="83"/>
                    <a:pt x="462" y="83"/>
                  </a:cubicBezTo>
                  <a:cubicBezTo>
                    <a:pt x="463" y="84"/>
                    <a:pt x="463" y="84"/>
                    <a:pt x="463" y="84"/>
                  </a:cubicBezTo>
                  <a:cubicBezTo>
                    <a:pt x="461" y="79"/>
                    <a:pt x="461" y="79"/>
                    <a:pt x="461" y="79"/>
                  </a:cubicBezTo>
                  <a:cubicBezTo>
                    <a:pt x="464" y="81"/>
                    <a:pt x="467" y="84"/>
                    <a:pt x="469" y="87"/>
                  </a:cubicBezTo>
                  <a:cubicBezTo>
                    <a:pt x="471" y="90"/>
                    <a:pt x="473" y="93"/>
                    <a:pt x="474" y="96"/>
                  </a:cubicBezTo>
                  <a:cubicBezTo>
                    <a:pt x="475" y="98"/>
                    <a:pt x="476" y="99"/>
                    <a:pt x="476" y="100"/>
                  </a:cubicBezTo>
                  <a:cubicBezTo>
                    <a:pt x="477" y="100"/>
                    <a:pt x="477" y="100"/>
                    <a:pt x="477" y="100"/>
                  </a:cubicBezTo>
                  <a:cubicBezTo>
                    <a:pt x="476" y="100"/>
                    <a:pt x="476" y="100"/>
                    <a:pt x="476" y="100"/>
                  </a:cubicBezTo>
                  <a:cubicBezTo>
                    <a:pt x="479" y="104"/>
                    <a:pt x="481" y="107"/>
                    <a:pt x="484" y="105"/>
                  </a:cubicBezTo>
                  <a:cubicBezTo>
                    <a:pt x="486" y="102"/>
                    <a:pt x="486" y="102"/>
                    <a:pt x="486" y="102"/>
                  </a:cubicBezTo>
                  <a:cubicBezTo>
                    <a:pt x="491" y="113"/>
                    <a:pt x="493" y="114"/>
                    <a:pt x="495" y="116"/>
                  </a:cubicBezTo>
                  <a:cubicBezTo>
                    <a:pt x="496" y="118"/>
                    <a:pt x="499" y="120"/>
                    <a:pt x="503" y="131"/>
                  </a:cubicBezTo>
                  <a:cubicBezTo>
                    <a:pt x="502" y="131"/>
                    <a:pt x="502" y="131"/>
                    <a:pt x="502" y="131"/>
                  </a:cubicBezTo>
                  <a:cubicBezTo>
                    <a:pt x="509" y="139"/>
                    <a:pt x="507" y="146"/>
                    <a:pt x="515" y="148"/>
                  </a:cubicBezTo>
                  <a:cubicBezTo>
                    <a:pt x="514" y="144"/>
                    <a:pt x="514" y="144"/>
                    <a:pt x="514" y="144"/>
                  </a:cubicBezTo>
                  <a:cubicBezTo>
                    <a:pt x="515" y="146"/>
                    <a:pt x="515" y="147"/>
                    <a:pt x="516" y="148"/>
                  </a:cubicBezTo>
                  <a:cubicBezTo>
                    <a:pt x="516" y="149"/>
                    <a:pt x="517" y="149"/>
                    <a:pt x="517" y="150"/>
                  </a:cubicBezTo>
                  <a:cubicBezTo>
                    <a:pt x="518" y="151"/>
                    <a:pt x="518" y="153"/>
                    <a:pt x="519" y="155"/>
                  </a:cubicBezTo>
                  <a:cubicBezTo>
                    <a:pt x="519" y="158"/>
                    <a:pt x="519" y="161"/>
                    <a:pt x="518" y="163"/>
                  </a:cubicBezTo>
                  <a:close/>
                  <a:moveTo>
                    <a:pt x="159" y="485"/>
                  </a:moveTo>
                  <a:cubicBezTo>
                    <a:pt x="162" y="487"/>
                    <a:pt x="165" y="488"/>
                    <a:pt x="168" y="489"/>
                  </a:cubicBezTo>
                  <a:cubicBezTo>
                    <a:pt x="165" y="488"/>
                    <a:pt x="163" y="486"/>
                    <a:pt x="161" y="484"/>
                  </a:cubicBezTo>
                  <a:cubicBezTo>
                    <a:pt x="161" y="485"/>
                    <a:pt x="160" y="485"/>
                    <a:pt x="159" y="485"/>
                  </a:cubicBezTo>
                  <a:close/>
                  <a:moveTo>
                    <a:pt x="503" y="157"/>
                  </a:moveTo>
                  <a:cubicBezTo>
                    <a:pt x="503" y="157"/>
                    <a:pt x="504" y="157"/>
                    <a:pt x="504" y="157"/>
                  </a:cubicBezTo>
                  <a:cubicBezTo>
                    <a:pt x="504" y="157"/>
                    <a:pt x="503" y="157"/>
                    <a:pt x="503" y="157"/>
                  </a:cubicBezTo>
                  <a:cubicBezTo>
                    <a:pt x="503" y="157"/>
                    <a:pt x="503" y="157"/>
                    <a:pt x="503" y="157"/>
                  </a:cubicBezTo>
                  <a:close/>
                  <a:moveTo>
                    <a:pt x="504" y="157"/>
                  </a:moveTo>
                  <a:cubicBezTo>
                    <a:pt x="504" y="156"/>
                    <a:pt x="504" y="156"/>
                    <a:pt x="505" y="156"/>
                  </a:cubicBezTo>
                  <a:cubicBezTo>
                    <a:pt x="504" y="156"/>
                    <a:pt x="504" y="156"/>
                    <a:pt x="504" y="157"/>
                  </a:cubicBezTo>
                  <a:close/>
                  <a:moveTo>
                    <a:pt x="78" y="133"/>
                  </a:moveTo>
                  <a:cubicBezTo>
                    <a:pt x="79" y="132"/>
                    <a:pt x="80" y="131"/>
                    <a:pt x="82" y="130"/>
                  </a:cubicBezTo>
                  <a:cubicBezTo>
                    <a:pt x="82" y="129"/>
                    <a:pt x="82" y="128"/>
                    <a:pt x="82" y="127"/>
                  </a:cubicBezTo>
                  <a:cubicBezTo>
                    <a:pt x="79" y="125"/>
                    <a:pt x="79" y="125"/>
                    <a:pt x="79" y="125"/>
                  </a:cubicBezTo>
                  <a:cubicBezTo>
                    <a:pt x="76" y="129"/>
                    <a:pt x="77" y="131"/>
                    <a:pt x="78" y="133"/>
                  </a:cubicBezTo>
                  <a:cubicBezTo>
                    <a:pt x="78" y="133"/>
                    <a:pt x="78" y="133"/>
                    <a:pt x="78" y="133"/>
                  </a:cubicBezTo>
                  <a:close/>
                  <a:moveTo>
                    <a:pt x="82" y="122"/>
                  </a:moveTo>
                  <a:cubicBezTo>
                    <a:pt x="82" y="123"/>
                    <a:pt x="81" y="123"/>
                    <a:pt x="80" y="124"/>
                  </a:cubicBezTo>
                  <a:cubicBezTo>
                    <a:pt x="82" y="126"/>
                    <a:pt x="82" y="126"/>
                    <a:pt x="82" y="126"/>
                  </a:cubicBezTo>
                  <a:cubicBezTo>
                    <a:pt x="82" y="125"/>
                    <a:pt x="82" y="123"/>
                    <a:pt x="82" y="122"/>
                  </a:cubicBezTo>
                  <a:close/>
                  <a:moveTo>
                    <a:pt x="41" y="300"/>
                  </a:moveTo>
                  <a:cubicBezTo>
                    <a:pt x="40" y="297"/>
                    <a:pt x="38" y="295"/>
                    <a:pt x="37" y="291"/>
                  </a:cubicBezTo>
                  <a:cubicBezTo>
                    <a:pt x="35" y="288"/>
                    <a:pt x="34" y="283"/>
                    <a:pt x="35" y="276"/>
                  </a:cubicBezTo>
                  <a:cubicBezTo>
                    <a:pt x="34" y="274"/>
                    <a:pt x="40" y="282"/>
                    <a:pt x="38" y="268"/>
                  </a:cubicBezTo>
                  <a:cubicBezTo>
                    <a:pt x="38" y="263"/>
                    <a:pt x="37" y="258"/>
                    <a:pt x="36" y="254"/>
                  </a:cubicBezTo>
                  <a:cubicBezTo>
                    <a:pt x="35" y="255"/>
                    <a:pt x="35" y="256"/>
                    <a:pt x="35" y="258"/>
                  </a:cubicBezTo>
                  <a:cubicBezTo>
                    <a:pt x="36" y="261"/>
                    <a:pt x="37" y="266"/>
                    <a:pt x="35" y="269"/>
                  </a:cubicBezTo>
                  <a:cubicBezTo>
                    <a:pt x="34" y="266"/>
                    <a:pt x="34" y="263"/>
                    <a:pt x="34" y="260"/>
                  </a:cubicBezTo>
                  <a:cubicBezTo>
                    <a:pt x="34" y="257"/>
                    <a:pt x="34" y="253"/>
                    <a:pt x="34" y="250"/>
                  </a:cubicBezTo>
                  <a:cubicBezTo>
                    <a:pt x="34" y="250"/>
                    <a:pt x="34" y="249"/>
                    <a:pt x="34" y="249"/>
                  </a:cubicBezTo>
                  <a:cubicBezTo>
                    <a:pt x="33" y="246"/>
                    <a:pt x="32" y="243"/>
                    <a:pt x="31" y="241"/>
                  </a:cubicBezTo>
                  <a:cubicBezTo>
                    <a:pt x="30" y="245"/>
                    <a:pt x="31" y="248"/>
                    <a:pt x="30" y="251"/>
                  </a:cubicBezTo>
                  <a:cubicBezTo>
                    <a:pt x="29" y="248"/>
                    <a:pt x="28" y="243"/>
                    <a:pt x="27" y="242"/>
                  </a:cubicBezTo>
                  <a:cubicBezTo>
                    <a:pt x="26" y="244"/>
                    <a:pt x="26" y="245"/>
                    <a:pt x="25" y="247"/>
                  </a:cubicBezTo>
                  <a:cubicBezTo>
                    <a:pt x="26" y="251"/>
                    <a:pt x="26" y="255"/>
                    <a:pt x="25" y="258"/>
                  </a:cubicBezTo>
                  <a:cubicBezTo>
                    <a:pt x="26" y="265"/>
                    <a:pt x="29" y="271"/>
                    <a:pt x="30" y="276"/>
                  </a:cubicBezTo>
                  <a:cubicBezTo>
                    <a:pt x="29" y="271"/>
                    <a:pt x="29" y="265"/>
                    <a:pt x="29" y="260"/>
                  </a:cubicBezTo>
                  <a:cubicBezTo>
                    <a:pt x="29" y="260"/>
                    <a:pt x="29" y="260"/>
                    <a:pt x="30" y="260"/>
                  </a:cubicBezTo>
                  <a:cubicBezTo>
                    <a:pt x="30" y="258"/>
                    <a:pt x="30" y="258"/>
                    <a:pt x="31" y="259"/>
                  </a:cubicBezTo>
                  <a:cubicBezTo>
                    <a:pt x="31" y="261"/>
                    <a:pt x="31" y="261"/>
                    <a:pt x="31" y="261"/>
                  </a:cubicBezTo>
                  <a:cubicBezTo>
                    <a:pt x="34" y="263"/>
                    <a:pt x="31" y="268"/>
                    <a:pt x="35" y="272"/>
                  </a:cubicBezTo>
                  <a:cubicBezTo>
                    <a:pt x="33" y="276"/>
                    <a:pt x="33" y="280"/>
                    <a:pt x="34" y="283"/>
                  </a:cubicBezTo>
                  <a:cubicBezTo>
                    <a:pt x="35" y="287"/>
                    <a:pt x="36" y="290"/>
                    <a:pt x="35" y="293"/>
                  </a:cubicBezTo>
                  <a:cubicBezTo>
                    <a:pt x="35" y="292"/>
                    <a:pt x="34" y="291"/>
                    <a:pt x="34" y="290"/>
                  </a:cubicBezTo>
                  <a:cubicBezTo>
                    <a:pt x="34" y="293"/>
                    <a:pt x="34" y="296"/>
                    <a:pt x="34" y="299"/>
                  </a:cubicBezTo>
                  <a:cubicBezTo>
                    <a:pt x="34" y="306"/>
                    <a:pt x="32" y="312"/>
                    <a:pt x="35" y="322"/>
                  </a:cubicBezTo>
                  <a:cubicBezTo>
                    <a:pt x="35" y="320"/>
                    <a:pt x="36" y="318"/>
                    <a:pt x="39" y="321"/>
                  </a:cubicBezTo>
                  <a:cubicBezTo>
                    <a:pt x="39" y="322"/>
                    <a:pt x="38" y="323"/>
                    <a:pt x="38" y="324"/>
                  </a:cubicBezTo>
                  <a:cubicBezTo>
                    <a:pt x="41" y="324"/>
                    <a:pt x="44" y="326"/>
                    <a:pt x="46" y="319"/>
                  </a:cubicBezTo>
                  <a:cubicBezTo>
                    <a:pt x="46" y="308"/>
                    <a:pt x="44" y="304"/>
                    <a:pt x="41" y="300"/>
                  </a:cubicBezTo>
                  <a:close/>
                  <a:moveTo>
                    <a:pt x="33" y="301"/>
                  </a:moveTo>
                  <a:cubicBezTo>
                    <a:pt x="33" y="303"/>
                    <a:pt x="33" y="305"/>
                    <a:pt x="32" y="306"/>
                  </a:cubicBezTo>
                  <a:cubicBezTo>
                    <a:pt x="32" y="307"/>
                    <a:pt x="33" y="307"/>
                    <a:pt x="33" y="308"/>
                  </a:cubicBezTo>
                  <a:cubicBezTo>
                    <a:pt x="33" y="306"/>
                    <a:pt x="33" y="303"/>
                    <a:pt x="33" y="301"/>
                  </a:cubicBezTo>
                  <a:close/>
                  <a:moveTo>
                    <a:pt x="35" y="337"/>
                  </a:moveTo>
                  <a:cubicBezTo>
                    <a:pt x="33" y="332"/>
                    <a:pt x="32" y="326"/>
                    <a:pt x="31" y="321"/>
                  </a:cubicBezTo>
                  <a:cubicBezTo>
                    <a:pt x="31" y="318"/>
                    <a:pt x="30" y="315"/>
                    <a:pt x="30" y="312"/>
                  </a:cubicBezTo>
                  <a:cubicBezTo>
                    <a:pt x="28" y="315"/>
                    <a:pt x="27" y="318"/>
                    <a:pt x="27" y="321"/>
                  </a:cubicBezTo>
                  <a:cubicBezTo>
                    <a:pt x="28" y="325"/>
                    <a:pt x="29" y="330"/>
                    <a:pt x="31" y="334"/>
                  </a:cubicBezTo>
                  <a:cubicBezTo>
                    <a:pt x="33" y="335"/>
                    <a:pt x="34" y="337"/>
                    <a:pt x="35" y="337"/>
                  </a:cubicBezTo>
                  <a:close/>
                  <a:moveTo>
                    <a:pt x="48" y="359"/>
                  </a:moveTo>
                  <a:cubicBezTo>
                    <a:pt x="48" y="360"/>
                    <a:pt x="48" y="362"/>
                    <a:pt x="49" y="364"/>
                  </a:cubicBezTo>
                  <a:cubicBezTo>
                    <a:pt x="47" y="361"/>
                    <a:pt x="46" y="361"/>
                    <a:pt x="45" y="361"/>
                  </a:cubicBezTo>
                  <a:cubicBezTo>
                    <a:pt x="46" y="364"/>
                    <a:pt x="46" y="364"/>
                    <a:pt x="46" y="364"/>
                  </a:cubicBezTo>
                  <a:cubicBezTo>
                    <a:pt x="46" y="366"/>
                    <a:pt x="45" y="365"/>
                    <a:pt x="44" y="364"/>
                  </a:cubicBezTo>
                  <a:cubicBezTo>
                    <a:pt x="43" y="366"/>
                    <a:pt x="43" y="367"/>
                    <a:pt x="40" y="364"/>
                  </a:cubicBezTo>
                  <a:cubicBezTo>
                    <a:pt x="42" y="369"/>
                    <a:pt x="44" y="371"/>
                    <a:pt x="46" y="373"/>
                  </a:cubicBezTo>
                  <a:cubicBezTo>
                    <a:pt x="47" y="374"/>
                    <a:pt x="49" y="375"/>
                    <a:pt x="51" y="377"/>
                  </a:cubicBezTo>
                  <a:cubicBezTo>
                    <a:pt x="50" y="378"/>
                    <a:pt x="50" y="380"/>
                    <a:pt x="49" y="381"/>
                  </a:cubicBezTo>
                  <a:cubicBezTo>
                    <a:pt x="56" y="386"/>
                    <a:pt x="57" y="386"/>
                    <a:pt x="59" y="387"/>
                  </a:cubicBezTo>
                  <a:cubicBezTo>
                    <a:pt x="60" y="388"/>
                    <a:pt x="62" y="389"/>
                    <a:pt x="65" y="393"/>
                  </a:cubicBezTo>
                  <a:cubicBezTo>
                    <a:pt x="65" y="392"/>
                    <a:pt x="64" y="391"/>
                    <a:pt x="64" y="390"/>
                  </a:cubicBezTo>
                  <a:cubicBezTo>
                    <a:pt x="63" y="386"/>
                    <a:pt x="62" y="382"/>
                    <a:pt x="61" y="380"/>
                  </a:cubicBezTo>
                  <a:cubicBezTo>
                    <a:pt x="63" y="383"/>
                    <a:pt x="65" y="389"/>
                    <a:pt x="64" y="390"/>
                  </a:cubicBezTo>
                  <a:cubicBezTo>
                    <a:pt x="67" y="385"/>
                    <a:pt x="67" y="385"/>
                    <a:pt x="67" y="385"/>
                  </a:cubicBezTo>
                  <a:cubicBezTo>
                    <a:pt x="64" y="374"/>
                    <a:pt x="56" y="367"/>
                    <a:pt x="51" y="359"/>
                  </a:cubicBezTo>
                  <a:cubicBezTo>
                    <a:pt x="52" y="364"/>
                    <a:pt x="50" y="361"/>
                    <a:pt x="48" y="359"/>
                  </a:cubicBezTo>
                  <a:close/>
                  <a:moveTo>
                    <a:pt x="64" y="172"/>
                  </a:moveTo>
                  <a:cubicBezTo>
                    <a:pt x="64" y="173"/>
                    <a:pt x="63" y="173"/>
                    <a:pt x="63" y="173"/>
                  </a:cubicBezTo>
                  <a:cubicBezTo>
                    <a:pt x="63" y="173"/>
                    <a:pt x="64" y="173"/>
                    <a:pt x="64" y="172"/>
                  </a:cubicBezTo>
                  <a:close/>
                  <a:moveTo>
                    <a:pt x="85" y="128"/>
                  </a:moveTo>
                  <a:cubicBezTo>
                    <a:pt x="86" y="127"/>
                    <a:pt x="87" y="126"/>
                    <a:pt x="88" y="126"/>
                  </a:cubicBezTo>
                  <a:cubicBezTo>
                    <a:pt x="87" y="123"/>
                    <a:pt x="87" y="123"/>
                    <a:pt x="87" y="123"/>
                  </a:cubicBezTo>
                  <a:cubicBezTo>
                    <a:pt x="86" y="125"/>
                    <a:pt x="85" y="127"/>
                    <a:pt x="84" y="129"/>
                  </a:cubicBezTo>
                  <a:cubicBezTo>
                    <a:pt x="84" y="128"/>
                    <a:pt x="85" y="128"/>
                    <a:pt x="85" y="128"/>
                  </a:cubicBezTo>
                  <a:close/>
                  <a:moveTo>
                    <a:pt x="95" y="121"/>
                  </a:moveTo>
                  <a:cubicBezTo>
                    <a:pt x="95" y="120"/>
                    <a:pt x="94" y="119"/>
                    <a:pt x="94" y="118"/>
                  </a:cubicBezTo>
                  <a:cubicBezTo>
                    <a:pt x="92" y="120"/>
                    <a:pt x="91" y="121"/>
                    <a:pt x="90" y="124"/>
                  </a:cubicBezTo>
                  <a:cubicBezTo>
                    <a:pt x="93" y="122"/>
                    <a:pt x="94" y="121"/>
                    <a:pt x="95" y="121"/>
                  </a:cubicBezTo>
                  <a:close/>
                  <a:moveTo>
                    <a:pt x="140" y="78"/>
                  </a:moveTo>
                  <a:cubicBezTo>
                    <a:pt x="140" y="77"/>
                    <a:pt x="140" y="75"/>
                    <a:pt x="139" y="74"/>
                  </a:cubicBezTo>
                  <a:cubicBezTo>
                    <a:pt x="138" y="75"/>
                    <a:pt x="137" y="77"/>
                    <a:pt x="136" y="78"/>
                  </a:cubicBezTo>
                  <a:cubicBezTo>
                    <a:pt x="135" y="81"/>
                    <a:pt x="134" y="83"/>
                    <a:pt x="134" y="85"/>
                  </a:cubicBezTo>
                  <a:cubicBezTo>
                    <a:pt x="136" y="83"/>
                    <a:pt x="138" y="80"/>
                    <a:pt x="140" y="78"/>
                  </a:cubicBezTo>
                  <a:close/>
                  <a:moveTo>
                    <a:pt x="247" y="36"/>
                  </a:moveTo>
                  <a:cubicBezTo>
                    <a:pt x="247" y="36"/>
                    <a:pt x="247" y="37"/>
                    <a:pt x="246" y="37"/>
                  </a:cubicBezTo>
                  <a:cubicBezTo>
                    <a:pt x="249" y="37"/>
                    <a:pt x="247" y="37"/>
                    <a:pt x="247" y="36"/>
                  </a:cubicBezTo>
                  <a:close/>
                  <a:moveTo>
                    <a:pt x="279" y="35"/>
                  </a:moveTo>
                  <a:cubicBezTo>
                    <a:pt x="278" y="35"/>
                    <a:pt x="277" y="34"/>
                    <a:pt x="276" y="33"/>
                  </a:cubicBezTo>
                  <a:cubicBezTo>
                    <a:pt x="274" y="34"/>
                    <a:pt x="273" y="35"/>
                    <a:pt x="272" y="35"/>
                  </a:cubicBezTo>
                  <a:cubicBezTo>
                    <a:pt x="275" y="35"/>
                    <a:pt x="277" y="35"/>
                    <a:pt x="279" y="35"/>
                  </a:cubicBezTo>
                  <a:close/>
                  <a:moveTo>
                    <a:pt x="350" y="45"/>
                  </a:moveTo>
                  <a:cubicBezTo>
                    <a:pt x="351" y="45"/>
                    <a:pt x="351" y="45"/>
                    <a:pt x="352" y="45"/>
                  </a:cubicBezTo>
                  <a:lnTo>
                    <a:pt x="350" y="45"/>
                  </a:lnTo>
                  <a:close/>
                  <a:moveTo>
                    <a:pt x="503" y="158"/>
                  </a:moveTo>
                  <a:cubicBezTo>
                    <a:pt x="503" y="158"/>
                    <a:pt x="503" y="158"/>
                    <a:pt x="503" y="158"/>
                  </a:cubicBezTo>
                  <a:cubicBezTo>
                    <a:pt x="503" y="158"/>
                    <a:pt x="503" y="158"/>
                    <a:pt x="503" y="158"/>
                  </a:cubicBezTo>
                  <a:cubicBezTo>
                    <a:pt x="503" y="158"/>
                    <a:pt x="503" y="158"/>
                    <a:pt x="503" y="158"/>
                  </a:cubicBezTo>
                  <a:cubicBezTo>
                    <a:pt x="503" y="158"/>
                    <a:pt x="503" y="158"/>
                    <a:pt x="503" y="158"/>
                  </a:cubicBezTo>
                  <a:close/>
                  <a:moveTo>
                    <a:pt x="504" y="156"/>
                  </a:moveTo>
                  <a:cubicBezTo>
                    <a:pt x="504" y="156"/>
                    <a:pt x="504" y="156"/>
                    <a:pt x="504" y="157"/>
                  </a:cubicBezTo>
                  <a:cubicBezTo>
                    <a:pt x="504" y="156"/>
                    <a:pt x="504" y="156"/>
                    <a:pt x="504" y="156"/>
                  </a:cubicBezTo>
                  <a:cubicBezTo>
                    <a:pt x="504" y="156"/>
                    <a:pt x="504" y="156"/>
                    <a:pt x="504" y="156"/>
                  </a:cubicBezTo>
                  <a:close/>
                  <a:moveTo>
                    <a:pt x="81" y="390"/>
                  </a:moveTo>
                  <a:cubicBezTo>
                    <a:pt x="82" y="390"/>
                    <a:pt x="82" y="388"/>
                    <a:pt x="83" y="389"/>
                  </a:cubicBezTo>
                  <a:cubicBezTo>
                    <a:pt x="79" y="383"/>
                    <a:pt x="79" y="383"/>
                    <a:pt x="79" y="383"/>
                  </a:cubicBezTo>
                  <a:cubicBezTo>
                    <a:pt x="81" y="387"/>
                    <a:pt x="80" y="388"/>
                    <a:pt x="81" y="390"/>
                  </a:cubicBezTo>
                  <a:close/>
                  <a:moveTo>
                    <a:pt x="83" y="390"/>
                  </a:moveTo>
                  <a:cubicBezTo>
                    <a:pt x="83" y="389"/>
                    <a:pt x="83" y="389"/>
                    <a:pt x="83" y="389"/>
                  </a:cubicBezTo>
                  <a:lnTo>
                    <a:pt x="83" y="390"/>
                  </a:lnTo>
                  <a:close/>
                  <a:moveTo>
                    <a:pt x="76" y="403"/>
                  </a:moveTo>
                  <a:cubicBezTo>
                    <a:pt x="75" y="404"/>
                    <a:pt x="75" y="405"/>
                    <a:pt x="76" y="407"/>
                  </a:cubicBezTo>
                  <a:cubicBezTo>
                    <a:pt x="78" y="409"/>
                    <a:pt x="80" y="411"/>
                    <a:pt x="81" y="413"/>
                  </a:cubicBezTo>
                  <a:cubicBezTo>
                    <a:pt x="81" y="413"/>
                    <a:pt x="81" y="413"/>
                    <a:pt x="81" y="412"/>
                  </a:cubicBezTo>
                  <a:cubicBezTo>
                    <a:pt x="86" y="411"/>
                    <a:pt x="81" y="407"/>
                    <a:pt x="76" y="403"/>
                  </a:cubicBezTo>
                  <a:close/>
                  <a:moveTo>
                    <a:pt x="82" y="414"/>
                  </a:moveTo>
                  <a:cubicBezTo>
                    <a:pt x="83" y="416"/>
                    <a:pt x="85" y="417"/>
                    <a:pt x="86" y="419"/>
                  </a:cubicBezTo>
                  <a:cubicBezTo>
                    <a:pt x="87" y="418"/>
                    <a:pt x="84" y="417"/>
                    <a:pt x="82" y="414"/>
                  </a:cubicBezTo>
                  <a:close/>
                  <a:moveTo>
                    <a:pt x="59" y="346"/>
                  </a:moveTo>
                  <a:cubicBezTo>
                    <a:pt x="59" y="349"/>
                    <a:pt x="63" y="346"/>
                    <a:pt x="62" y="348"/>
                  </a:cubicBezTo>
                  <a:cubicBezTo>
                    <a:pt x="67" y="350"/>
                    <a:pt x="52" y="333"/>
                    <a:pt x="59" y="346"/>
                  </a:cubicBezTo>
                  <a:close/>
                  <a:moveTo>
                    <a:pt x="55" y="380"/>
                  </a:moveTo>
                  <a:cubicBezTo>
                    <a:pt x="53" y="375"/>
                    <a:pt x="51" y="369"/>
                    <a:pt x="50" y="369"/>
                  </a:cubicBezTo>
                  <a:cubicBezTo>
                    <a:pt x="53" y="378"/>
                    <a:pt x="53" y="378"/>
                    <a:pt x="53" y="378"/>
                  </a:cubicBezTo>
                  <a:cubicBezTo>
                    <a:pt x="53" y="378"/>
                    <a:pt x="54" y="379"/>
                    <a:pt x="55" y="380"/>
                  </a:cubicBezTo>
                  <a:close/>
                  <a:moveTo>
                    <a:pt x="55" y="380"/>
                  </a:moveTo>
                  <a:cubicBezTo>
                    <a:pt x="57" y="383"/>
                    <a:pt x="58" y="386"/>
                    <a:pt x="59" y="387"/>
                  </a:cubicBezTo>
                  <a:cubicBezTo>
                    <a:pt x="59" y="385"/>
                    <a:pt x="57" y="382"/>
                    <a:pt x="55" y="380"/>
                  </a:cubicBezTo>
                  <a:close/>
                  <a:moveTo>
                    <a:pt x="385" y="532"/>
                  </a:moveTo>
                  <a:cubicBezTo>
                    <a:pt x="393" y="530"/>
                    <a:pt x="393" y="530"/>
                    <a:pt x="393" y="530"/>
                  </a:cubicBezTo>
                  <a:cubicBezTo>
                    <a:pt x="387" y="530"/>
                    <a:pt x="387" y="530"/>
                    <a:pt x="387" y="530"/>
                  </a:cubicBezTo>
                  <a:lnTo>
                    <a:pt x="385" y="532"/>
                  </a:lnTo>
                  <a:close/>
                  <a:moveTo>
                    <a:pt x="397" y="520"/>
                  </a:moveTo>
                  <a:cubicBezTo>
                    <a:pt x="401" y="524"/>
                    <a:pt x="401" y="524"/>
                    <a:pt x="401" y="524"/>
                  </a:cubicBezTo>
                  <a:cubicBezTo>
                    <a:pt x="404" y="517"/>
                    <a:pt x="404" y="517"/>
                    <a:pt x="404" y="517"/>
                  </a:cubicBezTo>
                  <a:cubicBezTo>
                    <a:pt x="402" y="518"/>
                    <a:pt x="399" y="520"/>
                    <a:pt x="397" y="520"/>
                  </a:cubicBezTo>
                  <a:close/>
                  <a:moveTo>
                    <a:pt x="247" y="47"/>
                  </a:moveTo>
                  <a:cubicBezTo>
                    <a:pt x="250" y="47"/>
                    <a:pt x="253" y="46"/>
                    <a:pt x="256" y="46"/>
                  </a:cubicBezTo>
                  <a:cubicBezTo>
                    <a:pt x="250" y="46"/>
                    <a:pt x="246" y="42"/>
                    <a:pt x="247" y="47"/>
                  </a:cubicBezTo>
                  <a:close/>
                  <a:moveTo>
                    <a:pt x="256" y="46"/>
                  </a:moveTo>
                  <a:cubicBezTo>
                    <a:pt x="256" y="46"/>
                    <a:pt x="257" y="46"/>
                    <a:pt x="258" y="45"/>
                  </a:cubicBezTo>
                  <a:cubicBezTo>
                    <a:pt x="257" y="45"/>
                    <a:pt x="256" y="46"/>
                    <a:pt x="256" y="46"/>
                  </a:cubicBez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6" name="Rectangle 55">
            <a:extLst>
              <a:ext uri="{FF2B5EF4-FFF2-40B4-BE49-F238E27FC236}">
                <a16:creationId xmlns:a16="http://schemas.microsoft.com/office/drawing/2014/main" id="{63360D06-3EB1-41BF-8022-9F36E6CA05A4}"/>
              </a:ext>
            </a:extLst>
          </p:cNvPr>
          <p:cNvSpPr/>
          <p:nvPr/>
        </p:nvSpPr>
        <p:spPr bwMode="auto">
          <a:xfrm>
            <a:off x="4262779" y="4089648"/>
            <a:ext cx="5486400" cy="624880"/>
          </a:xfrm>
          <a:prstGeom prst="rect">
            <a:avLst/>
          </a:prstGeom>
          <a:noFill/>
          <a:ln w="9525" cap="flat" cmpd="sng" algn="ctr">
            <a:noFill/>
            <a:prstDash val="solid"/>
            <a:round/>
            <a:headEnd type="none" w="med" len="med"/>
            <a:tailEnd type="none" w="med" len="med"/>
          </a:ln>
          <a:effectLst/>
        </p:spPr>
        <p:txBody>
          <a:bodyPr vert="horz" wrap="square" lIns="91439" tIns="45718" rIns="91438" bIns="45719" numCol="1" rtlCol="0" anchor="ctr" anchorCtr="0" compatLnSpc="1">
            <a:prstTxWarp prst="textNoShape">
              <a:avLst/>
            </a:prstTxWarp>
          </a:bodyPr>
          <a:lstStyle/>
          <a:p>
            <a:r>
              <a:rPr lang="es-MX" sz="2000" b="1" dirty="0">
                <a:solidFill>
                  <a:srgbClr val="17406D"/>
                </a:solidFill>
                <a:latin typeface="Calibri"/>
              </a:rPr>
              <a:t>Atractivos retornos al accionista</a:t>
            </a:r>
            <a:endParaRPr lang="en-US" sz="2000" b="1" dirty="0">
              <a:solidFill>
                <a:srgbClr val="17406D"/>
              </a:solidFill>
              <a:latin typeface="Calibri"/>
            </a:endParaRPr>
          </a:p>
        </p:txBody>
      </p:sp>
      <p:sp>
        <p:nvSpPr>
          <p:cNvPr id="38" name="Rectangle 55">
            <a:extLst>
              <a:ext uri="{FF2B5EF4-FFF2-40B4-BE49-F238E27FC236}">
                <a16:creationId xmlns:a16="http://schemas.microsoft.com/office/drawing/2014/main" id="{41728EC0-3C12-4AA5-B433-F0928413C917}"/>
              </a:ext>
            </a:extLst>
          </p:cNvPr>
          <p:cNvSpPr/>
          <p:nvPr/>
        </p:nvSpPr>
        <p:spPr bwMode="auto">
          <a:xfrm>
            <a:off x="4337696" y="2298229"/>
            <a:ext cx="5486400" cy="624880"/>
          </a:xfrm>
          <a:prstGeom prst="rect">
            <a:avLst/>
          </a:prstGeom>
          <a:noFill/>
          <a:ln w="9525" cap="flat" cmpd="sng" algn="ctr">
            <a:noFill/>
            <a:prstDash val="solid"/>
            <a:round/>
            <a:headEnd type="none" w="med" len="med"/>
            <a:tailEnd type="none" w="med" len="med"/>
          </a:ln>
          <a:effectLst/>
        </p:spPr>
        <p:txBody>
          <a:bodyPr vert="horz" wrap="square" lIns="91439" tIns="45718" rIns="91438" bIns="45719" numCol="1" rtlCol="0" anchor="ctr" anchorCtr="0" compatLnSpc="1">
            <a:prstTxWarp prst="textNoShape">
              <a:avLst/>
            </a:prstTxWarp>
          </a:bodyPr>
          <a:lstStyle/>
          <a:p>
            <a:r>
              <a:rPr lang="es-MX" sz="2000" b="1" dirty="0">
                <a:solidFill>
                  <a:srgbClr val="17406D"/>
                </a:solidFill>
              </a:rPr>
              <a:t>Estrategia de crecimiento con rentabilidad </a:t>
            </a:r>
            <a:endParaRPr lang="en-US" sz="2000" b="1" dirty="0">
              <a:solidFill>
                <a:srgbClr val="17406D"/>
              </a:solidFill>
            </a:endParaRPr>
          </a:p>
        </p:txBody>
      </p:sp>
    </p:spTree>
    <p:extLst>
      <p:ext uri="{BB962C8B-B14F-4D97-AF65-F5344CB8AC3E}">
        <p14:creationId xmlns:p14="http://schemas.microsoft.com/office/powerpoint/2010/main" val="3087728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56629FF4-AC4D-4BE1-FF17-076F0B3DFD8A}"/>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rot="10800000">
            <a:off x="-3570" y="4210866"/>
            <a:ext cx="12195569" cy="2642476"/>
          </a:xfrm>
          <a:prstGeom prst="rect">
            <a:avLst/>
          </a:prstGeom>
        </p:spPr>
      </p:pic>
      <p:sp>
        <p:nvSpPr>
          <p:cNvPr id="2" name="Marcador de número de diapositiva 1">
            <a:extLst>
              <a:ext uri="{FF2B5EF4-FFF2-40B4-BE49-F238E27FC236}">
                <a16:creationId xmlns:a16="http://schemas.microsoft.com/office/drawing/2014/main" id="{FBBD6636-0DFC-4E33-8E03-61B7C0DC5B9F}"/>
              </a:ext>
            </a:extLst>
          </p:cNvPr>
          <p:cNvSpPr>
            <a:spLocks noGrp="1"/>
          </p:cNvSpPr>
          <p:nvPr>
            <p:ph type="sldNum" sz="quarter" idx="12"/>
          </p:nvPr>
        </p:nvSpPr>
        <p:spPr>
          <a:xfrm>
            <a:off x="9238672" y="6488218"/>
            <a:ext cx="2743200" cy="365125"/>
          </a:xfrm>
        </p:spPr>
        <p:txBody>
          <a:bodyPr/>
          <a:lstStyle/>
          <a:p>
            <a:fld id="{A8CA4421-44AD-DE44-A829-A4FCFB7D6F23}" type="slidenum">
              <a:rPr lang="es-CO" b="1" smtClean="0">
                <a:solidFill>
                  <a:schemeClr val="bg1"/>
                </a:solidFill>
              </a:rPr>
              <a:t>7</a:t>
            </a:fld>
            <a:endParaRPr lang="es-CO" b="1" dirty="0">
              <a:solidFill>
                <a:schemeClr val="bg1"/>
              </a:solidFill>
            </a:endParaRPr>
          </a:p>
        </p:txBody>
      </p:sp>
      <p:sp>
        <p:nvSpPr>
          <p:cNvPr id="3" name="TextBox 70">
            <a:extLst>
              <a:ext uri="{FF2B5EF4-FFF2-40B4-BE49-F238E27FC236}">
                <a16:creationId xmlns:a16="http://schemas.microsoft.com/office/drawing/2014/main" id="{C706ABBD-8E45-49F3-875E-1DB0FE3F26EF}"/>
              </a:ext>
            </a:extLst>
          </p:cNvPr>
          <p:cNvSpPr txBox="1"/>
          <p:nvPr>
            <p:custDataLst>
              <p:tags r:id="rId1"/>
            </p:custDataLst>
          </p:nvPr>
        </p:nvSpPr>
        <p:spPr>
          <a:xfrm>
            <a:off x="432214" y="1183075"/>
            <a:ext cx="11068906" cy="1188720"/>
          </a:xfrm>
          <a:prstGeom prst="rect">
            <a:avLst/>
          </a:prstGeom>
          <a:solidFill>
            <a:srgbClr val="FFFFFF"/>
          </a:solidFill>
          <a:ln w="9525" cap="flat" cmpd="sng" algn="ctr">
            <a:noFill/>
            <a:prstDash val="solid"/>
            <a:round/>
            <a:headEnd type="none" w="med" len="med"/>
            <a:tailEnd type="none" w="med" len="med"/>
          </a:ln>
          <a:effectLst/>
        </p:spPr>
        <p:txBody>
          <a:bodyPr wrap="square" rtlCol="0" anchor="ctr">
            <a:noAutofit/>
          </a:bodyPr>
          <a:lstStyle/>
          <a:p>
            <a:pPr algn="ctr">
              <a:spcBef>
                <a:spcPts val="600"/>
              </a:spcBef>
              <a:spcAft>
                <a:spcPts val="0"/>
              </a:spcAft>
              <a:buClr>
                <a:schemeClr val="accent3"/>
              </a:buClr>
              <a:buSzPct val="125000"/>
            </a:pPr>
            <a:r>
              <a:rPr lang="es-CO" sz="2000" dirty="0">
                <a:solidFill>
                  <a:srgbClr val="000000"/>
                </a:solidFill>
              </a:rPr>
              <a:t>Ingresos regulados </a:t>
            </a:r>
            <a:r>
              <a:rPr lang="es-CO" sz="2000" b="1" dirty="0">
                <a:solidFill>
                  <a:srgbClr val="FE5000"/>
                </a:solidFill>
              </a:rPr>
              <a:t>que no dependen de la demanda</a:t>
            </a:r>
            <a:r>
              <a:rPr lang="es-CO" sz="2000" dirty="0">
                <a:solidFill>
                  <a:srgbClr val="000000"/>
                </a:solidFill>
              </a:rPr>
              <a:t>, sino de la disponibilidad y confiabilidad del servicio</a:t>
            </a:r>
          </a:p>
          <a:p>
            <a:pPr algn="ctr">
              <a:spcBef>
                <a:spcPts val="600"/>
              </a:spcBef>
              <a:buClr>
                <a:schemeClr val="accent3"/>
              </a:buClr>
              <a:buSzPct val="125000"/>
            </a:pPr>
            <a:r>
              <a:rPr lang="es-CO" sz="2000" dirty="0">
                <a:solidFill>
                  <a:srgbClr val="000000"/>
                </a:solidFill>
              </a:rPr>
              <a:t>La estrategia de ISA es la de continuar operando bajo </a:t>
            </a:r>
            <a:r>
              <a:rPr lang="es-CO" sz="2000" b="1" dirty="0">
                <a:solidFill>
                  <a:srgbClr val="FE5000"/>
                </a:solidFill>
              </a:rPr>
              <a:t>esquemas regulados  </a:t>
            </a:r>
            <a:r>
              <a:rPr lang="es-CO" sz="2000" dirty="0">
                <a:solidFill>
                  <a:srgbClr val="000000"/>
                </a:solidFill>
              </a:rPr>
              <a:t>que incentivan la eficiencia operacional</a:t>
            </a:r>
          </a:p>
        </p:txBody>
      </p:sp>
      <p:sp>
        <p:nvSpPr>
          <p:cNvPr id="4" name="Page Number">
            <a:extLst>
              <a:ext uri="{FF2B5EF4-FFF2-40B4-BE49-F238E27FC236}">
                <a16:creationId xmlns:a16="http://schemas.microsoft.com/office/drawing/2014/main" id="{F0220A8F-82E2-495A-B117-E3FE8234D4B0}"/>
              </a:ext>
            </a:extLst>
          </p:cNvPr>
          <p:cNvSpPr txBox="1">
            <a:spLocks noChangeArrowheads="1"/>
          </p:cNvSpPr>
          <p:nvPr>
            <p:custDataLst>
              <p:tags r:id="rId2"/>
            </p:custDataLst>
          </p:nvPr>
        </p:nvSpPr>
        <p:spPr bwMode="auto">
          <a:xfrm>
            <a:off x="356616" y="7315200"/>
            <a:ext cx="254000" cy="244475"/>
          </a:xfrm>
          <a:prstGeom prst="rect">
            <a:avLst/>
          </a:prstGeom>
          <a:noFill/>
          <a:ln w="12700">
            <a:noFill/>
            <a:miter lim="800000"/>
            <a:headEnd/>
            <a:tailEnd/>
          </a:ln>
          <a:effectLst/>
        </p:spPr>
        <p:txBody>
          <a:bodyPr wrap="none" lIns="0" tIns="0" rIns="0" bIns="0" anchor="t" anchorCtr="0"/>
          <a:lstStyle/>
          <a:p>
            <a:pPr eaLnBrk="1" hangingPunct="1"/>
            <a:r>
              <a:rPr lang="en-US" altLang="en-US" sz="1000" dirty="0">
                <a:solidFill>
                  <a:srgbClr val="000000"/>
                </a:solidFill>
                <a:cs typeface="Calibri" pitchFamily="34" charset="0"/>
              </a:rPr>
              <a:t>12</a:t>
            </a:r>
          </a:p>
        </p:txBody>
      </p:sp>
      <p:sp>
        <p:nvSpPr>
          <p:cNvPr id="5" name="Sub Heading">
            <a:extLst>
              <a:ext uri="{FF2B5EF4-FFF2-40B4-BE49-F238E27FC236}">
                <a16:creationId xmlns:a16="http://schemas.microsoft.com/office/drawing/2014/main" id="{DF8FF066-93B8-478C-A7E4-0A6E53F98A8C}"/>
              </a:ext>
            </a:extLst>
          </p:cNvPr>
          <p:cNvSpPr>
            <a:spLocks noChangeArrowheads="1"/>
          </p:cNvSpPr>
          <p:nvPr>
            <p:custDataLst>
              <p:tags r:id="rId3"/>
            </p:custDataLst>
          </p:nvPr>
        </p:nvSpPr>
        <p:spPr bwMode="gray">
          <a:xfrm>
            <a:off x="702056" y="579154"/>
            <a:ext cx="9549384" cy="274320"/>
          </a:xfrm>
          <a:prstGeom prst="rect">
            <a:avLst/>
          </a:prstGeom>
          <a:noFill/>
          <a:ln w="12700">
            <a:noFill/>
            <a:prstDash val="dash"/>
            <a:miter lim="800000"/>
            <a:headEnd/>
            <a:tailEnd/>
          </a:ln>
          <a:effectLst/>
        </p:spPr>
        <p:txBody>
          <a:bodyPr lIns="0" tIns="0" rIns="0" bIns="0"/>
          <a:lstStyle/>
          <a:p>
            <a:pPr eaLnBrk="1" hangingPunct="1"/>
            <a:r>
              <a:rPr lang="es-MX" sz="2000" b="1" dirty="0">
                <a:solidFill>
                  <a:srgbClr val="27AAE1"/>
                </a:solidFill>
                <a:latin typeface="72" panose="020B0503030000000003" pitchFamily="34" charset="0"/>
                <a:ea typeface="ＭＳ Ｐゴシック"/>
                <a:cs typeface="72" panose="020B0503030000000003" pitchFamily="34" charset="0"/>
              </a:rPr>
              <a:t>Negocios altamente regulados con flujos de caja predecibles y estables </a:t>
            </a:r>
          </a:p>
        </p:txBody>
      </p:sp>
      <p:sp>
        <p:nvSpPr>
          <p:cNvPr id="6" name="Main Heading">
            <a:extLst>
              <a:ext uri="{FF2B5EF4-FFF2-40B4-BE49-F238E27FC236}">
                <a16:creationId xmlns:a16="http://schemas.microsoft.com/office/drawing/2014/main" id="{17D0A9E5-AF0A-4CC1-AE9C-C8A523B1B281}"/>
              </a:ext>
            </a:extLst>
          </p:cNvPr>
          <p:cNvSpPr>
            <a:spLocks noChangeArrowheads="1"/>
          </p:cNvSpPr>
          <p:nvPr>
            <p:custDataLst>
              <p:tags r:id="rId4"/>
            </p:custDataLst>
          </p:nvPr>
        </p:nvSpPr>
        <p:spPr bwMode="gray">
          <a:xfrm>
            <a:off x="565235" y="277469"/>
            <a:ext cx="7772400" cy="274320"/>
          </a:xfrm>
          <a:prstGeom prst="rect">
            <a:avLst/>
          </a:prstGeom>
          <a:noFill/>
          <a:ln w="12700">
            <a:noFill/>
            <a:prstDash val="dash"/>
            <a:miter lim="800000"/>
            <a:headEnd/>
            <a:tailEnd/>
          </a:ln>
          <a:effectLst/>
        </p:spPr>
        <p:txBody>
          <a:bodyPr lIns="0" tIns="0" rIns="0" bIns="0"/>
          <a:lstStyle/>
          <a:p>
            <a:pPr eaLnBrk="1" hangingPunct="1">
              <a:lnSpc>
                <a:spcPts val="2100"/>
              </a:lnSpc>
            </a:pPr>
            <a:r>
              <a:rPr lang="es-MX" sz="2800" b="1" dirty="0">
                <a:solidFill>
                  <a:srgbClr val="17406D"/>
                </a:solidFill>
                <a:latin typeface="72 Black" panose="020B0A04030603020204" pitchFamily="34" charset="0"/>
                <a:cs typeface="72 Black" panose="020B0A04030603020204" pitchFamily="34" charset="0"/>
              </a:rPr>
              <a:t>¿Por qué invertir en ISA?</a:t>
            </a:r>
          </a:p>
        </p:txBody>
      </p:sp>
      <p:sp>
        <p:nvSpPr>
          <p:cNvPr id="7" name="Freeform 32">
            <a:extLst>
              <a:ext uri="{FF2B5EF4-FFF2-40B4-BE49-F238E27FC236}">
                <a16:creationId xmlns:a16="http://schemas.microsoft.com/office/drawing/2014/main" id="{E884AEFC-4116-4887-AE97-533E510C18CA}"/>
              </a:ext>
            </a:extLst>
          </p:cNvPr>
          <p:cNvSpPr>
            <a:spLocks noEditPoints="1"/>
          </p:cNvSpPr>
          <p:nvPr>
            <p:custDataLst>
              <p:tags r:id="rId5"/>
            </p:custDataLst>
          </p:nvPr>
        </p:nvSpPr>
        <p:spPr bwMode="auto">
          <a:xfrm>
            <a:off x="209296" y="601980"/>
            <a:ext cx="274320" cy="274320"/>
          </a:xfrm>
          <a:custGeom>
            <a:avLst/>
            <a:gdLst>
              <a:gd name="T0" fmla="*/ 340 w 519"/>
              <a:gd name="T1" fmla="*/ 506 h 547"/>
              <a:gd name="T2" fmla="*/ 272 w 519"/>
              <a:gd name="T3" fmla="*/ 500 h 547"/>
              <a:gd name="T4" fmla="*/ 244 w 519"/>
              <a:gd name="T5" fmla="*/ 502 h 547"/>
              <a:gd name="T6" fmla="*/ 296 w 519"/>
              <a:gd name="T7" fmla="*/ 517 h 547"/>
              <a:gd name="T8" fmla="*/ 200 w 519"/>
              <a:gd name="T9" fmla="*/ 491 h 547"/>
              <a:gd name="T10" fmla="*/ 164 w 519"/>
              <a:gd name="T11" fmla="*/ 461 h 547"/>
              <a:gd name="T12" fmla="*/ 183 w 519"/>
              <a:gd name="T13" fmla="*/ 480 h 547"/>
              <a:gd name="T14" fmla="*/ 212 w 519"/>
              <a:gd name="T15" fmla="*/ 506 h 547"/>
              <a:gd name="T16" fmla="*/ 153 w 519"/>
              <a:gd name="T17" fmla="*/ 466 h 547"/>
              <a:gd name="T18" fmla="*/ 110 w 519"/>
              <a:gd name="T19" fmla="*/ 432 h 547"/>
              <a:gd name="T20" fmla="*/ 167 w 519"/>
              <a:gd name="T21" fmla="*/ 475 h 547"/>
              <a:gd name="T22" fmla="*/ 121 w 519"/>
              <a:gd name="T23" fmla="*/ 445 h 547"/>
              <a:gd name="T24" fmla="*/ 137 w 519"/>
              <a:gd name="T25" fmla="*/ 455 h 547"/>
              <a:gd name="T26" fmla="*/ 190 w 519"/>
              <a:gd name="T27" fmla="*/ 495 h 547"/>
              <a:gd name="T28" fmla="*/ 202 w 519"/>
              <a:gd name="T29" fmla="*/ 62 h 547"/>
              <a:gd name="T30" fmla="*/ 55 w 519"/>
              <a:gd name="T31" fmla="*/ 226 h 547"/>
              <a:gd name="T32" fmla="*/ 65 w 519"/>
              <a:gd name="T33" fmla="*/ 357 h 547"/>
              <a:gd name="T34" fmla="*/ 67 w 519"/>
              <a:gd name="T35" fmla="*/ 361 h 547"/>
              <a:gd name="T36" fmla="*/ 61 w 519"/>
              <a:gd name="T37" fmla="*/ 380 h 547"/>
              <a:gd name="T38" fmla="*/ 483 w 519"/>
              <a:gd name="T39" fmla="*/ 153 h 547"/>
              <a:gd name="T40" fmla="*/ 411 w 519"/>
              <a:gd name="T41" fmla="*/ 87 h 547"/>
              <a:gd name="T42" fmla="*/ 394 w 519"/>
              <a:gd name="T43" fmla="*/ 72 h 547"/>
              <a:gd name="T44" fmla="*/ 314 w 519"/>
              <a:gd name="T45" fmla="*/ 39 h 547"/>
              <a:gd name="T46" fmla="*/ 264 w 519"/>
              <a:gd name="T47" fmla="*/ 40 h 547"/>
              <a:gd name="T48" fmla="*/ 213 w 519"/>
              <a:gd name="T49" fmla="*/ 50 h 547"/>
              <a:gd name="T50" fmla="*/ 184 w 519"/>
              <a:gd name="T51" fmla="*/ 63 h 547"/>
              <a:gd name="T52" fmla="*/ 95 w 519"/>
              <a:gd name="T53" fmla="*/ 145 h 547"/>
              <a:gd name="T54" fmla="*/ 47 w 519"/>
              <a:gd name="T55" fmla="*/ 281 h 547"/>
              <a:gd name="T56" fmla="*/ 66 w 519"/>
              <a:gd name="T57" fmla="*/ 363 h 547"/>
              <a:gd name="T58" fmla="*/ 91 w 519"/>
              <a:gd name="T59" fmla="*/ 413 h 547"/>
              <a:gd name="T60" fmla="*/ 76 w 519"/>
              <a:gd name="T61" fmla="*/ 416 h 547"/>
              <a:gd name="T62" fmla="*/ 132 w 519"/>
              <a:gd name="T63" fmla="*/ 468 h 547"/>
              <a:gd name="T64" fmla="*/ 193 w 519"/>
              <a:gd name="T65" fmla="*/ 504 h 547"/>
              <a:gd name="T66" fmla="*/ 233 w 519"/>
              <a:gd name="T67" fmla="*/ 517 h 547"/>
              <a:gd name="T68" fmla="*/ 325 w 519"/>
              <a:gd name="T69" fmla="*/ 515 h 547"/>
              <a:gd name="T70" fmla="*/ 344 w 519"/>
              <a:gd name="T71" fmla="*/ 536 h 547"/>
              <a:gd name="T72" fmla="*/ 149 w 519"/>
              <a:gd name="T73" fmla="*/ 513 h 547"/>
              <a:gd name="T74" fmla="*/ 47 w 519"/>
              <a:gd name="T75" fmla="*/ 415 h 547"/>
              <a:gd name="T76" fmla="*/ 0 w 519"/>
              <a:gd name="T77" fmla="*/ 266 h 547"/>
              <a:gd name="T78" fmla="*/ 20 w 519"/>
              <a:gd name="T79" fmla="*/ 181 h 547"/>
              <a:gd name="T80" fmla="*/ 70 w 519"/>
              <a:gd name="T81" fmla="*/ 102 h 547"/>
              <a:gd name="T82" fmla="*/ 182 w 519"/>
              <a:gd name="T83" fmla="*/ 21 h 547"/>
              <a:gd name="T84" fmla="*/ 308 w 519"/>
              <a:gd name="T85" fmla="*/ 3 h 547"/>
              <a:gd name="T86" fmla="*/ 436 w 519"/>
              <a:gd name="T87" fmla="*/ 42 h 547"/>
              <a:gd name="T88" fmla="*/ 463 w 519"/>
              <a:gd name="T89" fmla="*/ 84 h 547"/>
              <a:gd name="T90" fmla="*/ 503 w 519"/>
              <a:gd name="T91" fmla="*/ 131 h 547"/>
              <a:gd name="T92" fmla="*/ 161 w 519"/>
              <a:gd name="T93" fmla="*/ 484 h 547"/>
              <a:gd name="T94" fmla="*/ 82 w 519"/>
              <a:gd name="T95" fmla="*/ 130 h 547"/>
              <a:gd name="T96" fmla="*/ 37 w 519"/>
              <a:gd name="T97" fmla="*/ 291 h 547"/>
              <a:gd name="T98" fmla="*/ 30 w 519"/>
              <a:gd name="T99" fmla="*/ 251 h 547"/>
              <a:gd name="T100" fmla="*/ 34 w 519"/>
              <a:gd name="T101" fmla="*/ 283 h 547"/>
              <a:gd name="T102" fmla="*/ 32 w 519"/>
              <a:gd name="T103" fmla="*/ 306 h 547"/>
              <a:gd name="T104" fmla="*/ 49 w 519"/>
              <a:gd name="T105" fmla="*/ 364 h 547"/>
              <a:gd name="T106" fmla="*/ 64 w 519"/>
              <a:gd name="T107" fmla="*/ 390 h 547"/>
              <a:gd name="T108" fmla="*/ 88 w 519"/>
              <a:gd name="T109" fmla="*/ 126 h 547"/>
              <a:gd name="T110" fmla="*/ 136 w 519"/>
              <a:gd name="T111" fmla="*/ 78 h 547"/>
              <a:gd name="T112" fmla="*/ 350 w 519"/>
              <a:gd name="T113" fmla="*/ 45 h 547"/>
              <a:gd name="T114" fmla="*/ 504 w 519"/>
              <a:gd name="T115" fmla="*/ 156 h 547"/>
              <a:gd name="T116" fmla="*/ 76 w 519"/>
              <a:gd name="T117" fmla="*/ 407 h 547"/>
              <a:gd name="T118" fmla="*/ 55 w 519"/>
              <a:gd name="T119" fmla="*/ 380 h 547"/>
              <a:gd name="T120" fmla="*/ 385 w 519"/>
              <a:gd name="T121" fmla="*/ 532 h 547"/>
              <a:gd name="T122" fmla="*/ 256 w 519"/>
              <a:gd name="T123" fmla="*/ 46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9" h="547">
                <a:moveTo>
                  <a:pt x="419" y="513"/>
                </a:moveTo>
                <a:cubicBezTo>
                  <a:pt x="418" y="514"/>
                  <a:pt x="418" y="515"/>
                  <a:pt x="416" y="518"/>
                </a:cubicBezTo>
                <a:cubicBezTo>
                  <a:pt x="415" y="520"/>
                  <a:pt x="412" y="523"/>
                  <a:pt x="408" y="525"/>
                </a:cubicBezTo>
                <a:cubicBezTo>
                  <a:pt x="409" y="524"/>
                  <a:pt x="408" y="524"/>
                  <a:pt x="408" y="522"/>
                </a:cubicBezTo>
                <a:cubicBezTo>
                  <a:pt x="409" y="522"/>
                  <a:pt x="409" y="521"/>
                  <a:pt x="411" y="519"/>
                </a:cubicBezTo>
                <a:cubicBezTo>
                  <a:pt x="412" y="517"/>
                  <a:pt x="414" y="515"/>
                  <a:pt x="416" y="512"/>
                </a:cubicBezTo>
                <a:cubicBezTo>
                  <a:pt x="416" y="512"/>
                  <a:pt x="418" y="509"/>
                  <a:pt x="419" y="509"/>
                </a:cubicBezTo>
                <a:cubicBezTo>
                  <a:pt x="419" y="509"/>
                  <a:pt x="419" y="510"/>
                  <a:pt x="419" y="513"/>
                </a:cubicBezTo>
                <a:close/>
                <a:moveTo>
                  <a:pt x="347" y="500"/>
                </a:moveTo>
                <a:cubicBezTo>
                  <a:pt x="344" y="502"/>
                  <a:pt x="342" y="504"/>
                  <a:pt x="340" y="506"/>
                </a:cubicBezTo>
                <a:cubicBezTo>
                  <a:pt x="342" y="504"/>
                  <a:pt x="344" y="503"/>
                  <a:pt x="346" y="502"/>
                </a:cubicBezTo>
                <a:lnTo>
                  <a:pt x="347" y="500"/>
                </a:lnTo>
                <a:close/>
                <a:moveTo>
                  <a:pt x="323" y="508"/>
                </a:moveTo>
                <a:cubicBezTo>
                  <a:pt x="325" y="509"/>
                  <a:pt x="325" y="509"/>
                  <a:pt x="325" y="509"/>
                </a:cubicBezTo>
                <a:cubicBezTo>
                  <a:pt x="328" y="504"/>
                  <a:pt x="328" y="504"/>
                  <a:pt x="328" y="504"/>
                </a:cubicBezTo>
                <a:cubicBezTo>
                  <a:pt x="317" y="507"/>
                  <a:pt x="303" y="512"/>
                  <a:pt x="295" y="511"/>
                </a:cubicBezTo>
                <a:cubicBezTo>
                  <a:pt x="297" y="514"/>
                  <a:pt x="302" y="513"/>
                  <a:pt x="307" y="512"/>
                </a:cubicBezTo>
                <a:cubicBezTo>
                  <a:pt x="313" y="510"/>
                  <a:pt x="318" y="509"/>
                  <a:pt x="323" y="508"/>
                </a:cubicBezTo>
                <a:close/>
                <a:moveTo>
                  <a:pt x="273" y="500"/>
                </a:moveTo>
                <a:cubicBezTo>
                  <a:pt x="273" y="500"/>
                  <a:pt x="272" y="500"/>
                  <a:pt x="272" y="500"/>
                </a:cubicBezTo>
                <a:cubicBezTo>
                  <a:pt x="271" y="500"/>
                  <a:pt x="270" y="499"/>
                  <a:pt x="267" y="499"/>
                </a:cubicBezTo>
                <a:cubicBezTo>
                  <a:pt x="269" y="501"/>
                  <a:pt x="261" y="501"/>
                  <a:pt x="273" y="500"/>
                </a:cubicBezTo>
                <a:close/>
                <a:moveTo>
                  <a:pt x="272" y="500"/>
                </a:moveTo>
                <a:cubicBezTo>
                  <a:pt x="277" y="500"/>
                  <a:pt x="269" y="498"/>
                  <a:pt x="272" y="500"/>
                </a:cubicBezTo>
                <a:close/>
                <a:moveTo>
                  <a:pt x="250" y="495"/>
                </a:moveTo>
                <a:cubicBezTo>
                  <a:pt x="243" y="495"/>
                  <a:pt x="244" y="496"/>
                  <a:pt x="248" y="499"/>
                </a:cubicBezTo>
                <a:cubicBezTo>
                  <a:pt x="250" y="499"/>
                  <a:pt x="253" y="498"/>
                  <a:pt x="255" y="498"/>
                </a:cubicBezTo>
                <a:cubicBezTo>
                  <a:pt x="254" y="496"/>
                  <a:pt x="248" y="495"/>
                  <a:pt x="250" y="495"/>
                </a:cubicBezTo>
                <a:close/>
                <a:moveTo>
                  <a:pt x="241" y="502"/>
                </a:moveTo>
                <a:cubicBezTo>
                  <a:pt x="244" y="502"/>
                  <a:pt x="244" y="502"/>
                  <a:pt x="244" y="502"/>
                </a:cubicBezTo>
                <a:cubicBezTo>
                  <a:pt x="244" y="501"/>
                  <a:pt x="243" y="501"/>
                  <a:pt x="241" y="502"/>
                </a:cubicBezTo>
                <a:close/>
                <a:moveTo>
                  <a:pt x="244" y="502"/>
                </a:moveTo>
                <a:cubicBezTo>
                  <a:pt x="245" y="503"/>
                  <a:pt x="245" y="505"/>
                  <a:pt x="248" y="502"/>
                </a:cubicBezTo>
                <a:cubicBezTo>
                  <a:pt x="247" y="503"/>
                  <a:pt x="249" y="502"/>
                  <a:pt x="252" y="501"/>
                </a:cubicBezTo>
                <a:lnTo>
                  <a:pt x="244" y="502"/>
                </a:lnTo>
                <a:close/>
                <a:moveTo>
                  <a:pt x="258" y="506"/>
                </a:moveTo>
                <a:cubicBezTo>
                  <a:pt x="265" y="507"/>
                  <a:pt x="268" y="505"/>
                  <a:pt x="268" y="504"/>
                </a:cubicBezTo>
                <a:cubicBezTo>
                  <a:pt x="267" y="503"/>
                  <a:pt x="263" y="503"/>
                  <a:pt x="256" y="502"/>
                </a:cubicBezTo>
                <a:cubicBezTo>
                  <a:pt x="260" y="504"/>
                  <a:pt x="265" y="505"/>
                  <a:pt x="258" y="506"/>
                </a:cubicBezTo>
                <a:close/>
                <a:moveTo>
                  <a:pt x="296" y="517"/>
                </a:moveTo>
                <a:cubicBezTo>
                  <a:pt x="294" y="516"/>
                  <a:pt x="292" y="516"/>
                  <a:pt x="292" y="517"/>
                </a:cubicBezTo>
                <a:cubicBezTo>
                  <a:pt x="294" y="518"/>
                  <a:pt x="296" y="518"/>
                  <a:pt x="298" y="519"/>
                </a:cubicBezTo>
                <a:cubicBezTo>
                  <a:pt x="303" y="516"/>
                  <a:pt x="303" y="516"/>
                  <a:pt x="303" y="516"/>
                </a:cubicBezTo>
                <a:cubicBezTo>
                  <a:pt x="302" y="517"/>
                  <a:pt x="299" y="517"/>
                  <a:pt x="296" y="517"/>
                </a:cubicBezTo>
                <a:close/>
                <a:moveTo>
                  <a:pt x="206" y="486"/>
                </a:moveTo>
                <a:cubicBezTo>
                  <a:pt x="206" y="487"/>
                  <a:pt x="208" y="490"/>
                  <a:pt x="208" y="492"/>
                </a:cubicBezTo>
                <a:cubicBezTo>
                  <a:pt x="209" y="492"/>
                  <a:pt x="211" y="492"/>
                  <a:pt x="213" y="492"/>
                </a:cubicBezTo>
                <a:cubicBezTo>
                  <a:pt x="211" y="490"/>
                  <a:pt x="206" y="488"/>
                  <a:pt x="206" y="486"/>
                </a:cubicBezTo>
                <a:close/>
                <a:moveTo>
                  <a:pt x="208" y="492"/>
                </a:moveTo>
                <a:cubicBezTo>
                  <a:pt x="200" y="491"/>
                  <a:pt x="200" y="491"/>
                  <a:pt x="200" y="491"/>
                </a:cubicBezTo>
                <a:cubicBezTo>
                  <a:pt x="206" y="494"/>
                  <a:pt x="208" y="493"/>
                  <a:pt x="208" y="492"/>
                </a:cubicBezTo>
                <a:close/>
                <a:moveTo>
                  <a:pt x="238" y="508"/>
                </a:moveTo>
                <a:cubicBezTo>
                  <a:pt x="243" y="507"/>
                  <a:pt x="247" y="506"/>
                  <a:pt x="252" y="506"/>
                </a:cubicBezTo>
                <a:cubicBezTo>
                  <a:pt x="247" y="506"/>
                  <a:pt x="241" y="507"/>
                  <a:pt x="236" y="508"/>
                </a:cubicBezTo>
                <a:lnTo>
                  <a:pt x="238" y="508"/>
                </a:lnTo>
                <a:close/>
                <a:moveTo>
                  <a:pt x="176" y="475"/>
                </a:moveTo>
                <a:cubicBezTo>
                  <a:pt x="180" y="475"/>
                  <a:pt x="180" y="475"/>
                  <a:pt x="180" y="475"/>
                </a:cubicBezTo>
                <a:cubicBezTo>
                  <a:pt x="181" y="475"/>
                  <a:pt x="183" y="475"/>
                  <a:pt x="185" y="474"/>
                </a:cubicBezTo>
                <a:cubicBezTo>
                  <a:pt x="182" y="475"/>
                  <a:pt x="179" y="475"/>
                  <a:pt x="176" y="475"/>
                </a:cubicBezTo>
                <a:close/>
                <a:moveTo>
                  <a:pt x="164" y="461"/>
                </a:moveTo>
                <a:cubicBezTo>
                  <a:pt x="160" y="459"/>
                  <a:pt x="155" y="458"/>
                  <a:pt x="151" y="458"/>
                </a:cubicBezTo>
                <a:cubicBezTo>
                  <a:pt x="155" y="459"/>
                  <a:pt x="158" y="462"/>
                  <a:pt x="162" y="467"/>
                </a:cubicBezTo>
                <a:cubicBezTo>
                  <a:pt x="166" y="466"/>
                  <a:pt x="161" y="461"/>
                  <a:pt x="164" y="461"/>
                </a:cubicBezTo>
                <a:close/>
                <a:moveTo>
                  <a:pt x="151" y="458"/>
                </a:moveTo>
                <a:cubicBezTo>
                  <a:pt x="149" y="457"/>
                  <a:pt x="146" y="456"/>
                  <a:pt x="144" y="456"/>
                </a:cubicBezTo>
                <a:cubicBezTo>
                  <a:pt x="146" y="457"/>
                  <a:pt x="148" y="457"/>
                  <a:pt x="151" y="458"/>
                </a:cubicBezTo>
                <a:close/>
                <a:moveTo>
                  <a:pt x="183" y="480"/>
                </a:moveTo>
                <a:cubicBezTo>
                  <a:pt x="185" y="485"/>
                  <a:pt x="185" y="485"/>
                  <a:pt x="185" y="485"/>
                </a:cubicBezTo>
                <a:cubicBezTo>
                  <a:pt x="185" y="485"/>
                  <a:pt x="186" y="485"/>
                  <a:pt x="187" y="486"/>
                </a:cubicBezTo>
                <a:cubicBezTo>
                  <a:pt x="187" y="485"/>
                  <a:pt x="187" y="483"/>
                  <a:pt x="183" y="480"/>
                </a:cubicBezTo>
                <a:close/>
                <a:moveTo>
                  <a:pt x="185" y="485"/>
                </a:moveTo>
                <a:cubicBezTo>
                  <a:pt x="185" y="485"/>
                  <a:pt x="185" y="485"/>
                  <a:pt x="185" y="485"/>
                </a:cubicBezTo>
                <a:cubicBezTo>
                  <a:pt x="182" y="483"/>
                  <a:pt x="179" y="482"/>
                  <a:pt x="179" y="482"/>
                </a:cubicBezTo>
                <a:cubicBezTo>
                  <a:pt x="179" y="482"/>
                  <a:pt x="181" y="483"/>
                  <a:pt x="185" y="485"/>
                </a:cubicBezTo>
                <a:close/>
                <a:moveTo>
                  <a:pt x="188" y="486"/>
                </a:moveTo>
                <a:cubicBezTo>
                  <a:pt x="188" y="486"/>
                  <a:pt x="188" y="486"/>
                  <a:pt x="187" y="486"/>
                </a:cubicBezTo>
                <a:cubicBezTo>
                  <a:pt x="188" y="486"/>
                  <a:pt x="188" y="486"/>
                  <a:pt x="188" y="486"/>
                </a:cubicBezTo>
                <a:close/>
                <a:moveTo>
                  <a:pt x="212" y="506"/>
                </a:moveTo>
                <a:cubicBezTo>
                  <a:pt x="216" y="505"/>
                  <a:pt x="211" y="502"/>
                  <a:pt x="218" y="501"/>
                </a:cubicBezTo>
                <a:cubicBezTo>
                  <a:pt x="213" y="501"/>
                  <a:pt x="203" y="500"/>
                  <a:pt x="212" y="506"/>
                </a:cubicBezTo>
                <a:close/>
                <a:moveTo>
                  <a:pt x="199" y="493"/>
                </a:moveTo>
                <a:cubicBezTo>
                  <a:pt x="196" y="492"/>
                  <a:pt x="193" y="492"/>
                  <a:pt x="190" y="492"/>
                </a:cubicBezTo>
                <a:cubicBezTo>
                  <a:pt x="193" y="493"/>
                  <a:pt x="195" y="494"/>
                  <a:pt x="198" y="495"/>
                </a:cubicBezTo>
                <a:cubicBezTo>
                  <a:pt x="198" y="494"/>
                  <a:pt x="197" y="493"/>
                  <a:pt x="199" y="493"/>
                </a:cubicBezTo>
                <a:close/>
                <a:moveTo>
                  <a:pt x="186" y="491"/>
                </a:moveTo>
                <a:cubicBezTo>
                  <a:pt x="190" y="492"/>
                  <a:pt x="190" y="492"/>
                  <a:pt x="190" y="492"/>
                </a:cubicBezTo>
                <a:cubicBezTo>
                  <a:pt x="187" y="490"/>
                  <a:pt x="187" y="490"/>
                  <a:pt x="187" y="490"/>
                </a:cubicBezTo>
                <a:lnTo>
                  <a:pt x="186" y="491"/>
                </a:lnTo>
                <a:close/>
                <a:moveTo>
                  <a:pt x="154" y="470"/>
                </a:moveTo>
                <a:cubicBezTo>
                  <a:pt x="155" y="470"/>
                  <a:pt x="158" y="469"/>
                  <a:pt x="153" y="466"/>
                </a:cubicBezTo>
                <a:cubicBezTo>
                  <a:pt x="150" y="466"/>
                  <a:pt x="146" y="464"/>
                  <a:pt x="143" y="461"/>
                </a:cubicBezTo>
                <a:cubicBezTo>
                  <a:pt x="144" y="463"/>
                  <a:pt x="146" y="464"/>
                  <a:pt x="148" y="466"/>
                </a:cubicBezTo>
                <a:cubicBezTo>
                  <a:pt x="150" y="467"/>
                  <a:pt x="152" y="469"/>
                  <a:pt x="154" y="470"/>
                </a:cubicBezTo>
                <a:close/>
                <a:moveTo>
                  <a:pt x="168" y="476"/>
                </a:moveTo>
                <a:cubicBezTo>
                  <a:pt x="168" y="476"/>
                  <a:pt x="167" y="476"/>
                  <a:pt x="167" y="476"/>
                </a:cubicBezTo>
                <a:cubicBezTo>
                  <a:pt x="168" y="476"/>
                  <a:pt x="168" y="477"/>
                  <a:pt x="168" y="476"/>
                </a:cubicBezTo>
                <a:close/>
                <a:moveTo>
                  <a:pt x="110" y="432"/>
                </a:moveTo>
                <a:cubicBezTo>
                  <a:pt x="110" y="433"/>
                  <a:pt x="110" y="433"/>
                  <a:pt x="110" y="433"/>
                </a:cubicBezTo>
                <a:cubicBezTo>
                  <a:pt x="110" y="433"/>
                  <a:pt x="110" y="433"/>
                  <a:pt x="110" y="433"/>
                </a:cubicBezTo>
                <a:lnTo>
                  <a:pt x="110" y="432"/>
                </a:lnTo>
                <a:close/>
                <a:moveTo>
                  <a:pt x="154" y="471"/>
                </a:moveTo>
                <a:cubicBezTo>
                  <a:pt x="157" y="474"/>
                  <a:pt x="159" y="474"/>
                  <a:pt x="162" y="474"/>
                </a:cubicBezTo>
                <a:cubicBezTo>
                  <a:pt x="159" y="473"/>
                  <a:pt x="156" y="472"/>
                  <a:pt x="154" y="470"/>
                </a:cubicBezTo>
                <a:cubicBezTo>
                  <a:pt x="153" y="470"/>
                  <a:pt x="153" y="471"/>
                  <a:pt x="154" y="471"/>
                </a:cubicBezTo>
                <a:close/>
                <a:moveTo>
                  <a:pt x="133" y="450"/>
                </a:moveTo>
                <a:cubicBezTo>
                  <a:pt x="134" y="451"/>
                  <a:pt x="135" y="453"/>
                  <a:pt x="137" y="455"/>
                </a:cubicBezTo>
                <a:cubicBezTo>
                  <a:pt x="136" y="453"/>
                  <a:pt x="134" y="449"/>
                  <a:pt x="133" y="450"/>
                </a:cubicBezTo>
                <a:close/>
                <a:moveTo>
                  <a:pt x="167" y="475"/>
                </a:moveTo>
                <a:cubicBezTo>
                  <a:pt x="167" y="475"/>
                  <a:pt x="167" y="475"/>
                  <a:pt x="167" y="475"/>
                </a:cubicBezTo>
                <a:cubicBezTo>
                  <a:pt x="167" y="473"/>
                  <a:pt x="166" y="474"/>
                  <a:pt x="167" y="475"/>
                </a:cubicBezTo>
                <a:close/>
                <a:moveTo>
                  <a:pt x="167" y="475"/>
                </a:moveTo>
                <a:cubicBezTo>
                  <a:pt x="165" y="474"/>
                  <a:pt x="163" y="474"/>
                  <a:pt x="162" y="474"/>
                </a:cubicBezTo>
                <a:cubicBezTo>
                  <a:pt x="164" y="475"/>
                  <a:pt x="165" y="476"/>
                  <a:pt x="167" y="476"/>
                </a:cubicBezTo>
                <a:cubicBezTo>
                  <a:pt x="167" y="476"/>
                  <a:pt x="167" y="475"/>
                  <a:pt x="167" y="475"/>
                </a:cubicBezTo>
                <a:close/>
                <a:moveTo>
                  <a:pt x="121" y="445"/>
                </a:moveTo>
                <a:cubicBezTo>
                  <a:pt x="122" y="445"/>
                  <a:pt x="123" y="446"/>
                  <a:pt x="123" y="447"/>
                </a:cubicBezTo>
                <a:cubicBezTo>
                  <a:pt x="121" y="444"/>
                  <a:pt x="120" y="441"/>
                  <a:pt x="118" y="435"/>
                </a:cubicBezTo>
                <a:cubicBezTo>
                  <a:pt x="113" y="433"/>
                  <a:pt x="111" y="433"/>
                  <a:pt x="110" y="433"/>
                </a:cubicBezTo>
                <a:cubicBezTo>
                  <a:pt x="114" y="437"/>
                  <a:pt x="118" y="441"/>
                  <a:pt x="122" y="445"/>
                </a:cubicBezTo>
                <a:lnTo>
                  <a:pt x="121" y="445"/>
                </a:lnTo>
                <a:close/>
                <a:moveTo>
                  <a:pt x="135" y="456"/>
                </a:moveTo>
                <a:cubicBezTo>
                  <a:pt x="133" y="457"/>
                  <a:pt x="130" y="456"/>
                  <a:pt x="128" y="456"/>
                </a:cubicBezTo>
                <a:cubicBezTo>
                  <a:pt x="126" y="456"/>
                  <a:pt x="124" y="456"/>
                  <a:pt x="125" y="459"/>
                </a:cubicBezTo>
                <a:cubicBezTo>
                  <a:pt x="133" y="466"/>
                  <a:pt x="133" y="462"/>
                  <a:pt x="138" y="464"/>
                </a:cubicBezTo>
                <a:cubicBezTo>
                  <a:pt x="125" y="455"/>
                  <a:pt x="143" y="465"/>
                  <a:pt x="135" y="457"/>
                </a:cubicBezTo>
                <a:cubicBezTo>
                  <a:pt x="138" y="458"/>
                  <a:pt x="140" y="460"/>
                  <a:pt x="143" y="461"/>
                </a:cubicBezTo>
                <a:cubicBezTo>
                  <a:pt x="140" y="459"/>
                  <a:pt x="138" y="457"/>
                  <a:pt x="137" y="455"/>
                </a:cubicBezTo>
                <a:cubicBezTo>
                  <a:pt x="137" y="455"/>
                  <a:pt x="137" y="455"/>
                  <a:pt x="137" y="455"/>
                </a:cubicBezTo>
                <a:cubicBezTo>
                  <a:pt x="137" y="455"/>
                  <a:pt x="137" y="455"/>
                  <a:pt x="137" y="455"/>
                </a:cubicBezTo>
                <a:cubicBezTo>
                  <a:pt x="137" y="455"/>
                  <a:pt x="137" y="455"/>
                  <a:pt x="137" y="455"/>
                </a:cubicBezTo>
                <a:cubicBezTo>
                  <a:pt x="137" y="456"/>
                  <a:pt x="137" y="457"/>
                  <a:pt x="137" y="456"/>
                </a:cubicBezTo>
                <a:cubicBezTo>
                  <a:pt x="137" y="456"/>
                  <a:pt x="137" y="456"/>
                  <a:pt x="137" y="456"/>
                </a:cubicBezTo>
                <a:cubicBezTo>
                  <a:pt x="136" y="456"/>
                  <a:pt x="136" y="456"/>
                  <a:pt x="135" y="456"/>
                </a:cubicBezTo>
                <a:cubicBezTo>
                  <a:pt x="132" y="453"/>
                  <a:pt x="135" y="455"/>
                  <a:pt x="137" y="456"/>
                </a:cubicBezTo>
                <a:cubicBezTo>
                  <a:pt x="137" y="456"/>
                  <a:pt x="137" y="456"/>
                  <a:pt x="137" y="455"/>
                </a:cubicBezTo>
                <a:cubicBezTo>
                  <a:pt x="137" y="455"/>
                  <a:pt x="137" y="455"/>
                  <a:pt x="137" y="455"/>
                </a:cubicBezTo>
                <a:cubicBezTo>
                  <a:pt x="132" y="453"/>
                  <a:pt x="128" y="450"/>
                  <a:pt x="123" y="447"/>
                </a:cubicBezTo>
                <a:cubicBezTo>
                  <a:pt x="126" y="449"/>
                  <a:pt x="129" y="452"/>
                  <a:pt x="135" y="456"/>
                </a:cubicBezTo>
                <a:close/>
                <a:moveTo>
                  <a:pt x="190" y="496"/>
                </a:moveTo>
                <a:cubicBezTo>
                  <a:pt x="190" y="496"/>
                  <a:pt x="190" y="496"/>
                  <a:pt x="190" y="495"/>
                </a:cubicBezTo>
                <a:cubicBezTo>
                  <a:pt x="190" y="495"/>
                  <a:pt x="190" y="496"/>
                  <a:pt x="190" y="496"/>
                </a:cubicBezTo>
                <a:close/>
                <a:moveTo>
                  <a:pt x="110" y="430"/>
                </a:moveTo>
                <a:cubicBezTo>
                  <a:pt x="114" y="429"/>
                  <a:pt x="114" y="429"/>
                  <a:pt x="114" y="429"/>
                </a:cubicBezTo>
                <a:cubicBezTo>
                  <a:pt x="111" y="428"/>
                  <a:pt x="108" y="428"/>
                  <a:pt x="105" y="427"/>
                </a:cubicBezTo>
                <a:cubicBezTo>
                  <a:pt x="106" y="428"/>
                  <a:pt x="108" y="429"/>
                  <a:pt x="110" y="430"/>
                </a:cubicBezTo>
                <a:close/>
                <a:moveTo>
                  <a:pt x="101" y="416"/>
                </a:moveTo>
                <a:cubicBezTo>
                  <a:pt x="97" y="413"/>
                  <a:pt x="97" y="413"/>
                  <a:pt x="97" y="413"/>
                </a:cubicBezTo>
                <a:cubicBezTo>
                  <a:pt x="98" y="417"/>
                  <a:pt x="98" y="417"/>
                  <a:pt x="98" y="417"/>
                </a:cubicBezTo>
                <a:lnTo>
                  <a:pt x="101" y="416"/>
                </a:lnTo>
                <a:close/>
                <a:moveTo>
                  <a:pt x="202" y="62"/>
                </a:moveTo>
                <a:cubicBezTo>
                  <a:pt x="199" y="60"/>
                  <a:pt x="199" y="60"/>
                  <a:pt x="199" y="60"/>
                </a:cubicBezTo>
                <a:cubicBezTo>
                  <a:pt x="196" y="62"/>
                  <a:pt x="193" y="62"/>
                  <a:pt x="190" y="63"/>
                </a:cubicBezTo>
                <a:cubicBezTo>
                  <a:pt x="197" y="63"/>
                  <a:pt x="204" y="65"/>
                  <a:pt x="202" y="62"/>
                </a:cubicBezTo>
                <a:close/>
                <a:moveTo>
                  <a:pt x="48" y="252"/>
                </a:moveTo>
                <a:cubicBezTo>
                  <a:pt x="50" y="247"/>
                  <a:pt x="51" y="243"/>
                  <a:pt x="52" y="240"/>
                </a:cubicBezTo>
                <a:cubicBezTo>
                  <a:pt x="49" y="245"/>
                  <a:pt x="45" y="250"/>
                  <a:pt x="48" y="252"/>
                </a:cubicBezTo>
                <a:close/>
                <a:moveTo>
                  <a:pt x="362" y="11"/>
                </a:moveTo>
                <a:cubicBezTo>
                  <a:pt x="359" y="10"/>
                  <a:pt x="357" y="11"/>
                  <a:pt x="357" y="12"/>
                </a:cubicBezTo>
                <a:cubicBezTo>
                  <a:pt x="360" y="12"/>
                  <a:pt x="362" y="12"/>
                  <a:pt x="362" y="11"/>
                </a:cubicBezTo>
                <a:close/>
                <a:moveTo>
                  <a:pt x="55" y="226"/>
                </a:moveTo>
                <a:cubicBezTo>
                  <a:pt x="54" y="226"/>
                  <a:pt x="54" y="227"/>
                  <a:pt x="53" y="228"/>
                </a:cubicBezTo>
                <a:cubicBezTo>
                  <a:pt x="53" y="232"/>
                  <a:pt x="53" y="235"/>
                  <a:pt x="52" y="240"/>
                </a:cubicBezTo>
                <a:cubicBezTo>
                  <a:pt x="54" y="236"/>
                  <a:pt x="56" y="231"/>
                  <a:pt x="55" y="226"/>
                </a:cubicBezTo>
                <a:close/>
                <a:moveTo>
                  <a:pt x="183" y="495"/>
                </a:moveTo>
                <a:cubicBezTo>
                  <a:pt x="183" y="495"/>
                  <a:pt x="184" y="495"/>
                  <a:pt x="184" y="496"/>
                </a:cubicBezTo>
                <a:cubicBezTo>
                  <a:pt x="184" y="495"/>
                  <a:pt x="184" y="495"/>
                  <a:pt x="183" y="495"/>
                </a:cubicBezTo>
                <a:close/>
                <a:moveTo>
                  <a:pt x="346" y="541"/>
                </a:moveTo>
                <a:cubicBezTo>
                  <a:pt x="347" y="541"/>
                  <a:pt x="350" y="540"/>
                  <a:pt x="353" y="538"/>
                </a:cubicBezTo>
                <a:cubicBezTo>
                  <a:pt x="352" y="539"/>
                  <a:pt x="349" y="540"/>
                  <a:pt x="346" y="541"/>
                </a:cubicBezTo>
                <a:close/>
                <a:moveTo>
                  <a:pt x="65" y="357"/>
                </a:moveTo>
                <a:cubicBezTo>
                  <a:pt x="67" y="360"/>
                  <a:pt x="66" y="357"/>
                  <a:pt x="65" y="357"/>
                </a:cubicBezTo>
                <a:close/>
                <a:moveTo>
                  <a:pt x="58" y="378"/>
                </a:moveTo>
                <a:cubicBezTo>
                  <a:pt x="59" y="378"/>
                  <a:pt x="59" y="378"/>
                  <a:pt x="60" y="379"/>
                </a:cubicBezTo>
                <a:cubicBezTo>
                  <a:pt x="59" y="378"/>
                  <a:pt x="59" y="378"/>
                  <a:pt x="58" y="378"/>
                </a:cubicBezTo>
                <a:close/>
                <a:moveTo>
                  <a:pt x="66" y="362"/>
                </a:moveTo>
                <a:cubicBezTo>
                  <a:pt x="66" y="361"/>
                  <a:pt x="65" y="359"/>
                  <a:pt x="65" y="358"/>
                </a:cubicBezTo>
                <a:cubicBezTo>
                  <a:pt x="65" y="358"/>
                  <a:pt x="65" y="360"/>
                  <a:pt x="66" y="362"/>
                </a:cubicBezTo>
                <a:close/>
                <a:moveTo>
                  <a:pt x="67" y="361"/>
                </a:moveTo>
                <a:cubicBezTo>
                  <a:pt x="68" y="362"/>
                  <a:pt x="68" y="363"/>
                  <a:pt x="68" y="364"/>
                </a:cubicBezTo>
                <a:cubicBezTo>
                  <a:pt x="69" y="364"/>
                  <a:pt x="69" y="364"/>
                  <a:pt x="67" y="361"/>
                </a:cubicBezTo>
                <a:close/>
                <a:moveTo>
                  <a:pt x="65" y="357"/>
                </a:moveTo>
                <a:cubicBezTo>
                  <a:pt x="65" y="356"/>
                  <a:pt x="64" y="354"/>
                  <a:pt x="63" y="352"/>
                </a:cubicBezTo>
                <a:cubicBezTo>
                  <a:pt x="64" y="354"/>
                  <a:pt x="65" y="356"/>
                  <a:pt x="65" y="358"/>
                </a:cubicBezTo>
                <a:cubicBezTo>
                  <a:pt x="65" y="357"/>
                  <a:pt x="65" y="356"/>
                  <a:pt x="65" y="357"/>
                </a:cubicBezTo>
                <a:close/>
                <a:moveTo>
                  <a:pt x="30" y="251"/>
                </a:moveTo>
                <a:cubicBezTo>
                  <a:pt x="29" y="252"/>
                  <a:pt x="29" y="252"/>
                  <a:pt x="29" y="252"/>
                </a:cubicBezTo>
                <a:cubicBezTo>
                  <a:pt x="30" y="256"/>
                  <a:pt x="30" y="254"/>
                  <a:pt x="30" y="251"/>
                </a:cubicBezTo>
                <a:close/>
                <a:moveTo>
                  <a:pt x="61" y="380"/>
                </a:moveTo>
                <a:cubicBezTo>
                  <a:pt x="61" y="379"/>
                  <a:pt x="60" y="379"/>
                  <a:pt x="60" y="379"/>
                </a:cubicBezTo>
                <a:cubicBezTo>
                  <a:pt x="60" y="379"/>
                  <a:pt x="61" y="379"/>
                  <a:pt x="61" y="380"/>
                </a:cubicBezTo>
                <a:close/>
                <a:moveTo>
                  <a:pt x="518" y="163"/>
                </a:moveTo>
                <a:cubicBezTo>
                  <a:pt x="517" y="165"/>
                  <a:pt x="515" y="167"/>
                  <a:pt x="513" y="169"/>
                </a:cubicBezTo>
                <a:cubicBezTo>
                  <a:pt x="513" y="170"/>
                  <a:pt x="512" y="170"/>
                  <a:pt x="511" y="171"/>
                </a:cubicBezTo>
                <a:cubicBezTo>
                  <a:pt x="510" y="171"/>
                  <a:pt x="510" y="171"/>
                  <a:pt x="510" y="171"/>
                </a:cubicBezTo>
                <a:cubicBezTo>
                  <a:pt x="510" y="172"/>
                  <a:pt x="510" y="172"/>
                  <a:pt x="510" y="172"/>
                </a:cubicBezTo>
                <a:cubicBezTo>
                  <a:pt x="508" y="172"/>
                  <a:pt x="507" y="172"/>
                  <a:pt x="506" y="173"/>
                </a:cubicBezTo>
                <a:cubicBezTo>
                  <a:pt x="503" y="173"/>
                  <a:pt x="500" y="173"/>
                  <a:pt x="497" y="172"/>
                </a:cubicBezTo>
                <a:cubicBezTo>
                  <a:pt x="494" y="170"/>
                  <a:pt x="491" y="168"/>
                  <a:pt x="489" y="165"/>
                </a:cubicBezTo>
                <a:cubicBezTo>
                  <a:pt x="489" y="164"/>
                  <a:pt x="488" y="162"/>
                  <a:pt x="487" y="161"/>
                </a:cubicBezTo>
                <a:cubicBezTo>
                  <a:pt x="486" y="160"/>
                  <a:pt x="482" y="155"/>
                  <a:pt x="483" y="153"/>
                </a:cubicBezTo>
                <a:cubicBezTo>
                  <a:pt x="480" y="154"/>
                  <a:pt x="476" y="149"/>
                  <a:pt x="472" y="142"/>
                </a:cubicBezTo>
                <a:cubicBezTo>
                  <a:pt x="468" y="136"/>
                  <a:pt x="464" y="129"/>
                  <a:pt x="462" y="127"/>
                </a:cubicBezTo>
                <a:cubicBezTo>
                  <a:pt x="468" y="134"/>
                  <a:pt x="467" y="129"/>
                  <a:pt x="467" y="126"/>
                </a:cubicBezTo>
                <a:cubicBezTo>
                  <a:pt x="461" y="124"/>
                  <a:pt x="458" y="121"/>
                  <a:pt x="455" y="113"/>
                </a:cubicBezTo>
                <a:cubicBezTo>
                  <a:pt x="452" y="115"/>
                  <a:pt x="449" y="117"/>
                  <a:pt x="446" y="117"/>
                </a:cubicBezTo>
                <a:cubicBezTo>
                  <a:pt x="442" y="117"/>
                  <a:pt x="438" y="115"/>
                  <a:pt x="433" y="110"/>
                </a:cubicBezTo>
                <a:cubicBezTo>
                  <a:pt x="435" y="111"/>
                  <a:pt x="438" y="113"/>
                  <a:pt x="438" y="111"/>
                </a:cubicBezTo>
                <a:cubicBezTo>
                  <a:pt x="438" y="109"/>
                  <a:pt x="434" y="108"/>
                  <a:pt x="433" y="107"/>
                </a:cubicBezTo>
                <a:cubicBezTo>
                  <a:pt x="433" y="105"/>
                  <a:pt x="437" y="108"/>
                  <a:pt x="437" y="105"/>
                </a:cubicBezTo>
                <a:cubicBezTo>
                  <a:pt x="426" y="103"/>
                  <a:pt x="424" y="94"/>
                  <a:pt x="411" y="87"/>
                </a:cubicBezTo>
                <a:cubicBezTo>
                  <a:pt x="414" y="88"/>
                  <a:pt x="414" y="87"/>
                  <a:pt x="414" y="85"/>
                </a:cubicBezTo>
                <a:cubicBezTo>
                  <a:pt x="414" y="85"/>
                  <a:pt x="414" y="84"/>
                  <a:pt x="413" y="84"/>
                </a:cubicBezTo>
                <a:cubicBezTo>
                  <a:pt x="414" y="84"/>
                  <a:pt x="414" y="84"/>
                  <a:pt x="414" y="84"/>
                </a:cubicBezTo>
                <a:cubicBezTo>
                  <a:pt x="414" y="84"/>
                  <a:pt x="413" y="83"/>
                  <a:pt x="413" y="82"/>
                </a:cubicBezTo>
                <a:cubicBezTo>
                  <a:pt x="411" y="85"/>
                  <a:pt x="408" y="80"/>
                  <a:pt x="405" y="77"/>
                </a:cubicBezTo>
                <a:cubicBezTo>
                  <a:pt x="404" y="76"/>
                  <a:pt x="403" y="75"/>
                  <a:pt x="402" y="74"/>
                </a:cubicBezTo>
                <a:cubicBezTo>
                  <a:pt x="402" y="74"/>
                  <a:pt x="402" y="75"/>
                  <a:pt x="402" y="75"/>
                </a:cubicBezTo>
                <a:cubicBezTo>
                  <a:pt x="404" y="79"/>
                  <a:pt x="407" y="84"/>
                  <a:pt x="407" y="86"/>
                </a:cubicBezTo>
                <a:cubicBezTo>
                  <a:pt x="404" y="81"/>
                  <a:pt x="401" y="79"/>
                  <a:pt x="398" y="76"/>
                </a:cubicBezTo>
                <a:cubicBezTo>
                  <a:pt x="396" y="75"/>
                  <a:pt x="395" y="73"/>
                  <a:pt x="394" y="72"/>
                </a:cubicBezTo>
                <a:cubicBezTo>
                  <a:pt x="383" y="64"/>
                  <a:pt x="369" y="57"/>
                  <a:pt x="356" y="53"/>
                </a:cubicBezTo>
                <a:cubicBezTo>
                  <a:pt x="346" y="49"/>
                  <a:pt x="337" y="46"/>
                  <a:pt x="330" y="44"/>
                </a:cubicBezTo>
                <a:cubicBezTo>
                  <a:pt x="331" y="46"/>
                  <a:pt x="331" y="46"/>
                  <a:pt x="331" y="46"/>
                </a:cubicBezTo>
                <a:cubicBezTo>
                  <a:pt x="329" y="45"/>
                  <a:pt x="329" y="45"/>
                  <a:pt x="329" y="45"/>
                </a:cubicBezTo>
                <a:cubicBezTo>
                  <a:pt x="329" y="43"/>
                  <a:pt x="329" y="43"/>
                  <a:pt x="329" y="43"/>
                </a:cubicBezTo>
                <a:cubicBezTo>
                  <a:pt x="326" y="42"/>
                  <a:pt x="324" y="41"/>
                  <a:pt x="322" y="40"/>
                </a:cubicBezTo>
                <a:cubicBezTo>
                  <a:pt x="322" y="39"/>
                  <a:pt x="322" y="39"/>
                  <a:pt x="321" y="39"/>
                </a:cubicBezTo>
                <a:cubicBezTo>
                  <a:pt x="321" y="39"/>
                  <a:pt x="321" y="39"/>
                  <a:pt x="321" y="39"/>
                </a:cubicBezTo>
                <a:cubicBezTo>
                  <a:pt x="318" y="41"/>
                  <a:pt x="316" y="43"/>
                  <a:pt x="310" y="39"/>
                </a:cubicBezTo>
                <a:cubicBezTo>
                  <a:pt x="312" y="40"/>
                  <a:pt x="312" y="39"/>
                  <a:pt x="314" y="39"/>
                </a:cubicBezTo>
                <a:cubicBezTo>
                  <a:pt x="312" y="39"/>
                  <a:pt x="312" y="39"/>
                  <a:pt x="312" y="39"/>
                </a:cubicBezTo>
                <a:cubicBezTo>
                  <a:pt x="310" y="39"/>
                  <a:pt x="308" y="39"/>
                  <a:pt x="306" y="39"/>
                </a:cubicBezTo>
                <a:cubicBezTo>
                  <a:pt x="303" y="41"/>
                  <a:pt x="296" y="41"/>
                  <a:pt x="289" y="40"/>
                </a:cubicBezTo>
                <a:cubicBezTo>
                  <a:pt x="287" y="40"/>
                  <a:pt x="285" y="40"/>
                  <a:pt x="283" y="40"/>
                </a:cubicBezTo>
                <a:cubicBezTo>
                  <a:pt x="282" y="41"/>
                  <a:pt x="280" y="41"/>
                  <a:pt x="278" y="42"/>
                </a:cubicBezTo>
                <a:cubicBezTo>
                  <a:pt x="279" y="41"/>
                  <a:pt x="280" y="41"/>
                  <a:pt x="280" y="41"/>
                </a:cubicBezTo>
                <a:cubicBezTo>
                  <a:pt x="275" y="41"/>
                  <a:pt x="271" y="43"/>
                  <a:pt x="271" y="46"/>
                </a:cubicBezTo>
                <a:cubicBezTo>
                  <a:pt x="262" y="42"/>
                  <a:pt x="270" y="43"/>
                  <a:pt x="281" y="38"/>
                </a:cubicBezTo>
                <a:cubicBezTo>
                  <a:pt x="272" y="35"/>
                  <a:pt x="272" y="35"/>
                  <a:pt x="272" y="35"/>
                </a:cubicBezTo>
                <a:cubicBezTo>
                  <a:pt x="269" y="37"/>
                  <a:pt x="267" y="39"/>
                  <a:pt x="264" y="40"/>
                </a:cubicBezTo>
                <a:cubicBezTo>
                  <a:pt x="262" y="36"/>
                  <a:pt x="262" y="36"/>
                  <a:pt x="262" y="36"/>
                </a:cubicBezTo>
                <a:cubicBezTo>
                  <a:pt x="261" y="36"/>
                  <a:pt x="261" y="36"/>
                  <a:pt x="260" y="36"/>
                </a:cubicBezTo>
                <a:cubicBezTo>
                  <a:pt x="257" y="37"/>
                  <a:pt x="255" y="39"/>
                  <a:pt x="253" y="40"/>
                </a:cubicBezTo>
                <a:cubicBezTo>
                  <a:pt x="252" y="40"/>
                  <a:pt x="251" y="39"/>
                  <a:pt x="251" y="37"/>
                </a:cubicBezTo>
                <a:cubicBezTo>
                  <a:pt x="250" y="38"/>
                  <a:pt x="248" y="37"/>
                  <a:pt x="246" y="37"/>
                </a:cubicBezTo>
                <a:cubicBezTo>
                  <a:pt x="245" y="39"/>
                  <a:pt x="242" y="41"/>
                  <a:pt x="239" y="42"/>
                </a:cubicBezTo>
                <a:cubicBezTo>
                  <a:pt x="240" y="43"/>
                  <a:pt x="240" y="44"/>
                  <a:pt x="237" y="45"/>
                </a:cubicBezTo>
                <a:cubicBezTo>
                  <a:pt x="236" y="45"/>
                  <a:pt x="235" y="44"/>
                  <a:pt x="235" y="44"/>
                </a:cubicBezTo>
                <a:cubicBezTo>
                  <a:pt x="229" y="46"/>
                  <a:pt x="224" y="48"/>
                  <a:pt x="223" y="50"/>
                </a:cubicBezTo>
                <a:cubicBezTo>
                  <a:pt x="220" y="47"/>
                  <a:pt x="216" y="48"/>
                  <a:pt x="213" y="50"/>
                </a:cubicBezTo>
                <a:cubicBezTo>
                  <a:pt x="210" y="51"/>
                  <a:pt x="208" y="52"/>
                  <a:pt x="205" y="50"/>
                </a:cubicBezTo>
                <a:cubicBezTo>
                  <a:pt x="204" y="51"/>
                  <a:pt x="202" y="53"/>
                  <a:pt x="200" y="54"/>
                </a:cubicBezTo>
                <a:cubicBezTo>
                  <a:pt x="203" y="56"/>
                  <a:pt x="205" y="59"/>
                  <a:pt x="200" y="59"/>
                </a:cubicBezTo>
                <a:cubicBezTo>
                  <a:pt x="200" y="59"/>
                  <a:pt x="200" y="59"/>
                  <a:pt x="199" y="60"/>
                </a:cubicBezTo>
                <a:cubicBezTo>
                  <a:pt x="196" y="57"/>
                  <a:pt x="196" y="57"/>
                  <a:pt x="196" y="57"/>
                </a:cubicBezTo>
                <a:cubicBezTo>
                  <a:pt x="192" y="59"/>
                  <a:pt x="188" y="61"/>
                  <a:pt x="185" y="63"/>
                </a:cubicBezTo>
                <a:cubicBezTo>
                  <a:pt x="187" y="62"/>
                  <a:pt x="188" y="62"/>
                  <a:pt x="190" y="63"/>
                </a:cubicBezTo>
                <a:cubicBezTo>
                  <a:pt x="188" y="63"/>
                  <a:pt x="186" y="63"/>
                  <a:pt x="184" y="63"/>
                </a:cubicBezTo>
                <a:cubicBezTo>
                  <a:pt x="184" y="63"/>
                  <a:pt x="183" y="63"/>
                  <a:pt x="183" y="64"/>
                </a:cubicBezTo>
                <a:cubicBezTo>
                  <a:pt x="183" y="63"/>
                  <a:pt x="183" y="63"/>
                  <a:pt x="184" y="63"/>
                </a:cubicBezTo>
                <a:cubicBezTo>
                  <a:pt x="181" y="63"/>
                  <a:pt x="178" y="64"/>
                  <a:pt x="175" y="67"/>
                </a:cubicBezTo>
                <a:cubicBezTo>
                  <a:pt x="170" y="68"/>
                  <a:pt x="166" y="69"/>
                  <a:pt x="163" y="72"/>
                </a:cubicBezTo>
                <a:cubicBezTo>
                  <a:pt x="159" y="74"/>
                  <a:pt x="156" y="78"/>
                  <a:pt x="152" y="81"/>
                </a:cubicBezTo>
                <a:cubicBezTo>
                  <a:pt x="149" y="84"/>
                  <a:pt x="146" y="87"/>
                  <a:pt x="142" y="90"/>
                </a:cubicBezTo>
                <a:cubicBezTo>
                  <a:pt x="138" y="93"/>
                  <a:pt x="134" y="95"/>
                  <a:pt x="130" y="96"/>
                </a:cubicBezTo>
                <a:cubicBezTo>
                  <a:pt x="132" y="95"/>
                  <a:pt x="135" y="93"/>
                  <a:pt x="135" y="91"/>
                </a:cubicBezTo>
                <a:cubicBezTo>
                  <a:pt x="124" y="101"/>
                  <a:pt x="109" y="107"/>
                  <a:pt x="105" y="117"/>
                </a:cubicBezTo>
                <a:cubicBezTo>
                  <a:pt x="108" y="118"/>
                  <a:pt x="108" y="118"/>
                  <a:pt x="108" y="118"/>
                </a:cubicBezTo>
                <a:cubicBezTo>
                  <a:pt x="102" y="128"/>
                  <a:pt x="97" y="135"/>
                  <a:pt x="92" y="142"/>
                </a:cubicBezTo>
                <a:cubicBezTo>
                  <a:pt x="95" y="145"/>
                  <a:pt x="95" y="145"/>
                  <a:pt x="95" y="145"/>
                </a:cubicBezTo>
                <a:cubicBezTo>
                  <a:pt x="93" y="147"/>
                  <a:pt x="91" y="150"/>
                  <a:pt x="89" y="154"/>
                </a:cubicBezTo>
                <a:cubicBezTo>
                  <a:pt x="87" y="158"/>
                  <a:pt x="85" y="162"/>
                  <a:pt x="83" y="166"/>
                </a:cubicBezTo>
                <a:cubicBezTo>
                  <a:pt x="81" y="170"/>
                  <a:pt x="79" y="174"/>
                  <a:pt x="76" y="177"/>
                </a:cubicBezTo>
                <a:cubicBezTo>
                  <a:pt x="74" y="180"/>
                  <a:pt x="72" y="183"/>
                  <a:pt x="69" y="184"/>
                </a:cubicBezTo>
                <a:cubicBezTo>
                  <a:pt x="71" y="188"/>
                  <a:pt x="62" y="199"/>
                  <a:pt x="61" y="207"/>
                </a:cubicBezTo>
                <a:cubicBezTo>
                  <a:pt x="57" y="208"/>
                  <a:pt x="57" y="208"/>
                  <a:pt x="57" y="208"/>
                </a:cubicBezTo>
                <a:cubicBezTo>
                  <a:pt x="54" y="216"/>
                  <a:pt x="54" y="222"/>
                  <a:pt x="53" y="228"/>
                </a:cubicBezTo>
                <a:cubicBezTo>
                  <a:pt x="48" y="237"/>
                  <a:pt x="47" y="246"/>
                  <a:pt x="47" y="255"/>
                </a:cubicBezTo>
                <a:cubicBezTo>
                  <a:pt x="47" y="264"/>
                  <a:pt x="48" y="273"/>
                  <a:pt x="48" y="281"/>
                </a:cubicBezTo>
                <a:cubicBezTo>
                  <a:pt x="47" y="281"/>
                  <a:pt x="47" y="281"/>
                  <a:pt x="47" y="281"/>
                </a:cubicBezTo>
                <a:cubicBezTo>
                  <a:pt x="48" y="287"/>
                  <a:pt x="49" y="293"/>
                  <a:pt x="50" y="298"/>
                </a:cubicBezTo>
                <a:cubicBezTo>
                  <a:pt x="47" y="294"/>
                  <a:pt x="53" y="301"/>
                  <a:pt x="53" y="306"/>
                </a:cubicBezTo>
                <a:cubicBezTo>
                  <a:pt x="54" y="309"/>
                  <a:pt x="54" y="312"/>
                  <a:pt x="55" y="316"/>
                </a:cubicBezTo>
                <a:cubicBezTo>
                  <a:pt x="55" y="319"/>
                  <a:pt x="55" y="323"/>
                  <a:pt x="55" y="327"/>
                </a:cubicBezTo>
                <a:cubicBezTo>
                  <a:pt x="58" y="337"/>
                  <a:pt x="58" y="337"/>
                  <a:pt x="58" y="337"/>
                </a:cubicBezTo>
                <a:cubicBezTo>
                  <a:pt x="53" y="326"/>
                  <a:pt x="53" y="339"/>
                  <a:pt x="50" y="341"/>
                </a:cubicBezTo>
                <a:cubicBezTo>
                  <a:pt x="55" y="347"/>
                  <a:pt x="55" y="347"/>
                  <a:pt x="55" y="347"/>
                </a:cubicBezTo>
                <a:cubicBezTo>
                  <a:pt x="54" y="350"/>
                  <a:pt x="51" y="343"/>
                  <a:pt x="52" y="348"/>
                </a:cubicBezTo>
                <a:cubicBezTo>
                  <a:pt x="55" y="352"/>
                  <a:pt x="60" y="366"/>
                  <a:pt x="65" y="368"/>
                </a:cubicBezTo>
                <a:cubicBezTo>
                  <a:pt x="66" y="367"/>
                  <a:pt x="66" y="365"/>
                  <a:pt x="66" y="363"/>
                </a:cubicBezTo>
                <a:cubicBezTo>
                  <a:pt x="66" y="363"/>
                  <a:pt x="66" y="363"/>
                  <a:pt x="66" y="363"/>
                </a:cubicBezTo>
                <a:cubicBezTo>
                  <a:pt x="66" y="363"/>
                  <a:pt x="66" y="362"/>
                  <a:pt x="66" y="362"/>
                </a:cubicBezTo>
                <a:cubicBezTo>
                  <a:pt x="66" y="362"/>
                  <a:pt x="66" y="363"/>
                  <a:pt x="66" y="363"/>
                </a:cubicBezTo>
                <a:cubicBezTo>
                  <a:pt x="67" y="363"/>
                  <a:pt x="68" y="364"/>
                  <a:pt x="68" y="364"/>
                </a:cubicBezTo>
                <a:cubicBezTo>
                  <a:pt x="71" y="372"/>
                  <a:pt x="71" y="369"/>
                  <a:pt x="72" y="368"/>
                </a:cubicBezTo>
                <a:cubicBezTo>
                  <a:pt x="72" y="373"/>
                  <a:pt x="73" y="377"/>
                  <a:pt x="74" y="380"/>
                </a:cubicBezTo>
                <a:cubicBezTo>
                  <a:pt x="75" y="384"/>
                  <a:pt x="76" y="387"/>
                  <a:pt x="75" y="392"/>
                </a:cubicBezTo>
                <a:cubicBezTo>
                  <a:pt x="76" y="385"/>
                  <a:pt x="78" y="391"/>
                  <a:pt x="82" y="396"/>
                </a:cubicBezTo>
                <a:cubicBezTo>
                  <a:pt x="85" y="401"/>
                  <a:pt x="89" y="406"/>
                  <a:pt x="90" y="402"/>
                </a:cubicBezTo>
                <a:cubicBezTo>
                  <a:pt x="89" y="411"/>
                  <a:pt x="92" y="406"/>
                  <a:pt x="91" y="413"/>
                </a:cubicBezTo>
                <a:cubicBezTo>
                  <a:pt x="86" y="403"/>
                  <a:pt x="76" y="398"/>
                  <a:pt x="70" y="391"/>
                </a:cubicBezTo>
                <a:cubicBezTo>
                  <a:pt x="70" y="394"/>
                  <a:pt x="71" y="397"/>
                  <a:pt x="71" y="400"/>
                </a:cubicBezTo>
                <a:cubicBezTo>
                  <a:pt x="70" y="400"/>
                  <a:pt x="68" y="399"/>
                  <a:pt x="67" y="397"/>
                </a:cubicBezTo>
                <a:cubicBezTo>
                  <a:pt x="67" y="398"/>
                  <a:pt x="67" y="399"/>
                  <a:pt x="67" y="401"/>
                </a:cubicBezTo>
                <a:cubicBezTo>
                  <a:pt x="67" y="403"/>
                  <a:pt x="68" y="406"/>
                  <a:pt x="65" y="404"/>
                </a:cubicBezTo>
                <a:cubicBezTo>
                  <a:pt x="66" y="406"/>
                  <a:pt x="67" y="407"/>
                  <a:pt x="68" y="408"/>
                </a:cubicBezTo>
                <a:cubicBezTo>
                  <a:pt x="68" y="407"/>
                  <a:pt x="68" y="407"/>
                  <a:pt x="68" y="407"/>
                </a:cubicBezTo>
                <a:cubicBezTo>
                  <a:pt x="72" y="409"/>
                  <a:pt x="72" y="409"/>
                  <a:pt x="72" y="409"/>
                </a:cubicBezTo>
                <a:cubicBezTo>
                  <a:pt x="70" y="411"/>
                  <a:pt x="70" y="411"/>
                  <a:pt x="70" y="411"/>
                </a:cubicBezTo>
                <a:cubicBezTo>
                  <a:pt x="72" y="413"/>
                  <a:pt x="74" y="415"/>
                  <a:pt x="76" y="416"/>
                </a:cubicBezTo>
                <a:cubicBezTo>
                  <a:pt x="75" y="416"/>
                  <a:pt x="75" y="416"/>
                  <a:pt x="75" y="416"/>
                </a:cubicBezTo>
                <a:cubicBezTo>
                  <a:pt x="79" y="420"/>
                  <a:pt x="81" y="423"/>
                  <a:pt x="83" y="426"/>
                </a:cubicBezTo>
                <a:cubicBezTo>
                  <a:pt x="83" y="426"/>
                  <a:pt x="84" y="427"/>
                  <a:pt x="84" y="428"/>
                </a:cubicBezTo>
                <a:cubicBezTo>
                  <a:pt x="85" y="428"/>
                  <a:pt x="87" y="429"/>
                  <a:pt x="88" y="430"/>
                </a:cubicBezTo>
                <a:cubicBezTo>
                  <a:pt x="92" y="432"/>
                  <a:pt x="96" y="433"/>
                  <a:pt x="96" y="430"/>
                </a:cubicBezTo>
                <a:cubicBezTo>
                  <a:pt x="98" y="436"/>
                  <a:pt x="94" y="436"/>
                  <a:pt x="103" y="443"/>
                </a:cubicBezTo>
                <a:cubicBezTo>
                  <a:pt x="111" y="447"/>
                  <a:pt x="101" y="433"/>
                  <a:pt x="101" y="430"/>
                </a:cubicBezTo>
                <a:cubicBezTo>
                  <a:pt x="108" y="435"/>
                  <a:pt x="109" y="434"/>
                  <a:pt x="110" y="433"/>
                </a:cubicBezTo>
                <a:cubicBezTo>
                  <a:pt x="110" y="439"/>
                  <a:pt x="109" y="445"/>
                  <a:pt x="106" y="448"/>
                </a:cubicBezTo>
                <a:cubicBezTo>
                  <a:pt x="114" y="455"/>
                  <a:pt x="123" y="461"/>
                  <a:pt x="132" y="468"/>
                </a:cubicBezTo>
                <a:cubicBezTo>
                  <a:pt x="138" y="472"/>
                  <a:pt x="144" y="477"/>
                  <a:pt x="150" y="480"/>
                </a:cubicBezTo>
                <a:cubicBezTo>
                  <a:pt x="150" y="480"/>
                  <a:pt x="149" y="479"/>
                  <a:pt x="149" y="478"/>
                </a:cubicBezTo>
                <a:cubicBezTo>
                  <a:pt x="153" y="480"/>
                  <a:pt x="157" y="482"/>
                  <a:pt x="162" y="484"/>
                </a:cubicBezTo>
                <a:cubicBezTo>
                  <a:pt x="161" y="484"/>
                  <a:pt x="161" y="484"/>
                  <a:pt x="161" y="484"/>
                </a:cubicBezTo>
                <a:cubicBezTo>
                  <a:pt x="165" y="487"/>
                  <a:pt x="177" y="490"/>
                  <a:pt x="183" y="495"/>
                </a:cubicBezTo>
                <a:cubicBezTo>
                  <a:pt x="182" y="494"/>
                  <a:pt x="179" y="494"/>
                  <a:pt x="177" y="493"/>
                </a:cubicBezTo>
                <a:cubicBezTo>
                  <a:pt x="177" y="495"/>
                  <a:pt x="178" y="499"/>
                  <a:pt x="184" y="502"/>
                </a:cubicBezTo>
                <a:cubicBezTo>
                  <a:pt x="188" y="500"/>
                  <a:pt x="188" y="500"/>
                  <a:pt x="188" y="500"/>
                </a:cubicBezTo>
                <a:cubicBezTo>
                  <a:pt x="189" y="503"/>
                  <a:pt x="189" y="503"/>
                  <a:pt x="189" y="503"/>
                </a:cubicBezTo>
                <a:cubicBezTo>
                  <a:pt x="192" y="504"/>
                  <a:pt x="193" y="504"/>
                  <a:pt x="193" y="504"/>
                </a:cubicBezTo>
                <a:cubicBezTo>
                  <a:pt x="191" y="501"/>
                  <a:pt x="191" y="499"/>
                  <a:pt x="190" y="496"/>
                </a:cubicBezTo>
                <a:cubicBezTo>
                  <a:pt x="191" y="497"/>
                  <a:pt x="192" y="499"/>
                  <a:pt x="194" y="501"/>
                </a:cubicBezTo>
                <a:cubicBezTo>
                  <a:pt x="195" y="501"/>
                  <a:pt x="196" y="501"/>
                  <a:pt x="197" y="501"/>
                </a:cubicBezTo>
                <a:cubicBezTo>
                  <a:pt x="197" y="502"/>
                  <a:pt x="198" y="503"/>
                  <a:pt x="198" y="504"/>
                </a:cubicBezTo>
                <a:cubicBezTo>
                  <a:pt x="199" y="505"/>
                  <a:pt x="200" y="505"/>
                  <a:pt x="201" y="506"/>
                </a:cubicBezTo>
                <a:cubicBezTo>
                  <a:pt x="203" y="506"/>
                  <a:pt x="203" y="506"/>
                  <a:pt x="203" y="506"/>
                </a:cubicBezTo>
                <a:cubicBezTo>
                  <a:pt x="205" y="507"/>
                  <a:pt x="206" y="508"/>
                  <a:pt x="206" y="509"/>
                </a:cubicBezTo>
                <a:cubicBezTo>
                  <a:pt x="209" y="510"/>
                  <a:pt x="214" y="512"/>
                  <a:pt x="218" y="513"/>
                </a:cubicBezTo>
                <a:cubicBezTo>
                  <a:pt x="221" y="514"/>
                  <a:pt x="224" y="514"/>
                  <a:pt x="226" y="515"/>
                </a:cubicBezTo>
                <a:cubicBezTo>
                  <a:pt x="229" y="516"/>
                  <a:pt x="231" y="516"/>
                  <a:pt x="233" y="517"/>
                </a:cubicBezTo>
                <a:cubicBezTo>
                  <a:pt x="238" y="518"/>
                  <a:pt x="242" y="520"/>
                  <a:pt x="243" y="522"/>
                </a:cubicBezTo>
                <a:cubicBezTo>
                  <a:pt x="247" y="519"/>
                  <a:pt x="243" y="518"/>
                  <a:pt x="238" y="518"/>
                </a:cubicBezTo>
                <a:cubicBezTo>
                  <a:pt x="234" y="517"/>
                  <a:pt x="229" y="516"/>
                  <a:pt x="234" y="514"/>
                </a:cubicBezTo>
                <a:cubicBezTo>
                  <a:pt x="236" y="515"/>
                  <a:pt x="237" y="517"/>
                  <a:pt x="243" y="518"/>
                </a:cubicBezTo>
                <a:cubicBezTo>
                  <a:pt x="242" y="514"/>
                  <a:pt x="242" y="514"/>
                  <a:pt x="242" y="514"/>
                </a:cubicBezTo>
                <a:cubicBezTo>
                  <a:pt x="256" y="517"/>
                  <a:pt x="266" y="519"/>
                  <a:pt x="276" y="520"/>
                </a:cubicBezTo>
                <a:cubicBezTo>
                  <a:pt x="281" y="520"/>
                  <a:pt x="285" y="521"/>
                  <a:pt x="291" y="521"/>
                </a:cubicBezTo>
                <a:cubicBezTo>
                  <a:pt x="296" y="521"/>
                  <a:pt x="302" y="520"/>
                  <a:pt x="308" y="519"/>
                </a:cubicBezTo>
                <a:cubicBezTo>
                  <a:pt x="307" y="520"/>
                  <a:pt x="307" y="520"/>
                  <a:pt x="307" y="520"/>
                </a:cubicBezTo>
                <a:cubicBezTo>
                  <a:pt x="317" y="520"/>
                  <a:pt x="322" y="519"/>
                  <a:pt x="325" y="515"/>
                </a:cubicBezTo>
                <a:cubicBezTo>
                  <a:pt x="327" y="516"/>
                  <a:pt x="321" y="518"/>
                  <a:pt x="325" y="519"/>
                </a:cubicBezTo>
                <a:cubicBezTo>
                  <a:pt x="332" y="513"/>
                  <a:pt x="340" y="513"/>
                  <a:pt x="348" y="512"/>
                </a:cubicBezTo>
                <a:cubicBezTo>
                  <a:pt x="352" y="512"/>
                  <a:pt x="355" y="512"/>
                  <a:pt x="359" y="512"/>
                </a:cubicBezTo>
                <a:cubicBezTo>
                  <a:pt x="362" y="511"/>
                  <a:pt x="365" y="510"/>
                  <a:pt x="366" y="507"/>
                </a:cubicBezTo>
                <a:cubicBezTo>
                  <a:pt x="367" y="511"/>
                  <a:pt x="373" y="513"/>
                  <a:pt x="379" y="514"/>
                </a:cubicBezTo>
                <a:cubicBezTo>
                  <a:pt x="384" y="516"/>
                  <a:pt x="389" y="518"/>
                  <a:pt x="385" y="522"/>
                </a:cubicBezTo>
                <a:cubicBezTo>
                  <a:pt x="387" y="521"/>
                  <a:pt x="390" y="520"/>
                  <a:pt x="392" y="518"/>
                </a:cubicBezTo>
                <a:cubicBezTo>
                  <a:pt x="392" y="521"/>
                  <a:pt x="386" y="524"/>
                  <a:pt x="381" y="526"/>
                </a:cubicBezTo>
                <a:cubicBezTo>
                  <a:pt x="375" y="529"/>
                  <a:pt x="369" y="531"/>
                  <a:pt x="368" y="534"/>
                </a:cubicBezTo>
                <a:cubicBezTo>
                  <a:pt x="360" y="535"/>
                  <a:pt x="352" y="536"/>
                  <a:pt x="344" y="536"/>
                </a:cubicBezTo>
                <a:cubicBezTo>
                  <a:pt x="345" y="537"/>
                  <a:pt x="342" y="541"/>
                  <a:pt x="346" y="541"/>
                </a:cubicBezTo>
                <a:cubicBezTo>
                  <a:pt x="340" y="542"/>
                  <a:pt x="335" y="544"/>
                  <a:pt x="344" y="545"/>
                </a:cubicBezTo>
                <a:cubicBezTo>
                  <a:pt x="329" y="545"/>
                  <a:pt x="315" y="546"/>
                  <a:pt x="300" y="546"/>
                </a:cubicBezTo>
                <a:cubicBezTo>
                  <a:pt x="286" y="546"/>
                  <a:pt x="272" y="547"/>
                  <a:pt x="258" y="546"/>
                </a:cubicBezTo>
                <a:cubicBezTo>
                  <a:pt x="244" y="545"/>
                  <a:pt x="230" y="544"/>
                  <a:pt x="216" y="540"/>
                </a:cubicBezTo>
                <a:cubicBezTo>
                  <a:pt x="202" y="537"/>
                  <a:pt x="189" y="533"/>
                  <a:pt x="177" y="526"/>
                </a:cubicBezTo>
                <a:cubicBezTo>
                  <a:pt x="173" y="525"/>
                  <a:pt x="174" y="527"/>
                  <a:pt x="175" y="529"/>
                </a:cubicBezTo>
                <a:cubicBezTo>
                  <a:pt x="171" y="525"/>
                  <a:pt x="169" y="524"/>
                  <a:pt x="167" y="525"/>
                </a:cubicBezTo>
                <a:cubicBezTo>
                  <a:pt x="165" y="525"/>
                  <a:pt x="163" y="527"/>
                  <a:pt x="160" y="526"/>
                </a:cubicBezTo>
                <a:cubicBezTo>
                  <a:pt x="156" y="522"/>
                  <a:pt x="153" y="517"/>
                  <a:pt x="149" y="513"/>
                </a:cubicBezTo>
                <a:cubicBezTo>
                  <a:pt x="143" y="512"/>
                  <a:pt x="146" y="516"/>
                  <a:pt x="145" y="517"/>
                </a:cubicBezTo>
                <a:cubicBezTo>
                  <a:pt x="132" y="511"/>
                  <a:pt x="121" y="502"/>
                  <a:pt x="111" y="493"/>
                </a:cubicBezTo>
                <a:cubicBezTo>
                  <a:pt x="101" y="484"/>
                  <a:pt x="92" y="475"/>
                  <a:pt x="83" y="468"/>
                </a:cubicBezTo>
                <a:cubicBezTo>
                  <a:pt x="79" y="461"/>
                  <a:pt x="88" y="466"/>
                  <a:pt x="82" y="458"/>
                </a:cubicBezTo>
                <a:cubicBezTo>
                  <a:pt x="84" y="465"/>
                  <a:pt x="78" y="461"/>
                  <a:pt x="73" y="456"/>
                </a:cubicBezTo>
                <a:cubicBezTo>
                  <a:pt x="70" y="453"/>
                  <a:pt x="67" y="450"/>
                  <a:pt x="65" y="449"/>
                </a:cubicBezTo>
                <a:cubicBezTo>
                  <a:pt x="63" y="447"/>
                  <a:pt x="62" y="447"/>
                  <a:pt x="62" y="449"/>
                </a:cubicBezTo>
                <a:cubicBezTo>
                  <a:pt x="63" y="443"/>
                  <a:pt x="58" y="436"/>
                  <a:pt x="54" y="430"/>
                </a:cubicBezTo>
                <a:cubicBezTo>
                  <a:pt x="51" y="424"/>
                  <a:pt x="49" y="418"/>
                  <a:pt x="55" y="417"/>
                </a:cubicBezTo>
                <a:cubicBezTo>
                  <a:pt x="50" y="408"/>
                  <a:pt x="46" y="412"/>
                  <a:pt x="47" y="415"/>
                </a:cubicBezTo>
                <a:cubicBezTo>
                  <a:pt x="44" y="409"/>
                  <a:pt x="41" y="404"/>
                  <a:pt x="38" y="399"/>
                </a:cubicBezTo>
                <a:cubicBezTo>
                  <a:pt x="35" y="394"/>
                  <a:pt x="32" y="390"/>
                  <a:pt x="28" y="386"/>
                </a:cubicBezTo>
                <a:cubicBezTo>
                  <a:pt x="28" y="382"/>
                  <a:pt x="21" y="368"/>
                  <a:pt x="17" y="353"/>
                </a:cubicBezTo>
                <a:cubicBezTo>
                  <a:pt x="12" y="338"/>
                  <a:pt x="10" y="321"/>
                  <a:pt x="13" y="315"/>
                </a:cubicBezTo>
                <a:cubicBezTo>
                  <a:pt x="9" y="324"/>
                  <a:pt x="10" y="315"/>
                  <a:pt x="7" y="307"/>
                </a:cubicBezTo>
                <a:cubicBezTo>
                  <a:pt x="6" y="310"/>
                  <a:pt x="4" y="312"/>
                  <a:pt x="3" y="315"/>
                </a:cubicBezTo>
                <a:cubicBezTo>
                  <a:pt x="2" y="309"/>
                  <a:pt x="2" y="303"/>
                  <a:pt x="2" y="297"/>
                </a:cubicBezTo>
                <a:cubicBezTo>
                  <a:pt x="1" y="294"/>
                  <a:pt x="1" y="293"/>
                  <a:pt x="2" y="293"/>
                </a:cubicBezTo>
                <a:cubicBezTo>
                  <a:pt x="2" y="290"/>
                  <a:pt x="4" y="293"/>
                  <a:pt x="5" y="285"/>
                </a:cubicBezTo>
                <a:cubicBezTo>
                  <a:pt x="5" y="274"/>
                  <a:pt x="2" y="273"/>
                  <a:pt x="0" y="266"/>
                </a:cubicBezTo>
                <a:cubicBezTo>
                  <a:pt x="0" y="268"/>
                  <a:pt x="0" y="268"/>
                  <a:pt x="0" y="268"/>
                </a:cubicBezTo>
                <a:cubicBezTo>
                  <a:pt x="0" y="260"/>
                  <a:pt x="0" y="260"/>
                  <a:pt x="0" y="260"/>
                </a:cubicBezTo>
                <a:cubicBezTo>
                  <a:pt x="0" y="257"/>
                  <a:pt x="1" y="262"/>
                  <a:pt x="2" y="266"/>
                </a:cubicBezTo>
                <a:cubicBezTo>
                  <a:pt x="3" y="270"/>
                  <a:pt x="5" y="271"/>
                  <a:pt x="6" y="262"/>
                </a:cubicBezTo>
                <a:cubicBezTo>
                  <a:pt x="6" y="262"/>
                  <a:pt x="4" y="259"/>
                  <a:pt x="3" y="255"/>
                </a:cubicBezTo>
                <a:cubicBezTo>
                  <a:pt x="2" y="251"/>
                  <a:pt x="2" y="247"/>
                  <a:pt x="4" y="244"/>
                </a:cubicBezTo>
                <a:cubicBezTo>
                  <a:pt x="3" y="254"/>
                  <a:pt x="6" y="253"/>
                  <a:pt x="8" y="250"/>
                </a:cubicBezTo>
                <a:cubicBezTo>
                  <a:pt x="8" y="245"/>
                  <a:pt x="9" y="241"/>
                  <a:pt x="9" y="236"/>
                </a:cubicBezTo>
                <a:cubicBezTo>
                  <a:pt x="3" y="240"/>
                  <a:pt x="3" y="240"/>
                  <a:pt x="3" y="240"/>
                </a:cubicBezTo>
                <a:cubicBezTo>
                  <a:pt x="6" y="220"/>
                  <a:pt x="12" y="200"/>
                  <a:pt x="20" y="181"/>
                </a:cubicBezTo>
                <a:cubicBezTo>
                  <a:pt x="28" y="161"/>
                  <a:pt x="38" y="143"/>
                  <a:pt x="50" y="125"/>
                </a:cubicBezTo>
                <a:cubicBezTo>
                  <a:pt x="52" y="126"/>
                  <a:pt x="56" y="120"/>
                  <a:pt x="60" y="115"/>
                </a:cubicBezTo>
                <a:cubicBezTo>
                  <a:pt x="65" y="109"/>
                  <a:pt x="69" y="105"/>
                  <a:pt x="71" y="108"/>
                </a:cubicBezTo>
                <a:cubicBezTo>
                  <a:pt x="70" y="109"/>
                  <a:pt x="70" y="109"/>
                  <a:pt x="70" y="109"/>
                </a:cubicBezTo>
                <a:cubicBezTo>
                  <a:pt x="67" y="113"/>
                  <a:pt x="68" y="114"/>
                  <a:pt x="71" y="112"/>
                </a:cubicBezTo>
                <a:cubicBezTo>
                  <a:pt x="73" y="111"/>
                  <a:pt x="74" y="110"/>
                  <a:pt x="76" y="109"/>
                </a:cubicBezTo>
                <a:cubicBezTo>
                  <a:pt x="77" y="108"/>
                  <a:pt x="78" y="107"/>
                  <a:pt x="79" y="106"/>
                </a:cubicBezTo>
                <a:cubicBezTo>
                  <a:pt x="76" y="105"/>
                  <a:pt x="72" y="104"/>
                  <a:pt x="70" y="105"/>
                </a:cubicBezTo>
                <a:cubicBezTo>
                  <a:pt x="68" y="103"/>
                  <a:pt x="74" y="101"/>
                  <a:pt x="78" y="99"/>
                </a:cubicBezTo>
                <a:cubicBezTo>
                  <a:pt x="78" y="96"/>
                  <a:pt x="77" y="95"/>
                  <a:pt x="70" y="102"/>
                </a:cubicBezTo>
                <a:cubicBezTo>
                  <a:pt x="73" y="98"/>
                  <a:pt x="76" y="92"/>
                  <a:pt x="79" y="88"/>
                </a:cubicBezTo>
                <a:cubicBezTo>
                  <a:pt x="77" y="79"/>
                  <a:pt x="85" y="71"/>
                  <a:pt x="96" y="63"/>
                </a:cubicBezTo>
                <a:cubicBezTo>
                  <a:pt x="102" y="60"/>
                  <a:pt x="108" y="56"/>
                  <a:pt x="114" y="52"/>
                </a:cubicBezTo>
                <a:cubicBezTo>
                  <a:pt x="121" y="49"/>
                  <a:pt x="126" y="45"/>
                  <a:pt x="131" y="40"/>
                </a:cubicBezTo>
                <a:cubicBezTo>
                  <a:pt x="130" y="42"/>
                  <a:pt x="130" y="43"/>
                  <a:pt x="130" y="43"/>
                </a:cubicBezTo>
                <a:cubicBezTo>
                  <a:pt x="132" y="41"/>
                  <a:pt x="135" y="39"/>
                  <a:pt x="137" y="38"/>
                </a:cubicBezTo>
                <a:cubicBezTo>
                  <a:pt x="139" y="36"/>
                  <a:pt x="142" y="34"/>
                  <a:pt x="145" y="33"/>
                </a:cubicBezTo>
                <a:cubicBezTo>
                  <a:pt x="150" y="30"/>
                  <a:pt x="155" y="28"/>
                  <a:pt x="160" y="26"/>
                </a:cubicBezTo>
                <a:cubicBezTo>
                  <a:pt x="171" y="23"/>
                  <a:pt x="179" y="22"/>
                  <a:pt x="181" y="20"/>
                </a:cubicBezTo>
                <a:cubicBezTo>
                  <a:pt x="182" y="21"/>
                  <a:pt x="182" y="21"/>
                  <a:pt x="182" y="21"/>
                </a:cubicBezTo>
                <a:cubicBezTo>
                  <a:pt x="183" y="21"/>
                  <a:pt x="183" y="21"/>
                  <a:pt x="184" y="20"/>
                </a:cubicBezTo>
                <a:cubicBezTo>
                  <a:pt x="185" y="21"/>
                  <a:pt x="185" y="21"/>
                  <a:pt x="186" y="22"/>
                </a:cubicBezTo>
                <a:cubicBezTo>
                  <a:pt x="200" y="11"/>
                  <a:pt x="203" y="9"/>
                  <a:pt x="226" y="7"/>
                </a:cubicBezTo>
                <a:cubicBezTo>
                  <a:pt x="226" y="8"/>
                  <a:pt x="223" y="9"/>
                  <a:pt x="227" y="9"/>
                </a:cubicBezTo>
                <a:cubicBezTo>
                  <a:pt x="229" y="7"/>
                  <a:pt x="232" y="5"/>
                  <a:pt x="236" y="4"/>
                </a:cubicBezTo>
                <a:cubicBezTo>
                  <a:pt x="240" y="2"/>
                  <a:pt x="245" y="1"/>
                  <a:pt x="253" y="1"/>
                </a:cubicBezTo>
                <a:cubicBezTo>
                  <a:pt x="252" y="2"/>
                  <a:pt x="252" y="2"/>
                  <a:pt x="252" y="2"/>
                </a:cubicBezTo>
                <a:cubicBezTo>
                  <a:pt x="261" y="1"/>
                  <a:pt x="269" y="0"/>
                  <a:pt x="277" y="0"/>
                </a:cubicBezTo>
                <a:cubicBezTo>
                  <a:pt x="277" y="6"/>
                  <a:pt x="287" y="4"/>
                  <a:pt x="299" y="4"/>
                </a:cubicBezTo>
                <a:cubicBezTo>
                  <a:pt x="302" y="3"/>
                  <a:pt x="305" y="3"/>
                  <a:pt x="308" y="3"/>
                </a:cubicBezTo>
                <a:cubicBezTo>
                  <a:pt x="311" y="3"/>
                  <a:pt x="313" y="4"/>
                  <a:pt x="316" y="4"/>
                </a:cubicBezTo>
                <a:cubicBezTo>
                  <a:pt x="321" y="5"/>
                  <a:pt x="325" y="7"/>
                  <a:pt x="326" y="10"/>
                </a:cubicBezTo>
                <a:cubicBezTo>
                  <a:pt x="331" y="8"/>
                  <a:pt x="349" y="11"/>
                  <a:pt x="357" y="12"/>
                </a:cubicBezTo>
                <a:cubicBezTo>
                  <a:pt x="357" y="12"/>
                  <a:pt x="357" y="13"/>
                  <a:pt x="359" y="14"/>
                </a:cubicBezTo>
                <a:cubicBezTo>
                  <a:pt x="361" y="13"/>
                  <a:pt x="364" y="13"/>
                  <a:pt x="367" y="14"/>
                </a:cubicBezTo>
                <a:cubicBezTo>
                  <a:pt x="370" y="15"/>
                  <a:pt x="374" y="16"/>
                  <a:pt x="377" y="18"/>
                </a:cubicBezTo>
                <a:cubicBezTo>
                  <a:pt x="383" y="22"/>
                  <a:pt x="388" y="27"/>
                  <a:pt x="393" y="29"/>
                </a:cubicBezTo>
                <a:cubicBezTo>
                  <a:pt x="400" y="30"/>
                  <a:pt x="398" y="27"/>
                  <a:pt x="397" y="24"/>
                </a:cubicBezTo>
                <a:cubicBezTo>
                  <a:pt x="402" y="29"/>
                  <a:pt x="411" y="32"/>
                  <a:pt x="419" y="35"/>
                </a:cubicBezTo>
                <a:cubicBezTo>
                  <a:pt x="427" y="38"/>
                  <a:pt x="435" y="40"/>
                  <a:pt x="436" y="42"/>
                </a:cubicBezTo>
                <a:cubicBezTo>
                  <a:pt x="444" y="49"/>
                  <a:pt x="436" y="48"/>
                  <a:pt x="437" y="52"/>
                </a:cubicBezTo>
                <a:cubicBezTo>
                  <a:pt x="444" y="56"/>
                  <a:pt x="445" y="53"/>
                  <a:pt x="446" y="52"/>
                </a:cubicBezTo>
                <a:cubicBezTo>
                  <a:pt x="447" y="50"/>
                  <a:pt x="448" y="50"/>
                  <a:pt x="455" y="58"/>
                </a:cubicBezTo>
                <a:cubicBezTo>
                  <a:pt x="453" y="57"/>
                  <a:pt x="449" y="54"/>
                  <a:pt x="450" y="56"/>
                </a:cubicBezTo>
                <a:cubicBezTo>
                  <a:pt x="451" y="57"/>
                  <a:pt x="452" y="60"/>
                  <a:pt x="453" y="62"/>
                </a:cubicBezTo>
                <a:cubicBezTo>
                  <a:pt x="454" y="65"/>
                  <a:pt x="455" y="68"/>
                  <a:pt x="456" y="71"/>
                </a:cubicBezTo>
                <a:cubicBezTo>
                  <a:pt x="458" y="75"/>
                  <a:pt x="459" y="79"/>
                  <a:pt x="461" y="82"/>
                </a:cubicBezTo>
                <a:cubicBezTo>
                  <a:pt x="461" y="82"/>
                  <a:pt x="461" y="82"/>
                  <a:pt x="461" y="82"/>
                </a:cubicBezTo>
                <a:cubicBezTo>
                  <a:pt x="462" y="83"/>
                  <a:pt x="462" y="83"/>
                  <a:pt x="462" y="83"/>
                </a:cubicBezTo>
                <a:cubicBezTo>
                  <a:pt x="463" y="84"/>
                  <a:pt x="463" y="84"/>
                  <a:pt x="463" y="84"/>
                </a:cubicBezTo>
                <a:cubicBezTo>
                  <a:pt x="461" y="79"/>
                  <a:pt x="461" y="79"/>
                  <a:pt x="461" y="79"/>
                </a:cubicBezTo>
                <a:cubicBezTo>
                  <a:pt x="464" y="81"/>
                  <a:pt x="467" y="84"/>
                  <a:pt x="469" y="87"/>
                </a:cubicBezTo>
                <a:cubicBezTo>
                  <a:pt x="471" y="90"/>
                  <a:pt x="473" y="93"/>
                  <a:pt x="474" y="96"/>
                </a:cubicBezTo>
                <a:cubicBezTo>
                  <a:pt x="475" y="98"/>
                  <a:pt x="476" y="99"/>
                  <a:pt x="476" y="100"/>
                </a:cubicBezTo>
                <a:cubicBezTo>
                  <a:pt x="477" y="100"/>
                  <a:pt x="477" y="100"/>
                  <a:pt x="477" y="100"/>
                </a:cubicBezTo>
                <a:cubicBezTo>
                  <a:pt x="476" y="100"/>
                  <a:pt x="476" y="100"/>
                  <a:pt x="476" y="100"/>
                </a:cubicBezTo>
                <a:cubicBezTo>
                  <a:pt x="479" y="104"/>
                  <a:pt x="481" y="107"/>
                  <a:pt x="484" y="105"/>
                </a:cubicBezTo>
                <a:cubicBezTo>
                  <a:pt x="486" y="102"/>
                  <a:pt x="486" y="102"/>
                  <a:pt x="486" y="102"/>
                </a:cubicBezTo>
                <a:cubicBezTo>
                  <a:pt x="491" y="113"/>
                  <a:pt x="493" y="114"/>
                  <a:pt x="495" y="116"/>
                </a:cubicBezTo>
                <a:cubicBezTo>
                  <a:pt x="496" y="118"/>
                  <a:pt x="499" y="120"/>
                  <a:pt x="503" y="131"/>
                </a:cubicBezTo>
                <a:cubicBezTo>
                  <a:pt x="502" y="131"/>
                  <a:pt x="502" y="131"/>
                  <a:pt x="502" y="131"/>
                </a:cubicBezTo>
                <a:cubicBezTo>
                  <a:pt x="509" y="139"/>
                  <a:pt x="507" y="146"/>
                  <a:pt x="515" y="148"/>
                </a:cubicBezTo>
                <a:cubicBezTo>
                  <a:pt x="514" y="144"/>
                  <a:pt x="514" y="144"/>
                  <a:pt x="514" y="144"/>
                </a:cubicBezTo>
                <a:cubicBezTo>
                  <a:pt x="515" y="146"/>
                  <a:pt x="515" y="147"/>
                  <a:pt x="516" y="148"/>
                </a:cubicBezTo>
                <a:cubicBezTo>
                  <a:pt x="516" y="149"/>
                  <a:pt x="517" y="149"/>
                  <a:pt x="517" y="150"/>
                </a:cubicBezTo>
                <a:cubicBezTo>
                  <a:pt x="518" y="151"/>
                  <a:pt x="518" y="153"/>
                  <a:pt x="519" y="155"/>
                </a:cubicBezTo>
                <a:cubicBezTo>
                  <a:pt x="519" y="158"/>
                  <a:pt x="519" y="161"/>
                  <a:pt x="518" y="163"/>
                </a:cubicBezTo>
                <a:close/>
                <a:moveTo>
                  <a:pt x="159" y="485"/>
                </a:moveTo>
                <a:cubicBezTo>
                  <a:pt x="162" y="487"/>
                  <a:pt x="165" y="488"/>
                  <a:pt x="168" y="489"/>
                </a:cubicBezTo>
                <a:cubicBezTo>
                  <a:pt x="165" y="488"/>
                  <a:pt x="163" y="486"/>
                  <a:pt x="161" y="484"/>
                </a:cubicBezTo>
                <a:cubicBezTo>
                  <a:pt x="161" y="485"/>
                  <a:pt x="160" y="485"/>
                  <a:pt x="159" y="485"/>
                </a:cubicBezTo>
                <a:close/>
                <a:moveTo>
                  <a:pt x="503" y="157"/>
                </a:moveTo>
                <a:cubicBezTo>
                  <a:pt x="503" y="157"/>
                  <a:pt x="504" y="157"/>
                  <a:pt x="504" y="157"/>
                </a:cubicBezTo>
                <a:cubicBezTo>
                  <a:pt x="504" y="157"/>
                  <a:pt x="503" y="157"/>
                  <a:pt x="503" y="157"/>
                </a:cubicBezTo>
                <a:cubicBezTo>
                  <a:pt x="503" y="157"/>
                  <a:pt x="503" y="157"/>
                  <a:pt x="503" y="157"/>
                </a:cubicBezTo>
                <a:close/>
                <a:moveTo>
                  <a:pt x="504" y="157"/>
                </a:moveTo>
                <a:cubicBezTo>
                  <a:pt x="504" y="156"/>
                  <a:pt x="504" y="156"/>
                  <a:pt x="505" y="156"/>
                </a:cubicBezTo>
                <a:cubicBezTo>
                  <a:pt x="504" y="156"/>
                  <a:pt x="504" y="156"/>
                  <a:pt x="504" y="157"/>
                </a:cubicBezTo>
                <a:close/>
                <a:moveTo>
                  <a:pt x="78" y="133"/>
                </a:moveTo>
                <a:cubicBezTo>
                  <a:pt x="79" y="132"/>
                  <a:pt x="80" y="131"/>
                  <a:pt x="82" y="130"/>
                </a:cubicBezTo>
                <a:cubicBezTo>
                  <a:pt x="82" y="129"/>
                  <a:pt x="82" y="128"/>
                  <a:pt x="82" y="127"/>
                </a:cubicBezTo>
                <a:cubicBezTo>
                  <a:pt x="79" y="125"/>
                  <a:pt x="79" y="125"/>
                  <a:pt x="79" y="125"/>
                </a:cubicBezTo>
                <a:cubicBezTo>
                  <a:pt x="76" y="129"/>
                  <a:pt x="77" y="131"/>
                  <a:pt x="78" y="133"/>
                </a:cubicBezTo>
                <a:cubicBezTo>
                  <a:pt x="78" y="133"/>
                  <a:pt x="78" y="133"/>
                  <a:pt x="78" y="133"/>
                </a:cubicBezTo>
                <a:close/>
                <a:moveTo>
                  <a:pt x="82" y="122"/>
                </a:moveTo>
                <a:cubicBezTo>
                  <a:pt x="82" y="123"/>
                  <a:pt x="81" y="123"/>
                  <a:pt x="80" y="124"/>
                </a:cubicBezTo>
                <a:cubicBezTo>
                  <a:pt x="82" y="126"/>
                  <a:pt x="82" y="126"/>
                  <a:pt x="82" y="126"/>
                </a:cubicBezTo>
                <a:cubicBezTo>
                  <a:pt x="82" y="125"/>
                  <a:pt x="82" y="123"/>
                  <a:pt x="82" y="122"/>
                </a:cubicBezTo>
                <a:close/>
                <a:moveTo>
                  <a:pt x="41" y="300"/>
                </a:moveTo>
                <a:cubicBezTo>
                  <a:pt x="40" y="297"/>
                  <a:pt x="38" y="295"/>
                  <a:pt x="37" y="291"/>
                </a:cubicBezTo>
                <a:cubicBezTo>
                  <a:pt x="35" y="288"/>
                  <a:pt x="34" y="283"/>
                  <a:pt x="35" y="276"/>
                </a:cubicBezTo>
                <a:cubicBezTo>
                  <a:pt x="34" y="274"/>
                  <a:pt x="40" y="282"/>
                  <a:pt x="38" y="268"/>
                </a:cubicBezTo>
                <a:cubicBezTo>
                  <a:pt x="38" y="263"/>
                  <a:pt x="37" y="258"/>
                  <a:pt x="36" y="254"/>
                </a:cubicBezTo>
                <a:cubicBezTo>
                  <a:pt x="35" y="255"/>
                  <a:pt x="35" y="256"/>
                  <a:pt x="35" y="258"/>
                </a:cubicBezTo>
                <a:cubicBezTo>
                  <a:pt x="36" y="261"/>
                  <a:pt x="37" y="266"/>
                  <a:pt x="35" y="269"/>
                </a:cubicBezTo>
                <a:cubicBezTo>
                  <a:pt x="34" y="266"/>
                  <a:pt x="34" y="263"/>
                  <a:pt x="34" y="260"/>
                </a:cubicBezTo>
                <a:cubicBezTo>
                  <a:pt x="34" y="257"/>
                  <a:pt x="34" y="253"/>
                  <a:pt x="34" y="250"/>
                </a:cubicBezTo>
                <a:cubicBezTo>
                  <a:pt x="34" y="250"/>
                  <a:pt x="34" y="249"/>
                  <a:pt x="34" y="249"/>
                </a:cubicBezTo>
                <a:cubicBezTo>
                  <a:pt x="33" y="246"/>
                  <a:pt x="32" y="243"/>
                  <a:pt x="31" y="241"/>
                </a:cubicBezTo>
                <a:cubicBezTo>
                  <a:pt x="30" y="245"/>
                  <a:pt x="31" y="248"/>
                  <a:pt x="30" y="251"/>
                </a:cubicBezTo>
                <a:cubicBezTo>
                  <a:pt x="29" y="248"/>
                  <a:pt x="28" y="243"/>
                  <a:pt x="27" y="242"/>
                </a:cubicBezTo>
                <a:cubicBezTo>
                  <a:pt x="26" y="244"/>
                  <a:pt x="26" y="245"/>
                  <a:pt x="25" y="247"/>
                </a:cubicBezTo>
                <a:cubicBezTo>
                  <a:pt x="26" y="251"/>
                  <a:pt x="26" y="255"/>
                  <a:pt x="25" y="258"/>
                </a:cubicBezTo>
                <a:cubicBezTo>
                  <a:pt x="26" y="265"/>
                  <a:pt x="29" y="271"/>
                  <a:pt x="30" y="276"/>
                </a:cubicBezTo>
                <a:cubicBezTo>
                  <a:pt x="29" y="271"/>
                  <a:pt x="29" y="265"/>
                  <a:pt x="29" y="260"/>
                </a:cubicBezTo>
                <a:cubicBezTo>
                  <a:pt x="29" y="260"/>
                  <a:pt x="29" y="260"/>
                  <a:pt x="30" y="260"/>
                </a:cubicBezTo>
                <a:cubicBezTo>
                  <a:pt x="30" y="258"/>
                  <a:pt x="30" y="258"/>
                  <a:pt x="31" y="259"/>
                </a:cubicBezTo>
                <a:cubicBezTo>
                  <a:pt x="31" y="261"/>
                  <a:pt x="31" y="261"/>
                  <a:pt x="31" y="261"/>
                </a:cubicBezTo>
                <a:cubicBezTo>
                  <a:pt x="34" y="263"/>
                  <a:pt x="31" y="268"/>
                  <a:pt x="35" y="272"/>
                </a:cubicBezTo>
                <a:cubicBezTo>
                  <a:pt x="33" y="276"/>
                  <a:pt x="33" y="280"/>
                  <a:pt x="34" y="283"/>
                </a:cubicBezTo>
                <a:cubicBezTo>
                  <a:pt x="35" y="287"/>
                  <a:pt x="36" y="290"/>
                  <a:pt x="35" y="293"/>
                </a:cubicBezTo>
                <a:cubicBezTo>
                  <a:pt x="35" y="292"/>
                  <a:pt x="34" y="291"/>
                  <a:pt x="34" y="290"/>
                </a:cubicBezTo>
                <a:cubicBezTo>
                  <a:pt x="34" y="293"/>
                  <a:pt x="34" y="296"/>
                  <a:pt x="34" y="299"/>
                </a:cubicBezTo>
                <a:cubicBezTo>
                  <a:pt x="34" y="306"/>
                  <a:pt x="32" y="312"/>
                  <a:pt x="35" y="322"/>
                </a:cubicBezTo>
                <a:cubicBezTo>
                  <a:pt x="35" y="320"/>
                  <a:pt x="36" y="318"/>
                  <a:pt x="39" y="321"/>
                </a:cubicBezTo>
                <a:cubicBezTo>
                  <a:pt x="39" y="322"/>
                  <a:pt x="38" y="323"/>
                  <a:pt x="38" y="324"/>
                </a:cubicBezTo>
                <a:cubicBezTo>
                  <a:pt x="41" y="324"/>
                  <a:pt x="44" y="326"/>
                  <a:pt x="46" y="319"/>
                </a:cubicBezTo>
                <a:cubicBezTo>
                  <a:pt x="46" y="308"/>
                  <a:pt x="44" y="304"/>
                  <a:pt x="41" y="300"/>
                </a:cubicBezTo>
                <a:close/>
                <a:moveTo>
                  <a:pt x="33" y="301"/>
                </a:moveTo>
                <a:cubicBezTo>
                  <a:pt x="33" y="303"/>
                  <a:pt x="33" y="305"/>
                  <a:pt x="32" y="306"/>
                </a:cubicBezTo>
                <a:cubicBezTo>
                  <a:pt x="32" y="307"/>
                  <a:pt x="33" y="307"/>
                  <a:pt x="33" y="308"/>
                </a:cubicBezTo>
                <a:cubicBezTo>
                  <a:pt x="33" y="306"/>
                  <a:pt x="33" y="303"/>
                  <a:pt x="33" y="301"/>
                </a:cubicBezTo>
                <a:close/>
                <a:moveTo>
                  <a:pt x="35" y="337"/>
                </a:moveTo>
                <a:cubicBezTo>
                  <a:pt x="33" y="332"/>
                  <a:pt x="32" y="326"/>
                  <a:pt x="31" y="321"/>
                </a:cubicBezTo>
                <a:cubicBezTo>
                  <a:pt x="31" y="318"/>
                  <a:pt x="30" y="315"/>
                  <a:pt x="30" y="312"/>
                </a:cubicBezTo>
                <a:cubicBezTo>
                  <a:pt x="28" y="315"/>
                  <a:pt x="27" y="318"/>
                  <a:pt x="27" y="321"/>
                </a:cubicBezTo>
                <a:cubicBezTo>
                  <a:pt x="28" y="325"/>
                  <a:pt x="29" y="330"/>
                  <a:pt x="31" y="334"/>
                </a:cubicBezTo>
                <a:cubicBezTo>
                  <a:pt x="33" y="335"/>
                  <a:pt x="34" y="337"/>
                  <a:pt x="35" y="337"/>
                </a:cubicBezTo>
                <a:close/>
                <a:moveTo>
                  <a:pt x="48" y="359"/>
                </a:moveTo>
                <a:cubicBezTo>
                  <a:pt x="48" y="360"/>
                  <a:pt x="48" y="362"/>
                  <a:pt x="49" y="364"/>
                </a:cubicBezTo>
                <a:cubicBezTo>
                  <a:pt x="47" y="361"/>
                  <a:pt x="46" y="361"/>
                  <a:pt x="45" y="361"/>
                </a:cubicBezTo>
                <a:cubicBezTo>
                  <a:pt x="46" y="364"/>
                  <a:pt x="46" y="364"/>
                  <a:pt x="46" y="364"/>
                </a:cubicBezTo>
                <a:cubicBezTo>
                  <a:pt x="46" y="366"/>
                  <a:pt x="45" y="365"/>
                  <a:pt x="44" y="364"/>
                </a:cubicBezTo>
                <a:cubicBezTo>
                  <a:pt x="43" y="366"/>
                  <a:pt x="43" y="367"/>
                  <a:pt x="40" y="364"/>
                </a:cubicBezTo>
                <a:cubicBezTo>
                  <a:pt x="42" y="369"/>
                  <a:pt x="44" y="371"/>
                  <a:pt x="46" y="373"/>
                </a:cubicBezTo>
                <a:cubicBezTo>
                  <a:pt x="47" y="374"/>
                  <a:pt x="49" y="375"/>
                  <a:pt x="51" y="377"/>
                </a:cubicBezTo>
                <a:cubicBezTo>
                  <a:pt x="50" y="378"/>
                  <a:pt x="50" y="380"/>
                  <a:pt x="49" y="381"/>
                </a:cubicBezTo>
                <a:cubicBezTo>
                  <a:pt x="56" y="386"/>
                  <a:pt x="57" y="386"/>
                  <a:pt x="59" y="387"/>
                </a:cubicBezTo>
                <a:cubicBezTo>
                  <a:pt x="60" y="388"/>
                  <a:pt x="62" y="389"/>
                  <a:pt x="65" y="393"/>
                </a:cubicBezTo>
                <a:cubicBezTo>
                  <a:pt x="65" y="392"/>
                  <a:pt x="64" y="391"/>
                  <a:pt x="64" y="390"/>
                </a:cubicBezTo>
                <a:cubicBezTo>
                  <a:pt x="63" y="386"/>
                  <a:pt x="62" y="382"/>
                  <a:pt x="61" y="380"/>
                </a:cubicBezTo>
                <a:cubicBezTo>
                  <a:pt x="63" y="383"/>
                  <a:pt x="65" y="389"/>
                  <a:pt x="64" y="390"/>
                </a:cubicBezTo>
                <a:cubicBezTo>
                  <a:pt x="67" y="385"/>
                  <a:pt x="67" y="385"/>
                  <a:pt x="67" y="385"/>
                </a:cubicBezTo>
                <a:cubicBezTo>
                  <a:pt x="64" y="374"/>
                  <a:pt x="56" y="367"/>
                  <a:pt x="51" y="359"/>
                </a:cubicBezTo>
                <a:cubicBezTo>
                  <a:pt x="52" y="364"/>
                  <a:pt x="50" y="361"/>
                  <a:pt x="48" y="359"/>
                </a:cubicBezTo>
                <a:close/>
                <a:moveTo>
                  <a:pt x="64" y="172"/>
                </a:moveTo>
                <a:cubicBezTo>
                  <a:pt x="64" y="173"/>
                  <a:pt x="63" y="173"/>
                  <a:pt x="63" y="173"/>
                </a:cubicBezTo>
                <a:cubicBezTo>
                  <a:pt x="63" y="173"/>
                  <a:pt x="64" y="173"/>
                  <a:pt x="64" y="172"/>
                </a:cubicBezTo>
                <a:close/>
                <a:moveTo>
                  <a:pt x="85" y="128"/>
                </a:moveTo>
                <a:cubicBezTo>
                  <a:pt x="86" y="127"/>
                  <a:pt x="87" y="126"/>
                  <a:pt x="88" y="126"/>
                </a:cubicBezTo>
                <a:cubicBezTo>
                  <a:pt x="87" y="123"/>
                  <a:pt x="87" y="123"/>
                  <a:pt x="87" y="123"/>
                </a:cubicBezTo>
                <a:cubicBezTo>
                  <a:pt x="86" y="125"/>
                  <a:pt x="85" y="127"/>
                  <a:pt x="84" y="129"/>
                </a:cubicBezTo>
                <a:cubicBezTo>
                  <a:pt x="84" y="128"/>
                  <a:pt x="85" y="128"/>
                  <a:pt x="85" y="128"/>
                </a:cubicBezTo>
                <a:close/>
                <a:moveTo>
                  <a:pt x="95" y="121"/>
                </a:moveTo>
                <a:cubicBezTo>
                  <a:pt x="95" y="120"/>
                  <a:pt x="94" y="119"/>
                  <a:pt x="94" y="118"/>
                </a:cubicBezTo>
                <a:cubicBezTo>
                  <a:pt x="92" y="120"/>
                  <a:pt x="91" y="121"/>
                  <a:pt x="90" y="124"/>
                </a:cubicBezTo>
                <a:cubicBezTo>
                  <a:pt x="93" y="122"/>
                  <a:pt x="94" y="121"/>
                  <a:pt x="95" y="121"/>
                </a:cubicBezTo>
                <a:close/>
                <a:moveTo>
                  <a:pt x="140" y="78"/>
                </a:moveTo>
                <a:cubicBezTo>
                  <a:pt x="140" y="77"/>
                  <a:pt x="140" y="75"/>
                  <a:pt x="139" y="74"/>
                </a:cubicBezTo>
                <a:cubicBezTo>
                  <a:pt x="138" y="75"/>
                  <a:pt x="137" y="77"/>
                  <a:pt x="136" y="78"/>
                </a:cubicBezTo>
                <a:cubicBezTo>
                  <a:pt x="135" y="81"/>
                  <a:pt x="134" y="83"/>
                  <a:pt x="134" y="85"/>
                </a:cubicBezTo>
                <a:cubicBezTo>
                  <a:pt x="136" y="83"/>
                  <a:pt x="138" y="80"/>
                  <a:pt x="140" y="78"/>
                </a:cubicBezTo>
                <a:close/>
                <a:moveTo>
                  <a:pt x="247" y="36"/>
                </a:moveTo>
                <a:cubicBezTo>
                  <a:pt x="247" y="36"/>
                  <a:pt x="247" y="37"/>
                  <a:pt x="246" y="37"/>
                </a:cubicBezTo>
                <a:cubicBezTo>
                  <a:pt x="249" y="37"/>
                  <a:pt x="247" y="37"/>
                  <a:pt x="247" y="36"/>
                </a:cubicBezTo>
                <a:close/>
                <a:moveTo>
                  <a:pt x="279" y="35"/>
                </a:moveTo>
                <a:cubicBezTo>
                  <a:pt x="278" y="35"/>
                  <a:pt x="277" y="34"/>
                  <a:pt x="276" y="33"/>
                </a:cubicBezTo>
                <a:cubicBezTo>
                  <a:pt x="274" y="34"/>
                  <a:pt x="273" y="35"/>
                  <a:pt x="272" y="35"/>
                </a:cubicBezTo>
                <a:cubicBezTo>
                  <a:pt x="275" y="35"/>
                  <a:pt x="277" y="35"/>
                  <a:pt x="279" y="35"/>
                </a:cubicBezTo>
                <a:close/>
                <a:moveTo>
                  <a:pt x="350" y="45"/>
                </a:moveTo>
                <a:cubicBezTo>
                  <a:pt x="351" y="45"/>
                  <a:pt x="351" y="45"/>
                  <a:pt x="352" y="45"/>
                </a:cubicBezTo>
                <a:lnTo>
                  <a:pt x="350" y="45"/>
                </a:lnTo>
                <a:close/>
                <a:moveTo>
                  <a:pt x="503" y="158"/>
                </a:moveTo>
                <a:cubicBezTo>
                  <a:pt x="503" y="158"/>
                  <a:pt x="503" y="158"/>
                  <a:pt x="503" y="158"/>
                </a:cubicBezTo>
                <a:cubicBezTo>
                  <a:pt x="503" y="158"/>
                  <a:pt x="503" y="158"/>
                  <a:pt x="503" y="158"/>
                </a:cubicBezTo>
                <a:cubicBezTo>
                  <a:pt x="503" y="158"/>
                  <a:pt x="503" y="158"/>
                  <a:pt x="503" y="158"/>
                </a:cubicBezTo>
                <a:cubicBezTo>
                  <a:pt x="503" y="158"/>
                  <a:pt x="503" y="158"/>
                  <a:pt x="503" y="158"/>
                </a:cubicBezTo>
                <a:close/>
                <a:moveTo>
                  <a:pt x="504" y="156"/>
                </a:moveTo>
                <a:cubicBezTo>
                  <a:pt x="504" y="156"/>
                  <a:pt x="504" y="156"/>
                  <a:pt x="504" y="157"/>
                </a:cubicBezTo>
                <a:cubicBezTo>
                  <a:pt x="504" y="156"/>
                  <a:pt x="504" y="156"/>
                  <a:pt x="504" y="156"/>
                </a:cubicBezTo>
                <a:cubicBezTo>
                  <a:pt x="504" y="156"/>
                  <a:pt x="504" y="156"/>
                  <a:pt x="504" y="156"/>
                </a:cubicBezTo>
                <a:close/>
                <a:moveTo>
                  <a:pt x="81" y="390"/>
                </a:moveTo>
                <a:cubicBezTo>
                  <a:pt x="82" y="390"/>
                  <a:pt x="82" y="388"/>
                  <a:pt x="83" y="389"/>
                </a:cubicBezTo>
                <a:cubicBezTo>
                  <a:pt x="79" y="383"/>
                  <a:pt x="79" y="383"/>
                  <a:pt x="79" y="383"/>
                </a:cubicBezTo>
                <a:cubicBezTo>
                  <a:pt x="81" y="387"/>
                  <a:pt x="80" y="388"/>
                  <a:pt x="81" y="390"/>
                </a:cubicBezTo>
                <a:close/>
                <a:moveTo>
                  <a:pt x="83" y="390"/>
                </a:moveTo>
                <a:cubicBezTo>
                  <a:pt x="83" y="389"/>
                  <a:pt x="83" y="389"/>
                  <a:pt x="83" y="389"/>
                </a:cubicBezTo>
                <a:lnTo>
                  <a:pt x="83" y="390"/>
                </a:lnTo>
                <a:close/>
                <a:moveTo>
                  <a:pt x="76" y="403"/>
                </a:moveTo>
                <a:cubicBezTo>
                  <a:pt x="75" y="404"/>
                  <a:pt x="75" y="405"/>
                  <a:pt x="76" y="407"/>
                </a:cubicBezTo>
                <a:cubicBezTo>
                  <a:pt x="78" y="409"/>
                  <a:pt x="80" y="411"/>
                  <a:pt x="81" y="413"/>
                </a:cubicBezTo>
                <a:cubicBezTo>
                  <a:pt x="81" y="413"/>
                  <a:pt x="81" y="413"/>
                  <a:pt x="81" y="412"/>
                </a:cubicBezTo>
                <a:cubicBezTo>
                  <a:pt x="86" y="411"/>
                  <a:pt x="81" y="407"/>
                  <a:pt x="76" y="403"/>
                </a:cubicBezTo>
                <a:close/>
                <a:moveTo>
                  <a:pt x="82" y="414"/>
                </a:moveTo>
                <a:cubicBezTo>
                  <a:pt x="83" y="416"/>
                  <a:pt x="85" y="417"/>
                  <a:pt x="86" y="419"/>
                </a:cubicBezTo>
                <a:cubicBezTo>
                  <a:pt x="87" y="418"/>
                  <a:pt x="84" y="417"/>
                  <a:pt x="82" y="414"/>
                </a:cubicBezTo>
                <a:close/>
                <a:moveTo>
                  <a:pt x="59" y="346"/>
                </a:moveTo>
                <a:cubicBezTo>
                  <a:pt x="59" y="349"/>
                  <a:pt x="63" y="346"/>
                  <a:pt x="62" y="348"/>
                </a:cubicBezTo>
                <a:cubicBezTo>
                  <a:pt x="67" y="350"/>
                  <a:pt x="52" y="333"/>
                  <a:pt x="59" y="346"/>
                </a:cubicBezTo>
                <a:close/>
                <a:moveTo>
                  <a:pt x="55" y="380"/>
                </a:moveTo>
                <a:cubicBezTo>
                  <a:pt x="53" y="375"/>
                  <a:pt x="51" y="369"/>
                  <a:pt x="50" y="369"/>
                </a:cubicBezTo>
                <a:cubicBezTo>
                  <a:pt x="53" y="378"/>
                  <a:pt x="53" y="378"/>
                  <a:pt x="53" y="378"/>
                </a:cubicBezTo>
                <a:cubicBezTo>
                  <a:pt x="53" y="378"/>
                  <a:pt x="54" y="379"/>
                  <a:pt x="55" y="380"/>
                </a:cubicBezTo>
                <a:close/>
                <a:moveTo>
                  <a:pt x="55" y="380"/>
                </a:moveTo>
                <a:cubicBezTo>
                  <a:pt x="57" y="383"/>
                  <a:pt x="58" y="386"/>
                  <a:pt x="59" y="387"/>
                </a:cubicBezTo>
                <a:cubicBezTo>
                  <a:pt x="59" y="385"/>
                  <a:pt x="57" y="382"/>
                  <a:pt x="55" y="380"/>
                </a:cubicBezTo>
                <a:close/>
                <a:moveTo>
                  <a:pt x="385" y="532"/>
                </a:moveTo>
                <a:cubicBezTo>
                  <a:pt x="393" y="530"/>
                  <a:pt x="393" y="530"/>
                  <a:pt x="393" y="530"/>
                </a:cubicBezTo>
                <a:cubicBezTo>
                  <a:pt x="387" y="530"/>
                  <a:pt x="387" y="530"/>
                  <a:pt x="387" y="530"/>
                </a:cubicBezTo>
                <a:lnTo>
                  <a:pt x="385" y="532"/>
                </a:lnTo>
                <a:close/>
                <a:moveTo>
                  <a:pt x="397" y="520"/>
                </a:moveTo>
                <a:cubicBezTo>
                  <a:pt x="401" y="524"/>
                  <a:pt x="401" y="524"/>
                  <a:pt x="401" y="524"/>
                </a:cubicBezTo>
                <a:cubicBezTo>
                  <a:pt x="404" y="517"/>
                  <a:pt x="404" y="517"/>
                  <a:pt x="404" y="517"/>
                </a:cubicBezTo>
                <a:cubicBezTo>
                  <a:pt x="402" y="518"/>
                  <a:pt x="399" y="520"/>
                  <a:pt x="397" y="520"/>
                </a:cubicBezTo>
                <a:close/>
                <a:moveTo>
                  <a:pt x="247" y="47"/>
                </a:moveTo>
                <a:cubicBezTo>
                  <a:pt x="250" y="47"/>
                  <a:pt x="253" y="46"/>
                  <a:pt x="256" y="46"/>
                </a:cubicBezTo>
                <a:cubicBezTo>
                  <a:pt x="250" y="46"/>
                  <a:pt x="246" y="42"/>
                  <a:pt x="247" y="47"/>
                </a:cubicBezTo>
                <a:close/>
                <a:moveTo>
                  <a:pt x="256" y="46"/>
                </a:moveTo>
                <a:cubicBezTo>
                  <a:pt x="256" y="46"/>
                  <a:pt x="257" y="46"/>
                  <a:pt x="258" y="45"/>
                </a:cubicBezTo>
                <a:cubicBezTo>
                  <a:pt x="257" y="45"/>
                  <a:pt x="256" y="46"/>
                  <a:pt x="256" y="46"/>
                </a:cubicBezTo>
                <a:close/>
              </a:path>
            </a:pathLst>
          </a:custGeom>
          <a:solidFill>
            <a:srgbClr val="241C68"/>
          </a:solidFill>
          <a:ln>
            <a:noFill/>
          </a:ln>
        </p:spPr>
        <p:txBody>
          <a:bodyPr vert="horz" wrap="square" lIns="91440" tIns="45720" rIns="91440" bIns="45720" numCol="1" anchor="ctr" anchorCtr="0" compatLnSpc="1">
            <a:prstTxWarp prst="textNoShape">
              <a:avLst/>
            </a:prstTxWarp>
          </a:bodyPr>
          <a:lstStyle/>
          <a:p>
            <a:pPr algn="ctr"/>
            <a:r>
              <a:rPr lang="en-US" sz="1400" b="1" dirty="0">
                <a:solidFill>
                  <a:srgbClr val="241C68"/>
                </a:solidFill>
              </a:rPr>
              <a:t>1</a:t>
            </a:r>
          </a:p>
        </p:txBody>
      </p:sp>
      <p:sp>
        <p:nvSpPr>
          <p:cNvPr id="8" name="TextBox 31">
            <a:extLst>
              <a:ext uri="{FF2B5EF4-FFF2-40B4-BE49-F238E27FC236}">
                <a16:creationId xmlns:a16="http://schemas.microsoft.com/office/drawing/2014/main" id="{348DAE41-2FCA-456C-9982-E4619F28EA4C}"/>
              </a:ext>
            </a:extLst>
          </p:cNvPr>
          <p:cNvSpPr txBox="1"/>
          <p:nvPr>
            <p:custDataLst>
              <p:tags r:id="rId6"/>
            </p:custDataLst>
          </p:nvPr>
        </p:nvSpPr>
        <p:spPr>
          <a:xfrm>
            <a:off x="842058" y="3278153"/>
            <a:ext cx="4572000" cy="1231106"/>
          </a:xfrm>
          <a:prstGeom prst="rect">
            <a:avLst/>
          </a:prstGeom>
          <a:noFill/>
        </p:spPr>
        <p:txBody>
          <a:bodyPr wrap="square" lIns="0" tIns="0" rIns="0" bIns="0" rtlCol="0" anchor="ctr">
            <a:spAutoFit/>
          </a:bodyPr>
          <a:lstStyle/>
          <a:p>
            <a:pPr marL="285750" indent="-285750">
              <a:spcBef>
                <a:spcPts val="600"/>
              </a:spcBef>
              <a:buClr>
                <a:schemeClr val="accent3"/>
              </a:buClr>
              <a:buSzPct val="125000"/>
              <a:buFont typeface="Wingdings" panose="05000000000000000000" pitchFamily="2" charset="2"/>
              <a:buChar char="ü"/>
            </a:pPr>
            <a:r>
              <a:rPr lang="es-CO" sz="1400" dirty="0">
                <a:solidFill>
                  <a:srgbClr val="000000"/>
                </a:solidFill>
              </a:rPr>
              <a:t>Ingresos </a:t>
            </a:r>
            <a:r>
              <a:rPr lang="es-CO" sz="1400" b="1" dirty="0">
                <a:solidFill>
                  <a:srgbClr val="FE5000"/>
                </a:solidFill>
              </a:rPr>
              <a:t>indexados al IPC o </a:t>
            </a:r>
            <a:r>
              <a:rPr lang="es-CO" sz="1400" b="1" dirty="0" err="1">
                <a:solidFill>
                  <a:srgbClr val="FE5000"/>
                </a:solidFill>
              </a:rPr>
              <a:t>IPP</a:t>
            </a:r>
            <a:r>
              <a:rPr lang="es-CO" sz="1400" b="1" dirty="0">
                <a:solidFill>
                  <a:srgbClr val="FE5000"/>
                </a:solidFill>
              </a:rPr>
              <a:t> </a:t>
            </a:r>
            <a:r>
              <a:rPr lang="es-CO" sz="1400" dirty="0">
                <a:solidFill>
                  <a:srgbClr val="000000"/>
                </a:solidFill>
              </a:rPr>
              <a:t>dependiendo de cada jurisdicción </a:t>
            </a:r>
          </a:p>
          <a:p>
            <a:pPr marL="285750" indent="-285750">
              <a:spcBef>
                <a:spcPts val="600"/>
              </a:spcBef>
              <a:buClr>
                <a:schemeClr val="accent3"/>
              </a:buClr>
              <a:buSzPct val="125000"/>
              <a:buFont typeface="Wingdings" panose="05000000000000000000" pitchFamily="2" charset="2"/>
              <a:buChar char="ü"/>
            </a:pPr>
            <a:r>
              <a:rPr lang="es-CO" sz="1400" dirty="0">
                <a:solidFill>
                  <a:srgbClr val="000000"/>
                </a:solidFill>
              </a:rPr>
              <a:t>30% Ingresos consolidados se reciben en dólares </a:t>
            </a:r>
          </a:p>
          <a:p>
            <a:pPr marL="285750" indent="-285750">
              <a:spcBef>
                <a:spcPts val="600"/>
              </a:spcBef>
              <a:spcAft>
                <a:spcPts val="0"/>
              </a:spcAft>
              <a:buClr>
                <a:schemeClr val="accent3"/>
              </a:buClr>
              <a:buSzPct val="125000"/>
              <a:buFont typeface="Wingdings" panose="05000000000000000000" pitchFamily="2" charset="2"/>
              <a:buChar char="ü"/>
            </a:pPr>
            <a:r>
              <a:rPr lang="es-CO" sz="1400" dirty="0">
                <a:solidFill>
                  <a:srgbClr val="000000"/>
                </a:solidFill>
              </a:rPr>
              <a:t>Ingresos sujetos a revisión periódica por los organismos regulatorios de cada país</a:t>
            </a:r>
          </a:p>
        </p:txBody>
      </p:sp>
      <p:sp>
        <p:nvSpPr>
          <p:cNvPr id="9" name="TextBox 83">
            <a:extLst>
              <a:ext uri="{FF2B5EF4-FFF2-40B4-BE49-F238E27FC236}">
                <a16:creationId xmlns:a16="http://schemas.microsoft.com/office/drawing/2014/main" id="{8D035EE0-A907-4CB1-B329-AE50C73FB8E1}"/>
              </a:ext>
            </a:extLst>
          </p:cNvPr>
          <p:cNvSpPr txBox="1"/>
          <p:nvPr>
            <p:custDataLst>
              <p:tags r:id="rId7"/>
            </p:custDataLst>
          </p:nvPr>
        </p:nvSpPr>
        <p:spPr>
          <a:xfrm>
            <a:off x="7194318" y="3278153"/>
            <a:ext cx="4572000" cy="1015663"/>
          </a:xfrm>
          <a:prstGeom prst="rect">
            <a:avLst/>
          </a:prstGeom>
          <a:noFill/>
        </p:spPr>
        <p:txBody>
          <a:bodyPr wrap="square" lIns="0" tIns="0" rIns="0" bIns="0" rtlCol="0" anchor="ctr">
            <a:spAutoFit/>
          </a:bodyPr>
          <a:lstStyle>
            <a:defPPr>
              <a:defRPr lang="en-US"/>
            </a:defPPr>
            <a:lvl1pPr marL="285750" indent="-285750">
              <a:spcBef>
                <a:spcPts val="400"/>
              </a:spcBef>
              <a:spcAft>
                <a:spcPts val="400"/>
              </a:spcAft>
              <a:buClr>
                <a:srgbClr val="00B050"/>
              </a:buClr>
              <a:buFont typeface="Wingdings" panose="05000000000000000000" pitchFamily="2" charset="2"/>
              <a:buChar char="ü"/>
              <a:defRPr sz="1200">
                <a:solidFill>
                  <a:srgbClr val="000000"/>
                </a:solidFill>
              </a:defRPr>
            </a:lvl1pPr>
          </a:lstStyle>
          <a:p>
            <a:pPr marL="288925" indent="-288925">
              <a:spcBef>
                <a:spcPts val="600"/>
              </a:spcBef>
              <a:spcAft>
                <a:spcPts val="0"/>
              </a:spcAft>
              <a:buClr>
                <a:schemeClr val="accent3"/>
              </a:buClr>
              <a:buSzPct val="125000"/>
            </a:pPr>
            <a:r>
              <a:rPr lang="es-CO" sz="1400" dirty="0"/>
              <a:t>Ingresos garantizados por el Estado</a:t>
            </a:r>
          </a:p>
          <a:p>
            <a:pPr marL="288925" indent="-288925">
              <a:spcBef>
                <a:spcPts val="600"/>
              </a:spcBef>
              <a:spcAft>
                <a:spcPts val="0"/>
              </a:spcAft>
              <a:buClr>
                <a:schemeClr val="accent3"/>
              </a:buClr>
              <a:buSzPct val="125000"/>
            </a:pPr>
            <a:r>
              <a:rPr lang="es-CO" sz="1400" dirty="0"/>
              <a:t>Esquema de ingreso total garantizado por el Gobierno </a:t>
            </a:r>
          </a:p>
          <a:p>
            <a:pPr marL="288925" indent="-288925">
              <a:spcBef>
                <a:spcPts val="600"/>
              </a:spcBef>
              <a:spcAft>
                <a:spcPts val="0"/>
              </a:spcAft>
              <a:buClr>
                <a:schemeClr val="accent3"/>
              </a:buClr>
              <a:buSzPct val="125000"/>
            </a:pPr>
            <a:r>
              <a:rPr lang="es-CO" sz="1400" dirty="0"/>
              <a:t>El menor tráfico se compensa con extensiones de plazo o pagos del Gobierno</a:t>
            </a:r>
          </a:p>
        </p:txBody>
      </p:sp>
      <p:sp>
        <p:nvSpPr>
          <p:cNvPr id="14" name="Rectangle 29">
            <a:extLst>
              <a:ext uri="{FF2B5EF4-FFF2-40B4-BE49-F238E27FC236}">
                <a16:creationId xmlns:a16="http://schemas.microsoft.com/office/drawing/2014/main" id="{E8974B11-B3DF-4A75-9679-4178FD219533}"/>
              </a:ext>
            </a:extLst>
          </p:cNvPr>
          <p:cNvSpPr/>
          <p:nvPr>
            <p:custDataLst>
              <p:tags r:id="rId8"/>
            </p:custDataLst>
          </p:nvPr>
        </p:nvSpPr>
        <p:spPr bwMode="auto">
          <a:xfrm>
            <a:off x="842058" y="2868573"/>
            <a:ext cx="4572000" cy="320040"/>
          </a:xfrm>
          <a:prstGeom prst="rect">
            <a:avLst/>
          </a:prstGeom>
          <a:solidFill>
            <a:srgbClr val="008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lt1"/>
                </a:solidFill>
              </a:rPr>
              <a:t>Negocio</a:t>
            </a:r>
            <a:r>
              <a:rPr lang="en-US" sz="2000" b="1" dirty="0">
                <a:solidFill>
                  <a:schemeClr val="lt1"/>
                </a:solidFill>
              </a:rPr>
              <a:t> </a:t>
            </a:r>
            <a:r>
              <a:rPr lang="en-US" sz="2000" b="1" dirty="0" err="1">
                <a:solidFill>
                  <a:schemeClr val="lt1"/>
                </a:solidFill>
              </a:rPr>
              <a:t>Transmisión</a:t>
            </a:r>
            <a:r>
              <a:rPr lang="en-US" sz="2000" b="1" dirty="0">
                <a:solidFill>
                  <a:schemeClr val="lt1"/>
                </a:solidFill>
              </a:rPr>
              <a:t> de </a:t>
            </a:r>
            <a:r>
              <a:rPr lang="en-US" sz="2000" b="1" dirty="0" err="1">
                <a:solidFill>
                  <a:schemeClr val="lt1"/>
                </a:solidFill>
              </a:rPr>
              <a:t>energía</a:t>
            </a:r>
            <a:r>
              <a:rPr lang="en-US" sz="2000" b="1" dirty="0">
                <a:solidFill>
                  <a:schemeClr val="lt1"/>
                </a:solidFill>
              </a:rPr>
              <a:t> </a:t>
            </a:r>
          </a:p>
        </p:txBody>
      </p:sp>
      <p:sp>
        <p:nvSpPr>
          <p:cNvPr id="15" name="Rectangle 30">
            <a:extLst>
              <a:ext uri="{FF2B5EF4-FFF2-40B4-BE49-F238E27FC236}">
                <a16:creationId xmlns:a16="http://schemas.microsoft.com/office/drawing/2014/main" id="{4D793571-A63C-4630-BAA2-6924D9632082}"/>
              </a:ext>
            </a:extLst>
          </p:cNvPr>
          <p:cNvSpPr/>
          <p:nvPr>
            <p:custDataLst>
              <p:tags r:id="rId9"/>
            </p:custDataLst>
          </p:nvPr>
        </p:nvSpPr>
        <p:spPr bwMode="auto">
          <a:xfrm>
            <a:off x="7194318" y="2868573"/>
            <a:ext cx="4572000" cy="320040"/>
          </a:xfrm>
          <a:prstGeom prst="rect">
            <a:avLst/>
          </a:prstGeom>
          <a:solidFill>
            <a:srgbClr val="0330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lt1"/>
                </a:solidFill>
              </a:rPr>
              <a:t>Negocio</a:t>
            </a:r>
            <a:r>
              <a:rPr lang="en-US" sz="2000" b="1" dirty="0">
                <a:solidFill>
                  <a:schemeClr val="lt1"/>
                </a:solidFill>
              </a:rPr>
              <a:t> </a:t>
            </a:r>
            <a:r>
              <a:rPr lang="en-US" sz="2000" b="1" dirty="0" err="1">
                <a:solidFill>
                  <a:schemeClr val="lt1"/>
                </a:solidFill>
              </a:rPr>
              <a:t>Concesiones</a:t>
            </a:r>
            <a:r>
              <a:rPr lang="en-US" sz="2000" b="1" dirty="0">
                <a:solidFill>
                  <a:schemeClr val="lt1"/>
                </a:solidFill>
              </a:rPr>
              <a:t> </a:t>
            </a:r>
            <a:r>
              <a:rPr lang="en-US" sz="2000" b="1" dirty="0" err="1">
                <a:solidFill>
                  <a:schemeClr val="lt1"/>
                </a:solidFill>
              </a:rPr>
              <a:t>viales</a:t>
            </a:r>
            <a:endParaRPr lang="en-US" sz="2000" b="1" dirty="0">
              <a:solidFill>
                <a:schemeClr val="lt1"/>
              </a:solidFill>
            </a:endParaRPr>
          </a:p>
        </p:txBody>
      </p:sp>
      <p:sp>
        <p:nvSpPr>
          <p:cNvPr id="17" name="Freeform 15">
            <a:extLst>
              <a:ext uri="{FF2B5EF4-FFF2-40B4-BE49-F238E27FC236}">
                <a16:creationId xmlns:a16="http://schemas.microsoft.com/office/drawing/2014/main" id="{DC87C2FB-F8F3-4B55-9824-3654E26FE330}"/>
              </a:ext>
            </a:extLst>
          </p:cNvPr>
          <p:cNvSpPr>
            <a:spLocks noChangeAspect="1" noEditPoints="1"/>
          </p:cNvSpPr>
          <p:nvPr>
            <p:custDataLst>
              <p:tags r:id="rId10"/>
            </p:custDataLst>
          </p:nvPr>
        </p:nvSpPr>
        <p:spPr bwMode="auto">
          <a:xfrm>
            <a:off x="6499394" y="3325912"/>
            <a:ext cx="530725" cy="545849"/>
          </a:xfrm>
          <a:custGeom>
            <a:avLst/>
            <a:gdLst>
              <a:gd name="T0" fmla="*/ 295 w 403"/>
              <a:gd name="T1" fmla="*/ 0 h 404"/>
              <a:gd name="T2" fmla="*/ 107 w 403"/>
              <a:gd name="T3" fmla="*/ 0 h 404"/>
              <a:gd name="T4" fmla="*/ 0 w 403"/>
              <a:gd name="T5" fmla="*/ 404 h 404"/>
              <a:gd name="T6" fmla="*/ 403 w 403"/>
              <a:gd name="T7" fmla="*/ 404 h 404"/>
              <a:gd name="T8" fmla="*/ 295 w 403"/>
              <a:gd name="T9" fmla="*/ 0 h 404"/>
              <a:gd name="T10" fmla="*/ 215 w 403"/>
              <a:gd name="T11" fmla="*/ 390 h 404"/>
              <a:gd name="T12" fmla="*/ 188 w 403"/>
              <a:gd name="T13" fmla="*/ 390 h 404"/>
              <a:gd name="T14" fmla="*/ 188 w 403"/>
              <a:gd name="T15" fmla="*/ 336 h 404"/>
              <a:gd name="T16" fmla="*/ 215 w 403"/>
              <a:gd name="T17" fmla="*/ 336 h 404"/>
              <a:gd name="T18" fmla="*/ 215 w 403"/>
              <a:gd name="T19" fmla="*/ 390 h 404"/>
              <a:gd name="T20" fmla="*/ 215 w 403"/>
              <a:gd name="T21" fmla="*/ 283 h 404"/>
              <a:gd name="T22" fmla="*/ 188 w 403"/>
              <a:gd name="T23" fmla="*/ 283 h 404"/>
              <a:gd name="T24" fmla="*/ 188 w 403"/>
              <a:gd name="T25" fmla="*/ 229 h 404"/>
              <a:gd name="T26" fmla="*/ 215 w 403"/>
              <a:gd name="T27" fmla="*/ 229 h 404"/>
              <a:gd name="T28" fmla="*/ 215 w 403"/>
              <a:gd name="T29" fmla="*/ 283 h 404"/>
              <a:gd name="T30" fmla="*/ 215 w 403"/>
              <a:gd name="T31" fmla="*/ 175 h 404"/>
              <a:gd name="T32" fmla="*/ 188 w 403"/>
              <a:gd name="T33" fmla="*/ 175 h 404"/>
              <a:gd name="T34" fmla="*/ 188 w 403"/>
              <a:gd name="T35" fmla="*/ 121 h 404"/>
              <a:gd name="T36" fmla="*/ 215 w 403"/>
              <a:gd name="T37" fmla="*/ 121 h 404"/>
              <a:gd name="T38" fmla="*/ 215 w 403"/>
              <a:gd name="T39" fmla="*/ 175 h 404"/>
              <a:gd name="T40" fmla="*/ 215 w 403"/>
              <a:gd name="T41" fmla="*/ 67 h 404"/>
              <a:gd name="T42" fmla="*/ 188 w 403"/>
              <a:gd name="T43" fmla="*/ 67 h 404"/>
              <a:gd name="T44" fmla="*/ 188 w 403"/>
              <a:gd name="T45" fmla="*/ 13 h 404"/>
              <a:gd name="T46" fmla="*/ 215 w 403"/>
              <a:gd name="T47" fmla="*/ 13 h 404"/>
              <a:gd name="T48" fmla="*/ 215 w 403"/>
              <a:gd name="T49" fmla="*/ 6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3" h="404">
                <a:moveTo>
                  <a:pt x="295" y="0"/>
                </a:moveTo>
                <a:lnTo>
                  <a:pt x="107" y="0"/>
                </a:lnTo>
                <a:lnTo>
                  <a:pt x="0" y="404"/>
                </a:lnTo>
                <a:lnTo>
                  <a:pt x="403" y="404"/>
                </a:lnTo>
                <a:lnTo>
                  <a:pt x="295" y="0"/>
                </a:lnTo>
                <a:close/>
                <a:moveTo>
                  <a:pt x="215" y="390"/>
                </a:moveTo>
                <a:lnTo>
                  <a:pt x="188" y="390"/>
                </a:lnTo>
                <a:lnTo>
                  <a:pt x="188" y="336"/>
                </a:lnTo>
                <a:lnTo>
                  <a:pt x="215" y="336"/>
                </a:lnTo>
                <a:lnTo>
                  <a:pt x="215" y="390"/>
                </a:lnTo>
                <a:close/>
                <a:moveTo>
                  <a:pt x="215" y="283"/>
                </a:moveTo>
                <a:lnTo>
                  <a:pt x="188" y="283"/>
                </a:lnTo>
                <a:lnTo>
                  <a:pt x="188" y="229"/>
                </a:lnTo>
                <a:lnTo>
                  <a:pt x="215" y="229"/>
                </a:lnTo>
                <a:lnTo>
                  <a:pt x="215" y="283"/>
                </a:lnTo>
                <a:close/>
                <a:moveTo>
                  <a:pt x="215" y="175"/>
                </a:moveTo>
                <a:lnTo>
                  <a:pt x="188" y="175"/>
                </a:lnTo>
                <a:lnTo>
                  <a:pt x="188" y="121"/>
                </a:lnTo>
                <a:lnTo>
                  <a:pt x="215" y="121"/>
                </a:lnTo>
                <a:lnTo>
                  <a:pt x="215" y="175"/>
                </a:lnTo>
                <a:close/>
                <a:moveTo>
                  <a:pt x="215" y="67"/>
                </a:moveTo>
                <a:lnTo>
                  <a:pt x="188" y="67"/>
                </a:lnTo>
                <a:lnTo>
                  <a:pt x="188" y="13"/>
                </a:lnTo>
                <a:lnTo>
                  <a:pt x="215" y="13"/>
                </a:lnTo>
                <a:lnTo>
                  <a:pt x="215" y="67"/>
                </a:lnTo>
                <a:close/>
              </a:path>
            </a:pathLst>
          </a:custGeom>
          <a:solidFill>
            <a:srgbClr val="241C68"/>
          </a:solidFill>
          <a:ln>
            <a:noFill/>
          </a:ln>
          <a:effectLst>
            <a:outerShdw blurRad="25400" dist="50800" dir="4920000" sx="81000" sy="81000" algn="ctr" rotWithShape="0">
              <a:srgbClr val="000000">
                <a:alpha val="23000"/>
              </a:srgbClr>
            </a:outerShdw>
          </a:effectLst>
        </p:spPr>
        <p:txBody>
          <a:bodyPr vert="horz" wrap="square" lIns="91440" tIns="45720" rIns="91440" bIns="45720" numCol="1" anchor="t" anchorCtr="0" compatLnSpc="1">
            <a:prstTxWarp prst="textNoShape">
              <a:avLst/>
            </a:prstTxWarp>
          </a:bodyPr>
          <a:lstStyle/>
          <a:p>
            <a:endParaRPr sz="1000" dirty="0">
              <a:solidFill>
                <a:srgbClr val="000000"/>
              </a:solidFill>
            </a:endParaRPr>
          </a:p>
        </p:txBody>
      </p:sp>
      <p:sp>
        <p:nvSpPr>
          <p:cNvPr id="20" name="Rectángulo: esquinas redondeadas 19">
            <a:extLst>
              <a:ext uri="{FF2B5EF4-FFF2-40B4-BE49-F238E27FC236}">
                <a16:creationId xmlns:a16="http://schemas.microsoft.com/office/drawing/2014/main" id="{6407A2E3-40AA-4644-86BE-5CC1E529AA06}"/>
              </a:ext>
            </a:extLst>
          </p:cNvPr>
          <p:cNvSpPr/>
          <p:nvPr/>
        </p:nvSpPr>
        <p:spPr>
          <a:xfrm>
            <a:off x="356616" y="1093322"/>
            <a:ext cx="11144504" cy="1313034"/>
          </a:xfrm>
          <a:prstGeom prst="roundRect">
            <a:avLst/>
          </a:prstGeom>
          <a:noFill/>
          <a:ln w="22225"/>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8" name="Imagen 17">
            <a:extLst>
              <a:ext uri="{FF2B5EF4-FFF2-40B4-BE49-F238E27FC236}">
                <a16:creationId xmlns:a16="http://schemas.microsoft.com/office/drawing/2014/main" id="{97743015-490C-4449-9744-7D2BF20DD241}"/>
              </a:ext>
            </a:extLst>
          </p:cNvPr>
          <p:cNvPicPr>
            <a:picLocks noChangeAspect="1"/>
          </p:cNvPicPr>
          <p:nvPr/>
        </p:nvPicPr>
        <p:blipFill>
          <a:blip r:embed="rId14" cstate="email">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104252" y="3429000"/>
            <a:ext cx="597804" cy="597804"/>
          </a:xfrm>
          <a:prstGeom prst="rect">
            <a:avLst/>
          </a:prstGeom>
        </p:spPr>
      </p:pic>
      <p:cxnSp>
        <p:nvCxnSpPr>
          <p:cNvPr id="12" name="Conector recto 11">
            <a:extLst>
              <a:ext uri="{FF2B5EF4-FFF2-40B4-BE49-F238E27FC236}">
                <a16:creationId xmlns:a16="http://schemas.microsoft.com/office/drawing/2014/main" id="{30E2F4BC-691A-4961-CC88-E697F77B6E90}"/>
              </a:ext>
            </a:extLst>
          </p:cNvPr>
          <p:cNvCxnSpPr>
            <a:cxnSpLocks/>
          </p:cNvCxnSpPr>
          <p:nvPr/>
        </p:nvCxnSpPr>
        <p:spPr>
          <a:xfrm flipH="1">
            <a:off x="744974" y="4935635"/>
            <a:ext cx="10698480" cy="0"/>
          </a:xfrm>
          <a:prstGeom prst="line">
            <a:avLst/>
          </a:prstGeom>
          <a:ln w="19050">
            <a:solidFill>
              <a:srgbClr val="0098FF"/>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583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CuadroTexto 62">
            <a:extLst>
              <a:ext uri="{FF2B5EF4-FFF2-40B4-BE49-F238E27FC236}">
                <a16:creationId xmlns:a16="http://schemas.microsoft.com/office/drawing/2014/main" id="{5B345B05-307F-47B9-8588-1B25A13A59F0}"/>
              </a:ext>
            </a:extLst>
          </p:cNvPr>
          <p:cNvSpPr txBox="1"/>
          <p:nvPr/>
        </p:nvSpPr>
        <p:spPr>
          <a:xfrm>
            <a:off x="6708346" y="4907142"/>
            <a:ext cx="2878700" cy="524481"/>
          </a:xfrm>
          <a:prstGeom prst="rect">
            <a:avLst/>
          </a:prstGeom>
          <a:noFill/>
        </p:spPr>
        <p:txBody>
          <a:bodyPr wrap="square" rtlCol="0">
            <a:noAutofit/>
          </a:bodyPr>
          <a:lstStyle/>
          <a:p>
            <a:r>
              <a:rPr lang="es-CO" sz="1400" b="1" dirty="0">
                <a:solidFill>
                  <a:srgbClr val="00B0F0"/>
                </a:solidFill>
                <a:latin typeface="Tahoma" panose="020B0604030504040204" pitchFamily="34" charset="0"/>
                <a:ea typeface="Tahoma" panose="020B0604030504040204" pitchFamily="34" charset="0"/>
                <a:cs typeface="Tahoma" panose="020B0604030504040204" pitchFamily="34" charset="0"/>
              </a:rPr>
              <a:t>IE </a:t>
            </a:r>
            <a:r>
              <a:rPr lang="es-CO" sz="1400" b="1" dirty="0" err="1">
                <a:solidFill>
                  <a:srgbClr val="00B0F0"/>
                </a:solidFill>
                <a:latin typeface="Tahoma" panose="020B0604030504040204" pitchFamily="34" charset="0"/>
                <a:ea typeface="Tahoma" panose="020B0604030504040204" pitchFamily="34" charset="0"/>
                <a:cs typeface="Tahoma" panose="020B0604030504040204" pitchFamily="34" charset="0"/>
              </a:rPr>
              <a:t>Aimores</a:t>
            </a:r>
            <a:r>
              <a:rPr lang="es-CO" sz="1400" b="1" dirty="0">
                <a:solidFill>
                  <a:srgbClr val="00B0F0"/>
                </a:solidFill>
                <a:latin typeface="Tahoma" panose="020B0604030504040204" pitchFamily="34" charset="0"/>
                <a:ea typeface="Tahoma" panose="020B0604030504040204" pitchFamily="34" charset="0"/>
                <a:cs typeface="Tahoma" panose="020B0604030504040204" pitchFamily="34" charset="0"/>
              </a:rPr>
              <a:t> (50%)</a:t>
            </a:r>
          </a:p>
          <a:p>
            <a:r>
              <a:rPr lang="es-CO" sz="1400" dirty="0">
                <a:solidFill>
                  <a:schemeClr val="bg1"/>
                </a:solidFill>
                <a:latin typeface="Tahoma" panose="020B0604030504040204" pitchFamily="34" charset="0"/>
                <a:ea typeface="Tahoma" panose="020B0604030504040204" pitchFamily="34" charset="0"/>
                <a:cs typeface="Tahoma" panose="020B0604030504040204" pitchFamily="34" charset="0"/>
              </a:rPr>
              <a:t>RAP </a:t>
            </a:r>
            <a:r>
              <a:rPr lang="es-CO" sz="1400" baseline="30000" dirty="0">
                <a:solidFill>
                  <a:schemeClr val="bg1"/>
                </a:solidFill>
                <a:latin typeface="Tahoma" panose="020B0604030504040204" pitchFamily="34" charset="0"/>
                <a:ea typeface="Tahoma" panose="020B0604030504040204" pitchFamily="34" charset="0"/>
                <a:cs typeface="Tahoma" panose="020B0604030504040204" pitchFamily="34" charset="0"/>
              </a:rPr>
              <a:t>(3) </a:t>
            </a:r>
            <a:r>
              <a:rPr lang="es-CO" sz="1400" dirty="0">
                <a:solidFill>
                  <a:schemeClr val="bg1"/>
                </a:solidFill>
                <a:latin typeface="Tahoma" panose="020B0604030504040204" pitchFamily="34" charset="0"/>
                <a:ea typeface="Tahoma" panose="020B0604030504040204" pitchFamily="34" charset="0"/>
                <a:cs typeface="Tahoma" panose="020B0604030504040204" pitchFamily="34" charset="0"/>
              </a:rPr>
              <a:t>=USD 18,5 </a:t>
            </a:r>
            <a:r>
              <a:rPr lang="es-CO" sz="1400" dirty="0" err="1">
                <a:solidFill>
                  <a:schemeClr val="bg1"/>
                </a:solidFill>
                <a:latin typeface="Tahoma" panose="020B0604030504040204" pitchFamily="34" charset="0"/>
                <a:ea typeface="Tahoma" panose="020B0604030504040204" pitchFamily="34" charset="0"/>
                <a:cs typeface="Tahoma" panose="020B0604030504040204" pitchFamily="34" charset="0"/>
              </a:rPr>
              <a:t>mill</a:t>
            </a:r>
            <a:endParaRPr lang="es-CO" sz="1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s-CO" sz="1400" baseline="30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s-CO" sz="1400" b="1" dirty="0">
                <a:solidFill>
                  <a:srgbClr val="00B0F0"/>
                </a:solidFill>
                <a:latin typeface="Tahoma" panose="020B0604030504040204" pitchFamily="34" charset="0"/>
                <a:ea typeface="Tahoma" panose="020B0604030504040204" pitchFamily="34" charset="0"/>
                <a:cs typeface="Tahoma" panose="020B0604030504040204" pitchFamily="34" charset="0"/>
              </a:rPr>
              <a:t>IE  </a:t>
            </a:r>
            <a:r>
              <a:rPr lang="es-CO" sz="1400" b="1" dirty="0" err="1">
                <a:solidFill>
                  <a:srgbClr val="00B0F0"/>
                </a:solidFill>
                <a:latin typeface="Tahoma" panose="020B0604030504040204" pitchFamily="34" charset="0"/>
                <a:ea typeface="Tahoma" panose="020B0604030504040204" pitchFamily="34" charset="0"/>
                <a:cs typeface="Tahoma" panose="020B0604030504040204" pitchFamily="34" charset="0"/>
              </a:rPr>
              <a:t>Paraguacu</a:t>
            </a:r>
            <a:r>
              <a:rPr lang="es-CO" sz="1400" b="1" dirty="0">
                <a:solidFill>
                  <a:srgbClr val="00B0F0"/>
                </a:solidFill>
                <a:latin typeface="Tahoma" panose="020B0604030504040204" pitchFamily="34" charset="0"/>
                <a:ea typeface="Tahoma" panose="020B0604030504040204" pitchFamily="34" charset="0"/>
                <a:cs typeface="Tahoma" panose="020B0604030504040204" pitchFamily="34" charset="0"/>
              </a:rPr>
              <a:t> (50%)</a:t>
            </a:r>
          </a:p>
          <a:p>
            <a:r>
              <a:rPr lang="es-CO" sz="1400" dirty="0">
                <a:solidFill>
                  <a:schemeClr val="bg1"/>
                </a:solidFill>
                <a:latin typeface="Tahoma" panose="020B0604030504040204" pitchFamily="34" charset="0"/>
                <a:ea typeface="Tahoma" panose="020B0604030504040204" pitchFamily="34" charset="0"/>
                <a:cs typeface="Tahoma" panose="020B0604030504040204" pitchFamily="34" charset="0"/>
              </a:rPr>
              <a:t>RAP </a:t>
            </a:r>
            <a:r>
              <a:rPr lang="es-CO" sz="1400" baseline="30000" dirty="0">
                <a:solidFill>
                  <a:schemeClr val="bg1"/>
                </a:solidFill>
                <a:latin typeface="Tahoma" panose="020B0604030504040204" pitchFamily="34" charset="0"/>
                <a:ea typeface="Tahoma" panose="020B0604030504040204" pitchFamily="34" charset="0"/>
                <a:cs typeface="Tahoma" panose="020B0604030504040204" pitchFamily="34" charset="0"/>
              </a:rPr>
              <a:t>(3) </a:t>
            </a:r>
            <a:r>
              <a:rPr lang="es-CO" sz="1400" dirty="0">
                <a:solidFill>
                  <a:schemeClr val="bg1"/>
                </a:solidFill>
                <a:latin typeface="Tahoma" panose="020B0604030504040204" pitchFamily="34" charset="0"/>
                <a:ea typeface="Tahoma" panose="020B0604030504040204" pitchFamily="34" charset="0"/>
                <a:cs typeface="Tahoma" panose="020B0604030504040204" pitchFamily="34" charset="0"/>
              </a:rPr>
              <a:t>=USD 27,6 </a:t>
            </a:r>
            <a:r>
              <a:rPr lang="es-CO" sz="1400" dirty="0" err="1">
                <a:solidFill>
                  <a:schemeClr val="bg1"/>
                </a:solidFill>
                <a:latin typeface="Tahoma" panose="020B0604030504040204" pitchFamily="34" charset="0"/>
                <a:ea typeface="Tahoma" panose="020B0604030504040204" pitchFamily="34" charset="0"/>
                <a:cs typeface="Tahoma" panose="020B0604030504040204" pitchFamily="34" charset="0"/>
              </a:rPr>
              <a:t>mill</a:t>
            </a:r>
            <a:endParaRPr lang="es-CO" sz="1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s-CO" sz="1400" baseline="30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s-CO" sz="1400" baseline="30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s-CO" sz="1400" baseline="30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s-CO" sz="1400" b="1" dirty="0">
              <a:solidFill>
                <a:srgbClr val="00B0F0"/>
              </a:solidFill>
              <a:latin typeface="Tahoma" panose="020B0604030504040204" pitchFamily="34" charset="0"/>
              <a:ea typeface="Tahoma" panose="020B0604030504040204" pitchFamily="34" charset="0"/>
              <a:cs typeface="Tahoma" panose="020B0604030504040204" pitchFamily="34" charset="0"/>
            </a:endParaRPr>
          </a:p>
          <a:p>
            <a:endParaRPr lang="es-CO" sz="1400" b="1" dirty="0">
              <a:solidFill>
                <a:srgbClr val="00B0F0"/>
              </a:solidFill>
              <a:latin typeface="Tahoma" panose="020B0604030504040204" pitchFamily="34" charset="0"/>
              <a:ea typeface="Tahoma" panose="020B0604030504040204" pitchFamily="34" charset="0"/>
              <a:cs typeface="Tahoma" panose="020B0604030504040204" pitchFamily="34" charset="0"/>
            </a:endParaRPr>
          </a:p>
          <a:p>
            <a:endParaRPr lang="es-CO" sz="1400" b="1" dirty="0">
              <a:solidFill>
                <a:srgbClr val="00B0F0"/>
              </a:solidFill>
              <a:latin typeface="Tahoma" panose="020B0604030504040204" pitchFamily="34" charset="0"/>
              <a:ea typeface="Tahoma" panose="020B0604030504040204" pitchFamily="34" charset="0"/>
              <a:cs typeface="Tahoma" panose="020B0604030504040204" pitchFamily="34" charset="0"/>
            </a:endParaRPr>
          </a:p>
          <a:p>
            <a:pPr marL="182562"/>
            <a:endParaRPr lang="es-CO" sz="1400" b="1" dirty="0">
              <a:solidFill>
                <a:srgbClr val="FFC000"/>
              </a:solidFill>
              <a:latin typeface="Tahoma" panose="020B0604030504040204" pitchFamily="34" charset="0"/>
              <a:ea typeface="Tahoma" panose="020B0604030504040204" pitchFamily="34" charset="0"/>
              <a:cs typeface="Tahoma" panose="020B0604030504040204" pitchFamily="34" charset="0"/>
            </a:endParaRPr>
          </a:p>
          <a:p>
            <a:pPr marL="182562"/>
            <a:endParaRPr lang="es-CO" sz="1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5" name="Gráfico 24">
            <a:extLst>
              <a:ext uri="{FF2B5EF4-FFF2-40B4-BE49-F238E27FC236}">
                <a16:creationId xmlns:a16="http://schemas.microsoft.com/office/drawing/2014/main" id="{C7F5A660-49C2-688E-A59F-560B9F58E35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73506" y="4185593"/>
            <a:ext cx="270179" cy="247850"/>
          </a:xfrm>
          <a:prstGeom prst="rect">
            <a:avLst/>
          </a:prstGeom>
        </p:spPr>
      </p:pic>
      <p:pic>
        <p:nvPicPr>
          <p:cNvPr id="26" name="Gráfico 25">
            <a:extLst>
              <a:ext uri="{FF2B5EF4-FFF2-40B4-BE49-F238E27FC236}">
                <a16:creationId xmlns:a16="http://schemas.microsoft.com/office/drawing/2014/main" id="{383A2A3E-3B6E-4E63-D697-84793868CE9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192852" y="4189592"/>
            <a:ext cx="236686" cy="214357"/>
          </a:xfrm>
          <a:prstGeom prst="rect">
            <a:avLst/>
          </a:prstGeom>
        </p:spPr>
      </p:pic>
      <p:pic>
        <p:nvPicPr>
          <p:cNvPr id="28" name="Gráfico 27">
            <a:extLst>
              <a:ext uri="{FF2B5EF4-FFF2-40B4-BE49-F238E27FC236}">
                <a16:creationId xmlns:a16="http://schemas.microsoft.com/office/drawing/2014/main" id="{2199167E-6487-4EF2-8785-8377C4E0BCDF}"/>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913010" y="3598066"/>
            <a:ext cx="437071" cy="463747"/>
          </a:xfrm>
          <a:prstGeom prst="rect">
            <a:avLst/>
          </a:prstGeom>
        </p:spPr>
      </p:pic>
      <p:pic>
        <p:nvPicPr>
          <p:cNvPr id="29" name="Gráfico 28">
            <a:extLst>
              <a:ext uri="{FF2B5EF4-FFF2-40B4-BE49-F238E27FC236}">
                <a16:creationId xmlns:a16="http://schemas.microsoft.com/office/drawing/2014/main" id="{5B67442C-6FAF-828A-2D9A-5365DB0F614A}"/>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934221" y="3605567"/>
            <a:ext cx="416551" cy="430915"/>
          </a:xfrm>
          <a:prstGeom prst="rect">
            <a:avLst/>
          </a:prstGeom>
        </p:spPr>
      </p:pic>
      <p:sp>
        <p:nvSpPr>
          <p:cNvPr id="62" name="CuadroTexto 61">
            <a:extLst>
              <a:ext uri="{FF2B5EF4-FFF2-40B4-BE49-F238E27FC236}">
                <a16:creationId xmlns:a16="http://schemas.microsoft.com/office/drawing/2014/main" id="{CF381A8C-0139-417C-B696-26A1613AFA41}"/>
              </a:ext>
            </a:extLst>
          </p:cNvPr>
          <p:cNvSpPr txBox="1"/>
          <p:nvPr/>
        </p:nvSpPr>
        <p:spPr>
          <a:xfrm>
            <a:off x="6719574" y="4224885"/>
            <a:ext cx="4220344" cy="553998"/>
          </a:xfrm>
          <a:prstGeom prst="rect">
            <a:avLst/>
          </a:prstGeom>
          <a:noFill/>
        </p:spPr>
        <p:txBody>
          <a:bodyPr wrap="square" lIns="91440" tIns="45720" rIns="91440" bIns="45720" rtlCol="0" anchor="t">
            <a:spAutoFit/>
          </a:bodyPr>
          <a:lstStyle>
            <a:defPPr>
              <a:defRPr lang="es-CO"/>
            </a:defPPr>
            <a:lvl1pPr lvl="0" algn="ctr">
              <a:defRPr b="1">
                <a:solidFill>
                  <a:srgbClr val="002C8A"/>
                </a:solidFill>
                <a:latin typeface="☞AMSIPRO-XLIGHT" panose="020B0A06020201010104" pitchFamily="34" charset="77"/>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600" b="1" i="0" u="sng" strike="noStrike" kern="1200" cap="none" spc="0" normalizeH="0" baseline="0" noProof="0" dirty="0">
                <a:ln>
                  <a:noFill/>
                </a:ln>
                <a:solidFill>
                  <a:schemeClr val="bg1"/>
                </a:solidFill>
                <a:effectLst/>
                <a:uLnTx/>
                <a:uFillTx/>
                <a:latin typeface="Tahoma"/>
                <a:ea typeface="Tahoma"/>
                <a:cs typeface="Tahoma"/>
              </a:rPr>
              <a:t>ISA CTEEP /Control compartido</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1400" b="0" dirty="0">
                <a:solidFill>
                  <a:schemeClr val="bg1"/>
                </a:solidFill>
                <a:latin typeface="Tahoma"/>
                <a:ea typeface="Tahoma"/>
                <a:cs typeface="Tahoma"/>
              </a:rPr>
              <a:t>50% CTEEP / 50% </a:t>
            </a:r>
            <a:r>
              <a:rPr lang="es-CO" sz="1400" b="0" dirty="0" err="1">
                <a:solidFill>
                  <a:schemeClr val="bg1"/>
                </a:solidFill>
                <a:latin typeface="Tahoma"/>
                <a:ea typeface="Tahoma"/>
                <a:cs typeface="Tahoma"/>
              </a:rPr>
              <a:t>Taesa</a:t>
            </a:r>
            <a:endParaRPr kumimoji="0" lang="es-CO" sz="1400" b="0" i="0" strike="noStrike" kern="1200" cap="none" spc="0" normalizeH="0" baseline="0" noProof="0" dirty="0">
              <a:ln>
                <a:noFill/>
              </a:ln>
              <a:solidFill>
                <a:schemeClr val="bg1"/>
              </a:solidFill>
              <a:effectLst/>
              <a:uLnTx/>
              <a:uFillTx/>
              <a:latin typeface="Tahoma"/>
              <a:ea typeface="Tahoma"/>
              <a:cs typeface="Tahoma"/>
            </a:endParaRPr>
          </a:p>
        </p:txBody>
      </p:sp>
      <p:sp>
        <p:nvSpPr>
          <p:cNvPr id="65" name="CuadroTexto 64">
            <a:extLst>
              <a:ext uri="{FF2B5EF4-FFF2-40B4-BE49-F238E27FC236}">
                <a16:creationId xmlns:a16="http://schemas.microsoft.com/office/drawing/2014/main" id="{E9C9902E-F2E5-4EDC-94AE-BDE72290E29D}"/>
              </a:ext>
            </a:extLst>
          </p:cNvPr>
          <p:cNvSpPr txBox="1"/>
          <p:nvPr/>
        </p:nvSpPr>
        <p:spPr>
          <a:xfrm>
            <a:off x="9213757" y="5006326"/>
            <a:ext cx="2878700" cy="707886"/>
          </a:xfrm>
          <a:prstGeom prst="rect">
            <a:avLst/>
          </a:prstGeom>
          <a:noFill/>
        </p:spPr>
        <p:txBody>
          <a:bodyPr wrap="square" rtlCol="0">
            <a:noAutofit/>
          </a:bodyPr>
          <a:lstStyle/>
          <a:p>
            <a:r>
              <a:rPr lang="es-CO" sz="1400" b="1" dirty="0">
                <a:solidFill>
                  <a:srgbClr val="00B0F0"/>
                </a:solidFill>
                <a:latin typeface="Tahoma" panose="020B0604030504040204" pitchFamily="34" charset="0"/>
                <a:ea typeface="Tahoma" panose="020B0604030504040204" pitchFamily="34" charset="0"/>
                <a:cs typeface="Tahoma" panose="020B0604030504040204" pitchFamily="34" charset="0"/>
              </a:rPr>
              <a:t>IE </a:t>
            </a:r>
            <a:r>
              <a:rPr lang="es-CO" sz="1400" b="1" dirty="0" err="1">
                <a:solidFill>
                  <a:srgbClr val="00B0F0"/>
                </a:solidFill>
                <a:latin typeface="Tahoma" panose="020B0604030504040204" pitchFamily="34" charset="0"/>
                <a:ea typeface="Tahoma" panose="020B0604030504040204" pitchFamily="34" charset="0"/>
                <a:cs typeface="Tahoma" panose="020B0604030504040204" pitchFamily="34" charset="0"/>
              </a:rPr>
              <a:t>Ivaí</a:t>
            </a:r>
            <a:r>
              <a:rPr lang="es-CO" sz="1400" b="1" dirty="0">
                <a:solidFill>
                  <a:srgbClr val="00B0F0"/>
                </a:solidFill>
                <a:latin typeface="Tahoma" panose="020B0604030504040204" pitchFamily="34" charset="0"/>
                <a:ea typeface="Tahoma" panose="020B0604030504040204" pitchFamily="34" charset="0"/>
                <a:cs typeface="Tahoma" panose="020B0604030504040204" pitchFamily="34" charset="0"/>
              </a:rPr>
              <a:t> (50%)</a:t>
            </a:r>
          </a:p>
          <a:p>
            <a:r>
              <a:rPr lang="es-CO" sz="1400" dirty="0">
                <a:solidFill>
                  <a:schemeClr val="bg1"/>
                </a:solidFill>
                <a:latin typeface="Tahoma" panose="020B0604030504040204" pitchFamily="34" charset="0"/>
                <a:ea typeface="Tahoma" panose="020B0604030504040204" pitchFamily="34" charset="0"/>
                <a:cs typeface="Tahoma" panose="020B0604030504040204" pitchFamily="34" charset="0"/>
              </a:rPr>
              <a:t>RAP </a:t>
            </a:r>
            <a:r>
              <a:rPr lang="es-CO" sz="1400" baseline="30000" dirty="0">
                <a:solidFill>
                  <a:schemeClr val="bg1"/>
                </a:solidFill>
                <a:latin typeface="Tahoma" panose="020B0604030504040204" pitchFamily="34" charset="0"/>
                <a:ea typeface="Tahoma" panose="020B0604030504040204" pitchFamily="34" charset="0"/>
                <a:cs typeface="Tahoma" panose="020B0604030504040204" pitchFamily="34" charset="0"/>
              </a:rPr>
              <a:t>(3) </a:t>
            </a:r>
            <a:r>
              <a:rPr lang="es-CO" sz="1400" dirty="0">
                <a:solidFill>
                  <a:schemeClr val="bg1"/>
                </a:solidFill>
                <a:latin typeface="Tahoma" panose="020B0604030504040204" pitchFamily="34" charset="0"/>
                <a:ea typeface="Tahoma" panose="020B0604030504040204" pitchFamily="34" charset="0"/>
                <a:cs typeface="Tahoma" panose="020B0604030504040204" pitchFamily="34" charset="0"/>
              </a:rPr>
              <a:t>=USD 70 </a:t>
            </a:r>
            <a:r>
              <a:rPr lang="es-CO" sz="1400" dirty="0" err="1">
                <a:solidFill>
                  <a:schemeClr val="bg1"/>
                </a:solidFill>
                <a:latin typeface="Tahoma" panose="020B0604030504040204" pitchFamily="34" charset="0"/>
                <a:ea typeface="Tahoma" panose="020B0604030504040204" pitchFamily="34" charset="0"/>
                <a:cs typeface="Tahoma" panose="020B0604030504040204" pitchFamily="34" charset="0"/>
              </a:rPr>
              <a:t>mill</a:t>
            </a:r>
            <a:endParaRPr lang="es-CO" sz="1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s-CO" sz="1400" baseline="30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s-CO" sz="1400" baseline="30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s-CO" sz="1400" baseline="30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s-CO" sz="1400" baseline="30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s-CO" sz="1400" b="1" dirty="0">
              <a:solidFill>
                <a:srgbClr val="00B0F0"/>
              </a:solidFill>
              <a:latin typeface="Tahoma" panose="020B0604030504040204" pitchFamily="34" charset="0"/>
              <a:ea typeface="Tahoma" panose="020B0604030504040204" pitchFamily="34" charset="0"/>
              <a:cs typeface="Tahoma" panose="020B0604030504040204" pitchFamily="34" charset="0"/>
            </a:endParaRPr>
          </a:p>
          <a:p>
            <a:endParaRPr lang="es-CO" sz="1400" b="1" dirty="0">
              <a:solidFill>
                <a:srgbClr val="00B0F0"/>
              </a:solidFill>
              <a:latin typeface="Tahoma" panose="020B0604030504040204" pitchFamily="34" charset="0"/>
              <a:ea typeface="Tahoma" panose="020B0604030504040204" pitchFamily="34" charset="0"/>
              <a:cs typeface="Tahoma" panose="020B0604030504040204" pitchFamily="34" charset="0"/>
            </a:endParaRPr>
          </a:p>
          <a:p>
            <a:pPr marL="182562"/>
            <a:endParaRPr lang="es-CO" sz="1400" b="1" dirty="0">
              <a:solidFill>
                <a:srgbClr val="FFC000"/>
              </a:solidFill>
              <a:latin typeface="Tahoma" panose="020B0604030504040204" pitchFamily="34" charset="0"/>
              <a:ea typeface="Tahoma" panose="020B0604030504040204" pitchFamily="34" charset="0"/>
              <a:cs typeface="Tahoma" panose="020B0604030504040204" pitchFamily="34" charset="0"/>
            </a:endParaRPr>
          </a:p>
          <a:p>
            <a:pPr marL="182562"/>
            <a:endParaRPr lang="es-CO" sz="1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0" name="CuadroTexto 69">
            <a:extLst>
              <a:ext uri="{FF2B5EF4-FFF2-40B4-BE49-F238E27FC236}">
                <a16:creationId xmlns:a16="http://schemas.microsoft.com/office/drawing/2014/main" id="{23FDE61F-D03E-48A6-BFF3-9CD116F99D13}"/>
              </a:ext>
            </a:extLst>
          </p:cNvPr>
          <p:cNvSpPr txBox="1"/>
          <p:nvPr/>
        </p:nvSpPr>
        <p:spPr>
          <a:xfrm>
            <a:off x="6775369" y="1539533"/>
            <a:ext cx="2878700" cy="707886"/>
          </a:xfrm>
          <a:prstGeom prst="rect">
            <a:avLst/>
          </a:prstGeom>
          <a:noFill/>
        </p:spPr>
        <p:txBody>
          <a:bodyPr wrap="square" rtlCol="0">
            <a:noAutofit/>
          </a:bodyPr>
          <a:lstStyle/>
          <a:p>
            <a:r>
              <a:rPr lang="es-CO" sz="1400" b="1" dirty="0">
                <a:solidFill>
                  <a:srgbClr val="00B0F0"/>
                </a:solidFill>
                <a:latin typeface="Tahoma" panose="020B0604030504040204" pitchFamily="34" charset="0"/>
                <a:ea typeface="Tahoma" panose="020B0604030504040204" pitchFamily="34" charset="0"/>
                <a:cs typeface="Tahoma" panose="020B0604030504040204" pitchFamily="34" charset="0"/>
              </a:rPr>
              <a:t>Baterías (100%)</a:t>
            </a:r>
          </a:p>
          <a:p>
            <a:r>
              <a:rPr lang="es-CO" sz="1400" dirty="0">
                <a:solidFill>
                  <a:schemeClr val="bg1"/>
                </a:solidFill>
                <a:latin typeface="Tahoma" panose="020B0604030504040204" pitchFamily="34" charset="0"/>
                <a:ea typeface="Tahoma" panose="020B0604030504040204" pitchFamily="34" charset="0"/>
                <a:cs typeface="Tahoma" panose="020B0604030504040204" pitchFamily="34" charset="0"/>
              </a:rPr>
              <a:t>RAP </a:t>
            </a:r>
            <a:r>
              <a:rPr lang="es-CO" sz="1400" baseline="30000" dirty="0">
                <a:solidFill>
                  <a:schemeClr val="bg1"/>
                </a:solidFill>
                <a:latin typeface="Tahoma" panose="020B0604030504040204" pitchFamily="34" charset="0"/>
                <a:ea typeface="Tahoma" panose="020B0604030504040204" pitchFamily="34" charset="0"/>
                <a:cs typeface="Tahoma" panose="020B0604030504040204" pitchFamily="34" charset="0"/>
              </a:rPr>
              <a:t>(2) </a:t>
            </a:r>
            <a:r>
              <a:rPr lang="es-CO" sz="1400" dirty="0">
                <a:solidFill>
                  <a:schemeClr val="bg1"/>
                </a:solidFill>
                <a:latin typeface="Tahoma" panose="020B0604030504040204" pitchFamily="34" charset="0"/>
                <a:ea typeface="Tahoma" panose="020B0604030504040204" pitchFamily="34" charset="0"/>
                <a:cs typeface="Tahoma" panose="020B0604030504040204" pitchFamily="34" charset="0"/>
              </a:rPr>
              <a:t>=USD 5,6 </a:t>
            </a:r>
            <a:r>
              <a:rPr lang="es-CO" sz="1400" dirty="0" err="1">
                <a:solidFill>
                  <a:schemeClr val="bg1"/>
                </a:solidFill>
                <a:latin typeface="Tahoma" panose="020B0604030504040204" pitchFamily="34" charset="0"/>
                <a:ea typeface="Tahoma" panose="020B0604030504040204" pitchFamily="34" charset="0"/>
                <a:cs typeface="Tahoma" panose="020B0604030504040204" pitchFamily="34" charset="0"/>
              </a:rPr>
              <a:t>mill</a:t>
            </a:r>
            <a:endParaRPr lang="es-CO" sz="1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s-CO" sz="6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es-CO" sz="1400" b="1" dirty="0">
                <a:solidFill>
                  <a:srgbClr val="00B0F0"/>
                </a:solidFill>
                <a:latin typeface="Tahoma" panose="020B0604030504040204" pitchFamily="34" charset="0"/>
                <a:ea typeface="Tahoma" panose="020B0604030504040204" pitchFamily="34" charset="0"/>
                <a:cs typeface="Tahoma" panose="020B0604030504040204" pitchFamily="34" charset="0"/>
              </a:rPr>
              <a:t>75 refuerzos (100%)</a:t>
            </a:r>
          </a:p>
          <a:p>
            <a:r>
              <a:rPr lang="es-CO" sz="1400" dirty="0">
                <a:solidFill>
                  <a:schemeClr val="bg1"/>
                </a:solidFill>
                <a:latin typeface="Tahoma" panose="020B0604030504040204" pitchFamily="34" charset="0"/>
                <a:ea typeface="Tahoma" panose="020B0604030504040204" pitchFamily="34" charset="0"/>
                <a:cs typeface="Tahoma" panose="020B0604030504040204" pitchFamily="34" charset="0"/>
              </a:rPr>
              <a:t>RAP </a:t>
            </a:r>
            <a:r>
              <a:rPr lang="es-CO" sz="1400" baseline="30000" dirty="0">
                <a:solidFill>
                  <a:schemeClr val="bg1"/>
                </a:solidFill>
                <a:latin typeface="Tahoma" panose="020B0604030504040204" pitchFamily="34" charset="0"/>
                <a:ea typeface="Tahoma" panose="020B0604030504040204" pitchFamily="34" charset="0"/>
                <a:cs typeface="Tahoma" panose="020B0604030504040204" pitchFamily="34" charset="0"/>
              </a:rPr>
              <a:t>(2) </a:t>
            </a:r>
            <a:r>
              <a:rPr lang="es-CO" sz="1400" dirty="0">
                <a:solidFill>
                  <a:schemeClr val="bg1"/>
                </a:solidFill>
                <a:latin typeface="Tahoma" panose="020B0604030504040204" pitchFamily="34" charset="0"/>
                <a:ea typeface="Tahoma" panose="020B0604030504040204" pitchFamily="34" charset="0"/>
                <a:cs typeface="Tahoma" panose="020B0604030504040204" pitchFamily="34" charset="0"/>
              </a:rPr>
              <a:t>=USD 8,2 </a:t>
            </a:r>
            <a:r>
              <a:rPr lang="es-CO" sz="1400" dirty="0" err="1">
                <a:solidFill>
                  <a:schemeClr val="bg1"/>
                </a:solidFill>
                <a:latin typeface="Tahoma" panose="020B0604030504040204" pitchFamily="34" charset="0"/>
                <a:ea typeface="Tahoma" panose="020B0604030504040204" pitchFamily="34" charset="0"/>
                <a:cs typeface="Tahoma" panose="020B0604030504040204" pitchFamily="34" charset="0"/>
              </a:rPr>
              <a:t>mill</a:t>
            </a:r>
            <a:endParaRPr lang="es-CO" sz="1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s-CO" sz="1400" b="1" dirty="0">
              <a:solidFill>
                <a:srgbClr val="00B0F0"/>
              </a:solidFill>
              <a:latin typeface="Tahoma" panose="020B0604030504040204" pitchFamily="34" charset="0"/>
              <a:ea typeface="Tahoma" panose="020B0604030504040204" pitchFamily="34" charset="0"/>
              <a:cs typeface="Tahoma" panose="020B0604030504040204" pitchFamily="34" charset="0"/>
            </a:endParaRPr>
          </a:p>
          <a:p>
            <a:endParaRPr lang="es-CO" sz="14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es-CO" sz="14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es-CO" sz="14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es-CO" sz="1400" baseline="30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s-CO" sz="1400" baseline="30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s-CO" sz="1400" b="1" dirty="0">
              <a:solidFill>
                <a:srgbClr val="00B0F0"/>
              </a:solidFill>
              <a:latin typeface="Tahoma" panose="020B0604030504040204" pitchFamily="34" charset="0"/>
              <a:ea typeface="Tahoma" panose="020B0604030504040204" pitchFamily="34" charset="0"/>
              <a:cs typeface="Tahoma" panose="020B0604030504040204" pitchFamily="34" charset="0"/>
            </a:endParaRPr>
          </a:p>
          <a:p>
            <a:endParaRPr lang="es-CO" sz="1400" b="1" dirty="0">
              <a:solidFill>
                <a:srgbClr val="00B0F0"/>
              </a:solidFill>
              <a:latin typeface="Tahoma" panose="020B0604030504040204" pitchFamily="34" charset="0"/>
              <a:ea typeface="Tahoma" panose="020B0604030504040204" pitchFamily="34" charset="0"/>
              <a:cs typeface="Tahoma" panose="020B0604030504040204" pitchFamily="34" charset="0"/>
            </a:endParaRPr>
          </a:p>
          <a:p>
            <a:endParaRPr lang="es-CO" sz="1400" b="1" dirty="0">
              <a:solidFill>
                <a:srgbClr val="00B0F0"/>
              </a:solidFill>
              <a:latin typeface="Tahoma" panose="020B0604030504040204" pitchFamily="34" charset="0"/>
              <a:ea typeface="Tahoma" panose="020B0604030504040204" pitchFamily="34" charset="0"/>
              <a:cs typeface="Tahoma" panose="020B0604030504040204" pitchFamily="34" charset="0"/>
            </a:endParaRPr>
          </a:p>
          <a:p>
            <a:pPr marL="182562"/>
            <a:endParaRPr lang="es-CO" sz="1400" b="1" dirty="0">
              <a:solidFill>
                <a:srgbClr val="FFC000"/>
              </a:solidFill>
              <a:latin typeface="Tahoma" panose="020B0604030504040204" pitchFamily="34" charset="0"/>
              <a:ea typeface="Tahoma" panose="020B0604030504040204" pitchFamily="34" charset="0"/>
              <a:cs typeface="Tahoma" panose="020B0604030504040204" pitchFamily="34" charset="0"/>
            </a:endParaRPr>
          </a:p>
          <a:p>
            <a:pPr marL="182562"/>
            <a:endParaRPr lang="es-CO" sz="1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4" name="Gráfico 3">
            <a:extLst>
              <a:ext uri="{FF2B5EF4-FFF2-40B4-BE49-F238E27FC236}">
                <a16:creationId xmlns:a16="http://schemas.microsoft.com/office/drawing/2014/main" id="{AE03B4CA-85D1-4C8B-B882-541B1FED9B4A}"/>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197380" y="1439129"/>
            <a:ext cx="783829" cy="594262"/>
          </a:xfrm>
          <a:prstGeom prst="rect">
            <a:avLst/>
          </a:prstGeom>
        </p:spPr>
      </p:pic>
      <p:pic>
        <p:nvPicPr>
          <p:cNvPr id="5" name="Gráfico 4">
            <a:extLst>
              <a:ext uri="{FF2B5EF4-FFF2-40B4-BE49-F238E27FC236}">
                <a16:creationId xmlns:a16="http://schemas.microsoft.com/office/drawing/2014/main" id="{84AE2E59-4519-1D15-BB5A-5359D0A1ABFA}"/>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146407" y="1869849"/>
            <a:ext cx="2625959" cy="2503096"/>
          </a:xfrm>
          <a:prstGeom prst="rect">
            <a:avLst/>
          </a:prstGeom>
        </p:spPr>
      </p:pic>
      <p:pic>
        <p:nvPicPr>
          <p:cNvPr id="10" name="Gráfico 9">
            <a:extLst>
              <a:ext uri="{FF2B5EF4-FFF2-40B4-BE49-F238E27FC236}">
                <a16:creationId xmlns:a16="http://schemas.microsoft.com/office/drawing/2014/main" id="{ED233BAA-71DB-50C3-CB21-C9034C5A1A3F}"/>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2828032" y="1109784"/>
            <a:ext cx="570544" cy="359016"/>
          </a:xfrm>
          <a:prstGeom prst="rect">
            <a:avLst/>
          </a:prstGeom>
        </p:spPr>
      </p:pic>
      <p:pic>
        <p:nvPicPr>
          <p:cNvPr id="11" name="Gráfico 10">
            <a:extLst>
              <a:ext uri="{FF2B5EF4-FFF2-40B4-BE49-F238E27FC236}">
                <a16:creationId xmlns:a16="http://schemas.microsoft.com/office/drawing/2014/main" id="{00F4735B-F23D-57D5-FA66-5F5B63687141}"/>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2850035" y="1103306"/>
            <a:ext cx="555018" cy="343490"/>
          </a:xfrm>
          <a:prstGeom prst="rect">
            <a:avLst/>
          </a:prstGeom>
        </p:spPr>
      </p:pic>
      <p:pic>
        <p:nvPicPr>
          <p:cNvPr id="12" name="Gráfico 11">
            <a:extLst>
              <a:ext uri="{FF2B5EF4-FFF2-40B4-BE49-F238E27FC236}">
                <a16:creationId xmlns:a16="http://schemas.microsoft.com/office/drawing/2014/main" id="{BB4FD35D-A35E-2EA7-E4B6-0A37072237CA}"/>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3382739" y="1206013"/>
            <a:ext cx="584174" cy="529652"/>
          </a:xfrm>
          <a:prstGeom prst="rect">
            <a:avLst/>
          </a:prstGeom>
        </p:spPr>
      </p:pic>
      <p:pic>
        <p:nvPicPr>
          <p:cNvPr id="13" name="Gráfico 12">
            <a:extLst>
              <a:ext uri="{FF2B5EF4-FFF2-40B4-BE49-F238E27FC236}">
                <a16:creationId xmlns:a16="http://schemas.microsoft.com/office/drawing/2014/main" id="{57ACC713-7AE9-4174-0763-F42CC2DBD2B1}"/>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3389554" y="1193587"/>
            <a:ext cx="570544" cy="514074"/>
          </a:xfrm>
          <a:prstGeom prst="rect">
            <a:avLst/>
          </a:prstGeom>
        </p:spPr>
      </p:pic>
      <p:pic>
        <p:nvPicPr>
          <p:cNvPr id="14" name="Gráfico 13">
            <a:extLst>
              <a:ext uri="{FF2B5EF4-FFF2-40B4-BE49-F238E27FC236}">
                <a16:creationId xmlns:a16="http://schemas.microsoft.com/office/drawing/2014/main" id="{4C425381-FCBD-DC6B-418B-7263E37646F6}"/>
              </a:ext>
            </a:extLst>
          </p:cNvPr>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3399348" y="1277500"/>
            <a:ext cx="328853" cy="142369"/>
          </a:xfrm>
          <a:prstGeom prst="rect">
            <a:avLst/>
          </a:prstGeom>
        </p:spPr>
      </p:pic>
      <p:pic>
        <p:nvPicPr>
          <p:cNvPr id="15" name="Gráfico 14">
            <a:extLst>
              <a:ext uri="{FF2B5EF4-FFF2-40B4-BE49-F238E27FC236}">
                <a16:creationId xmlns:a16="http://schemas.microsoft.com/office/drawing/2014/main" id="{97F6DB82-3456-B804-9B0B-163444079F97}"/>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17240" y="1275650"/>
            <a:ext cx="312811" cy="126327"/>
          </a:xfrm>
          <a:prstGeom prst="rect">
            <a:avLst/>
          </a:prstGeom>
        </p:spPr>
      </p:pic>
      <p:pic>
        <p:nvPicPr>
          <p:cNvPr id="16" name="Gráfico 15">
            <a:extLst>
              <a:ext uri="{FF2B5EF4-FFF2-40B4-BE49-F238E27FC236}">
                <a16:creationId xmlns:a16="http://schemas.microsoft.com/office/drawing/2014/main" id="{CCFDEAE9-9288-4084-257A-217511441121}"/>
              </a:ext>
            </a:extLst>
          </p:cNvPr>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3881777" y="1528639"/>
            <a:ext cx="670970" cy="796135"/>
          </a:xfrm>
          <a:prstGeom prst="rect">
            <a:avLst/>
          </a:prstGeom>
        </p:spPr>
      </p:pic>
      <p:pic>
        <p:nvPicPr>
          <p:cNvPr id="17" name="Gráfico 16">
            <a:extLst>
              <a:ext uri="{FF2B5EF4-FFF2-40B4-BE49-F238E27FC236}">
                <a16:creationId xmlns:a16="http://schemas.microsoft.com/office/drawing/2014/main" id="{BFDDA010-6F61-A429-7BEE-221984D8D6C8}"/>
              </a:ext>
            </a:extLst>
          </p:cNvPr>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3888957" y="1507431"/>
            <a:ext cx="656608" cy="779722"/>
          </a:xfrm>
          <a:prstGeom prst="rect">
            <a:avLst/>
          </a:prstGeom>
        </p:spPr>
      </p:pic>
      <p:pic>
        <p:nvPicPr>
          <p:cNvPr id="18" name="Gráfico 17">
            <a:extLst>
              <a:ext uri="{FF2B5EF4-FFF2-40B4-BE49-F238E27FC236}">
                <a16:creationId xmlns:a16="http://schemas.microsoft.com/office/drawing/2014/main" id="{C90142DC-9D4A-7EC7-632C-AD6698456DD6}"/>
              </a:ext>
            </a:extLst>
          </p:cNvPr>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3635793" y="2097150"/>
            <a:ext cx="396583" cy="423320"/>
          </a:xfrm>
          <a:prstGeom prst="rect">
            <a:avLst/>
          </a:prstGeom>
        </p:spPr>
      </p:pic>
      <p:pic>
        <p:nvPicPr>
          <p:cNvPr id="19" name="Gráfico 18">
            <a:extLst>
              <a:ext uri="{FF2B5EF4-FFF2-40B4-BE49-F238E27FC236}">
                <a16:creationId xmlns:a16="http://schemas.microsoft.com/office/drawing/2014/main" id="{0A78A8CA-CA54-F52A-4737-4A6F90F32825}"/>
              </a:ext>
            </a:extLst>
          </p:cNvPr>
          <p:cNvPicPr>
            <a:picLocks noChangeAspect="1"/>
          </p:cNvPicPr>
          <p:nvPr/>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3635793" y="2081099"/>
            <a:ext cx="380988" cy="405495"/>
          </a:xfrm>
          <a:prstGeom prst="rect">
            <a:avLst/>
          </a:prstGeom>
        </p:spPr>
      </p:pic>
      <p:pic>
        <p:nvPicPr>
          <p:cNvPr id="20" name="Gráfico 19">
            <a:extLst>
              <a:ext uri="{FF2B5EF4-FFF2-40B4-BE49-F238E27FC236}">
                <a16:creationId xmlns:a16="http://schemas.microsoft.com/office/drawing/2014/main" id="{D5BF72B2-18CD-671A-FA3C-11F7FCB37545}"/>
              </a:ext>
            </a:extLst>
          </p:cNvPr>
          <p:cNvPicPr>
            <a:picLocks noChangeAspect="1"/>
          </p:cNvPicPr>
          <p:nvPr/>
        </p:nvPicPr>
        <p:blipFill>
          <a:blip r:embed="rId36" cstate="email">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3642533" y="2274593"/>
            <a:ext cx="791224" cy="1110716"/>
          </a:xfrm>
          <a:prstGeom prst="rect">
            <a:avLst/>
          </a:prstGeom>
        </p:spPr>
      </p:pic>
      <p:pic>
        <p:nvPicPr>
          <p:cNvPr id="21" name="Gráfico 20">
            <a:extLst>
              <a:ext uri="{FF2B5EF4-FFF2-40B4-BE49-F238E27FC236}">
                <a16:creationId xmlns:a16="http://schemas.microsoft.com/office/drawing/2014/main" id="{25276613-15CE-D2BA-382D-4BDAA5946845}"/>
              </a:ext>
            </a:extLst>
          </p:cNvPr>
          <p:cNvPicPr>
            <a:picLocks noChangeAspect="1"/>
          </p:cNvPicPr>
          <p:nvPr/>
        </p:nvPicPr>
        <p:blipFill>
          <a:blip r:embed="rId38" cstate="email">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4051730" y="3423877"/>
            <a:ext cx="572378" cy="2428336"/>
          </a:xfrm>
          <a:prstGeom prst="rect">
            <a:avLst/>
          </a:prstGeom>
        </p:spPr>
      </p:pic>
      <p:pic>
        <p:nvPicPr>
          <p:cNvPr id="22" name="Gráfico 21">
            <a:extLst>
              <a:ext uri="{FF2B5EF4-FFF2-40B4-BE49-F238E27FC236}">
                <a16:creationId xmlns:a16="http://schemas.microsoft.com/office/drawing/2014/main" id="{EB62EFE9-94CB-A225-B822-5C931459173C}"/>
              </a:ext>
            </a:extLst>
          </p:cNvPr>
          <p:cNvPicPr>
            <a:picLocks noChangeAspect="1"/>
          </p:cNvPicPr>
          <p:nvPr/>
        </p:nvPicPr>
        <p:blipFill>
          <a:blip r:embed="rId40" cstate="email">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a:off x="4050481" y="3382053"/>
            <a:ext cx="560881" cy="2428336"/>
          </a:xfrm>
          <a:prstGeom prst="rect">
            <a:avLst/>
          </a:prstGeom>
        </p:spPr>
      </p:pic>
      <p:pic>
        <p:nvPicPr>
          <p:cNvPr id="23" name="Gráfico 22">
            <a:extLst>
              <a:ext uri="{FF2B5EF4-FFF2-40B4-BE49-F238E27FC236}">
                <a16:creationId xmlns:a16="http://schemas.microsoft.com/office/drawing/2014/main" id="{A9562085-F0DD-BF7A-BF19-1D6DC297F473}"/>
              </a:ext>
            </a:extLst>
          </p:cNvPr>
          <p:cNvPicPr>
            <a:picLocks noChangeAspect="1"/>
          </p:cNvPicPr>
          <p:nvPr/>
        </p:nvPicPr>
        <p:blipFill>
          <a:blip r:embed="rId42" cstate="email">
            <a:extLst>
              <a:ext uri="{28A0092B-C50C-407E-A947-70E740481C1C}">
                <a14:useLocalDpi xmlns:a14="http://schemas.microsoft.com/office/drawing/2010/main"/>
              </a:ext>
              <a:ext uri="{96DAC541-7B7A-43D3-8B79-37D633B846F1}">
                <asvg:svgBlip xmlns:asvg="http://schemas.microsoft.com/office/drawing/2016/SVG/main" r:embed="rId43"/>
              </a:ext>
            </a:extLst>
          </a:blip>
          <a:stretch>
            <a:fillRect/>
          </a:stretch>
        </p:blipFill>
        <p:spPr>
          <a:xfrm>
            <a:off x="4246095" y="3715701"/>
            <a:ext cx="1100211" cy="2026378"/>
          </a:xfrm>
          <a:prstGeom prst="rect">
            <a:avLst/>
          </a:prstGeom>
        </p:spPr>
      </p:pic>
      <p:pic>
        <p:nvPicPr>
          <p:cNvPr id="24" name="Gráfico 23">
            <a:extLst>
              <a:ext uri="{FF2B5EF4-FFF2-40B4-BE49-F238E27FC236}">
                <a16:creationId xmlns:a16="http://schemas.microsoft.com/office/drawing/2014/main" id="{A166088C-4E54-05C1-2A28-D70A0101BAC2}"/>
              </a:ext>
            </a:extLst>
          </p:cNvPr>
          <p:cNvPicPr>
            <a:picLocks noChangeAspect="1"/>
          </p:cNvPicPr>
          <p:nvPr/>
        </p:nvPicPr>
        <p:blipFill>
          <a:blip r:embed="rId44" cstate="email">
            <a:extLst>
              <a:ext uri="{28A0092B-C50C-407E-A947-70E740481C1C}">
                <a14:useLocalDpi xmlns:a14="http://schemas.microsoft.com/office/drawing/2010/main"/>
              </a:ext>
              <a:ext uri="{96DAC541-7B7A-43D3-8B79-37D633B846F1}">
                <asvg:svgBlip xmlns:asvg="http://schemas.microsoft.com/office/drawing/2016/SVG/main" r:embed="rId45"/>
              </a:ext>
            </a:extLst>
          </a:blip>
          <a:stretch>
            <a:fillRect/>
          </a:stretch>
        </p:blipFill>
        <p:spPr>
          <a:xfrm>
            <a:off x="4255635" y="3686484"/>
            <a:ext cx="1090484" cy="2026377"/>
          </a:xfrm>
          <a:prstGeom prst="rect">
            <a:avLst/>
          </a:prstGeom>
        </p:spPr>
      </p:pic>
      <p:pic>
        <p:nvPicPr>
          <p:cNvPr id="27" name="Gráfico 26">
            <a:extLst>
              <a:ext uri="{FF2B5EF4-FFF2-40B4-BE49-F238E27FC236}">
                <a16:creationId xmlns:a16="http://schemas.microsoft.com/office/drawing/2014/main" id="{EF1FBA58-BFCF-01F5-A908-852A9EFC997A}"/>
              </a:ext>
            </a:extLst>
          </p:cNvPr>
          <p:cNvPicPr>
            <a:picLocks noChangeAspect="1"/>
          </p:cNvPicPr>
          <p:nvPr/>
        </p:nvPicPr>
        <p:blipFill>
          <a:blip r:embed="rId46" cstate="email">
            <a:extLst>
              <a:ext uri="{28A0092B-C50C-407E-A947-70E740481C1C}">
                <a14:useLocalDpi xmlns:a14="http://schemas.microsoft.com/office/drawing/2010/main"/>
              </a:ext>
              <a:ext uri="{96DAC541-7B7A-43D3-8B79-37D633B846F1}">
                <asvg:svgBlip xmlns:asvg="http://schemas.microsoft.com/office/drawing/2016/SVG/main" r:embed="rId47"/>
              </a:ext>
            </a:extLst>
          </a:blip>
          <a:stretch>
            <a:fillRect/>
          </a:stretch>
        </p:blipFill>
        <p:spPr>
          <a:xfrm>
            <a:off x="4146560" y="1840064"/>
            <a:ext cx="2628880" cy="2503096"/>
          </a:xfrm>
          <a:prstGeom prst="rect">
            <a:avLst/>
          </a:prstGeom>
        </p:spPr>
      </p:pic>
      <p:pic>
        <p:nvPicPr>
          <p:cNvPr id="30" name="Gráfico 29">
            <a:extLst>
              <a:ext uri="{FF2B5EF4-FFF2-40B4-BE49-F238E27FC236}">
                <a16:creationId xmlns:a16="http://schemas.microsoft.com/office/drawing/2014/main" id="{A705957B-8CEA-0B75-07AF-8833AF70FA15}"/>
              </a:ext>
            </a:extLst>
          </p:cNvPr>
          <p:cNvPicPr>
            <a:picLocks noChangeAspect="1"/>
          </p:cNvPicPr>
          <p:nvPr/>
        </p:nvPicPr>
        <p:blipFill>
          <a:blip r:embed="rId48" cstate="email">
            <a:extLst>
              <a:ext uri="{28A0092B-C50C-407E-A947-70E740481C1C}">
                <a14:useLocalDpi xmlns:a14="http://schemas.microsoft.com/office/drawing/2010/main"/>
              </a:ext>
              <a:ext uri="{96DAC541-7B7A-43D3-8B79-37D633B846F1}">
                <asvg:svgBlip xmlns:asvg="http://schemas.microsoft.com/office/drawing/2016/SVG/main" r:embed="rId49"/>
              </a:ext>
            </a:extLst>
          </a:blip>
          <a:stretch>
            <a:fillRect/>
          </a:stretch>
        </p:blipFill>
        <p:spPr>
          <a:xfrm>
            <a:off x="4433379" y="2832972"/>
            <a:ext cx="784595" cy="864102"/>
          </a:xfrm>
          <a:prstGeom prst="rect">
            <a:avLst/>
          </a:prstGeom>
        </p:spPr>
      </p:pic>
      <p:pic>
        <p:nvPicPr>
          <p:cNvPr id="31" name="Gráfico 30">
            <a:extLst>
              <a:ext uri="{FF2B5EF4-FFF2-40B4-BE49-F238E27FC236}">
                <a16:creationId xmlns:a16="http://schemas.microsoft.com/office/drawing/2014/main" id="{6992104E-6BE5-1553-EA69-267A7FF979CC}"/>
              </a:ext>
            </a:extLst>
          </p:cNvPr>
          <p:cNvPicPr>
            <a:picLocks noChangeAspect="1"/>
          </p:cNvPicPr>
          <p:nvPr/>
        </p:nvPicPr>
        <p:blipFill>
          <a:blip r:embed="rId50" cstate="email">
            <a:extLst>
              <a:ext uri="{28A0092B-C50C-407E-A947-70E740481C1C}">
                <a14:useLocalDpi xmlns:a14="http://schemas.microsoft.com/office/drawing/2010/main"/>
              </a:ext>
              <a:ext uri="{96DAC541-7B7A-43D3-8B79-37D633B846F1}">
                <asvg:svgBlip xmlns:asvg="http://schemas.microsoft.com/office/drawing/2016/SVG/main" r:embed="rId51"/>
              </a:ext>
            </a:extLst>
          </a:blip>
          <a:stretch>
            <a:fillRect/>
          </a:stretch>
        </p:blipFill>
        <p:spPr>
          <a:xfrm>
            <a:off x="4440080" y="2804982"/>
            <a:ext cx="767857" cy="847364"/>
          </a:xfrm>
          <a:prstGeom prst="rect">
            <a:avLst/>
          </a:prstGeom>
        </p:spPr>
      </p:pic>
      <p:pic>
        <p:nvPicPr>
          <p:cNvPr id="32" name="Gráfico 31">
            <a:extLst>
              <a:ext uri="{FF2B5EF4-FFF2-40B4-BE49-F238E27FC236}">
                <a16:creationId xmlns:a16="http://schemas.microsoft.com/office/drawing/2014/main" id="{7256C2D1-28C3-A72F-FB3C-9DC7756B884C}"/>
              </a:ext>
            </a:extLst>
          </p:cNvPr>
          <p:cNvPicPr>
            <a:picLocks noChangeAspect="1"/>
          </p:cNvPicPr>
          <p:nvPr/>
        </p:nvPicPr>
        <p:blipFill>
          <a:blip r:embed="rId52" cstate="email">
            <a:extLst>
              <a:ext uri="{28A0092B-C50C-407E-A947-70E740481C1C}">
                <a14:useLocalDpi xmlns:a14="http://schemas.microsoft.com/office/drawing/2010/main"/>
              </a:ext>
              <a:ext uri="{96DAC541-7B7A-43D3-8B79-37D633B846F1}">
                <asvg:svgBlip xmlns:asvg="http://schemas.microsoft.com/office/drawing/2016/SVG/main" r:embed="rId53"/>
              </a:ext>
            </a:extLst>
          </a:blip>
          <a:stretch>
            <a:fillRect/>
          </a:stretch>
        </p:blipFill>
        <p:spPr>
          <a:xfrm>
            <a:off x="5270598" y="1676219"/>
            <a:ext cx="240671" cy="186727"/>
          </a:xfrm>
          <a:prstGeom prst="rect">
            <a:avLst/>
          </a:prstGeom>
        </p:spPr>
      </p:pic>
      <p:pic>
        <p:nvPicPr>
          <p:cNvPr id="33" name="Gráfico 32">
            <a:extLst>
              <a:ext uri="{FF2B5EF4-FFF2-40B4-BE49-F238E27FC236}">
                <a16:creationId xmlns:a16="http://schemas.microsoft.com/office/drawing/2014/main" id="{4A6F4868-9932-F35B-E4BE-151439312EDC}"/>
              </a:ext>
            </a:extLst>
          </p:cNvPr>
          <p:cNvPicPr>
            <a:picLocks noChangeAspect="1"/>
          </p:cNvPicPr>
          <p:nvPr/>
        </p:nvPicPr>
        <p:blipFill>
          <a:blip r:embed="rId54" cstate="email">
            <a:extLst>
              <a:ext uri="{28A0092B-C50C-407E-A947-70E740481C1C}">
                <a14:useLocalDpi xmlns:a14="http://schemas.microsoft.com/office/drawing/2010/main"/>
              </a:ext>
              <a:ext uri="{96DAC541-7B7A-43D3-8B79-37D633B846F1}">
                <asvg:svgBlip xmlns:asvg="http://schemas.microsoft.com/office/drawing/2016/SVG/main" r:embed="rId55"/>
              </a:ext>
            </a:extLst>
          </a:blip>
          <a:stretch>
            <a:fillRect/>
          </a:stretch>
        </p:blipFill>
        <p:spPr>
          <a:xfrm>
            <a:off x="5308421" y="1665505"/>
            <a:ext cx="211624" cy="168055"/>
          </a:xfrm>
          <a:prstGeom prst="rect">
            <a:avLst/>
          </a:prstGeom>
        </p:spPr>
      </p:pic>
      <p:pic>
        <p:nvPicPr>
          <p:cNvPr id="34" name="Gráfico 33">
            <a:extLst>
              <a:ext uri="{FF2B5EF4-FFF2-40B4-BE49-F238E27FC236}">
                <a16:creationId xmlns:a16="http://schemas.microsoft.com/office/drawing/2014/main" id="{5504A875-4268-97F6-CA36-56138029383C}"/>
              </a:ext>
            </a:extLst>
          </p:cNvPr>
          <p:cNvPicPr>
            <a:picLocks noChangeAspect="1"/>
          </p:cNvPicPr>
          <p:nvPr/>
        </p:nvPicPr>
        <p:blipFill>
          <a:blip r:embed="rId56" cstate="email">
            <a:extLst>
              <a:ext uri="{28A0092B-C50C-407E-A947-70E740481C1C}">
                <a14:useLocalDpi xmlns:a14="http://schemas.microsoft.com/office/drawing/2010/main"/>
              </a:ext>
              <a:ext uri="{96DAC541-7B7A-43D3-8B79-37D633B846F1}">
                <asvg:svgBlip xmlns:asvg="http://schemas.microsoft.com/office/drawing/2016/SVG/main" r:embed="rId57"/>
              </a:ext>
            </a:extLst>
          </a:blip>
          <a:stretch>
            <a:fillRect/>
          </a:stretch>
        </p:blipFill>
        <p:spPr>
          <a:xfrm>
            <a:off x="5106095" y="1611722"/>
            <a:ext cx="141181" cy="286179"/>
          </a:xfrm>
          <a:prstGeom prst="rect">
            <a:avLst/>
          </a:prstGeom>
        </p:spPr>
      </p:pic>
      <p:pic>
        <p:nvPicPr>
          <p:cNvPr id="35" name="Gráfico 34">
            <a:extLst>
              <a:ext uri="{FF2B5EF4-FFF2-40B4-BE49-F238E27FC236}">
                <a16:creationId xmlns:a16="http://schemas.microsoft.com/office/drawing/2014/main" id="{A8605187-4026-CCA5-C9D6-DC418E3E6785}"/>
              </a:ext>
            </a:extLst>
          </p:cNvPr>
          <p:cNvPicPr>
            <a:picLocks noChangeAspect="1"/>
          </p:cNvPicPr>
          <p:nvPr/>
        </p:nvPicPr>
        <p:blipFill>
          <a:blip r:embed="rId58" cstate="email">
            <a:extLst>
              <a:ext uri="{28A0092B-C50C-407E-A947-70E740481C1C}">
                <a14:useLocalDpi xmlns:a14="http://schemas.microsoft.com/office/drawing/2010/main"/>
              </a:ext>
              <a:ext uri="{96DAC541-7B7A-43D3-8B79-37D633B846F1}">
                <asvg:svgBlip xmlns:asvg="http://schemas.microsoft.com/office/drawing/2016/SVG/main" r:embed="rId59"/>
              </a:ext>
            </a:extLst>
          </a:blip>
          <a:stretch>
            <a:fillRect/>
          </a:stretch>
        </p:blipFill>
        <p:spPr>
          <a:xfrm>
            <a:off x="5123098" y="1613163"/>
            <a:ext cx="120195" cy="251838"/>
          </a:xfrm>
          <a:prstGeom prst="rect">
            <a:avLst/>
          </a:prstGeom>
        </p:spPr>
      </p:pic>
      <p:pic>
        <p:nvPicPr>
          <p:cNvPr id="36" name="Gráfico 35">
            <a:extLst>
              <a:ext uri="{FF2B5EF4-FFF2-40B4-BE49-F238E27FC236}">
                <a16:creationId xmlns:a16="http://schemas.microsoft.com/office/drawing/2014/main" id="{069C5770-51E0-0B49-1B92-124FD0553E03}"/>
              </a:ext>
            </a:extLst>
          </p:cNvPr>
          <p:cNvPicPr>
            <a:picLocks noChangeAspect="1"/>
          </p:cNvPicPr>
          <p:nvPr/>
        </p:nvPicPr>
        <p:blipFill>
          <a:blip r:embed="rId60" cstate="email">
            <a:extLst>
              <a:ext uri="{28A0092B-C50C-407E-A947-70E740481C1C}">
                <a14:useLocalDpi xmlns:a14="http://schemas.microsoft.com/office/drawing/2010/main"/>
              </a:ext>
              <a:ext uri="{96DAC541-7B7A-43D3-8B79-37D633B846F1}">
                <asvg:svgBlip xmlns:asvg="http://schemas.microsoft.com/office/drawing/2016/SVG/main" r:embed="rId61"/>
              </a:ext>
            </a:extLst>
          </a:blip>
          <a:stretch>
            <a:fillRect/>
          </a:stretch>
        </p:blipFill>
        <p:spPr>
          <a:xfrm>
            <a:off x="4914294" y="1553196"/>
            <a:ext cx="235655" cy="432035"/>
          </a:xfrm>
          <a:prstGeom prst="rect">
            <a:avLst/>
          </a:prstGeom>
        </p:spPr>
      </p:pic>
      <p:pic>
        <p:nvPicPr>
          <p:cNvPr id="37" name="Gráfico 36">
            <a:extLst>
              <a:ext uri="{FF2B5EF4-FFF2-40B4-BE49-F238E27FC236}">
                <a16:creationId xmlns:a16="http://schemas.microsoft.com/office/drawing/2014/main" id="{1A5DB388-8BB9-D459-2E70-8EC0B55411F9}"/>
              </a:ext>
            </a:extLst>
          </p:cNvPr>
          <p:cNvPicPr>
            <a:picLocks noChangeAspect="1"/>
          </p:cNvPicPr>
          <p:nvPr/>
        </p:nvPicPr>
        <p:blipFill>
          <a:blip r:embed="rId62" cstate="email">
            <a:extLst>
              <a:ext uri="{28A0092B-C50C-407E-A947-70E740481C1C}">
                <a14:useLocalDpi xmlns:a14="http://schemas.microsoft.com/office/drawing/2010/main"/>
              </a:ext>
              <a:ext uri="{96DAC541-7B7A-43D3-8B79-37D633B846F1}">
                <asvg:svgBlip xmlns:asvg="http://schemas.microsoft.com/office/drawing/2016/SVG/main" r:embed="rId63"/>
              </a:ext>
            </a:extLst>
          </a:blip>
          <a:stretch>
            <a:fillRect/>
          </a:stretch>
        </p:blipFill>
        <p:spPr>
          <a:xfrm>
            <a:off x="4938773" y="1547364"/>
            <a:ext cx="206198" cy="406506"/>
          </a:xfrm>
          <a:prstGeom prst="rect">
            <a:avLst/>
          </a:prstGeom>
        </p:spPr>
      </p:pic>
      <p:pic>
        <p:nvPicPr>
          <p:cNvPr id="38" name="Gráfico 37">
            <a:extLst>
              <a:ext uri="{FF2B5EF4-FFF2-40B4-BE49-F238E27FC236}">
                <a16:creationId xmlns:a16="http://schemas.microsoft.com/office/drawing/2014/main" id="{905E9590-5BB9-020C-F883-DF50DD84EC6E}"/>
              </a:ext>
            </a:extLst>
          </p:cNvPr>
          <p:cNvPicPr>
            <a:picLocks noChangeAspect="1"/>
          </p:cNvPicPr>
          <p:nvPr/>
        </p:nvPicPr>
        <p:blipFill>
          <a:blip r:embed="rId64" cstate="email">
            <a:extLst>
              <a:ext uri="{28A0092B-C50C-407E-A947-70E740481C1C}">
                <a14:useLocalDpi xmlns:a14="http://schemas.microsoft.com/office/drawing/2010/main"/>
              </a:ext>
              <a:ext uri="{96DAC541-7B7A-43D3-8B79-37D633B846F1}">
                <asvg:svgBlip xmlns:asvg="http://schemas.microsoft.com/office/drawing/2016/SVG/main" r:embed="rId65"/>
              </a:ext>
            </a:extLst>
          </a:blip>
          <a:stretch>
            <a:fillRect/>
          </a:stretch>
        </p:blipFill>
        <p:spPr>
          <a:xfrm>
            <a:off x="4212496" y="1430042"/>
            <a:ext cx="766790" cy="562313"/>
          </a:xfrm>
          <a:prstGeom prst="rect">
            <a:avLst/>
          </a:prstGeom>
        </p:spPr>
      </p:pic>
      <p:pic>
        <p:nvPicPr>
          <p:cNvPr id="39" name="Gráfico 38">
            <a:extLst>
              <a:ext uri="{FF2B5EF4-FFF2-40B4-BE49-F238E27FC236}">
                <a16:creationId xmlns:a16="http://schemas.microsoft.com/office/drawing/2014/main" id="{C9EE318A-6FE0-D106-EBD3-A5215805038D}"/>
              </a:ext>
            </a:extLst>
          </p:cNvPr>
          <p:cNvPicPr>
            <a:picLocks noChangeAspect="1"/>
          </p:cNvPicPr>
          <p:nvPr/>
        </p:nvPicPr>
        <p:blipFill>
          <a:blip r:embed="rId66" cstate="email">
            <a:extLst>
              <a:ext uri="{28A0092B-C50C-407E-A947-70E740481C1C}">
                <a14:useLocalDpi xmlns:a14="http://schemas.microsoft.com/office/drawing/2010/main"/>
              </a:ext>
              <a:ext uri="{96DAC541-7B7A-43D3-8B79-37D633B846F1}">
                <asvg:svgBlip xmlns:asvg="http://schemas.microsoft.com/office/drawing/2016/SVG/main" r:embed="rId67"/>
              </a:ext>
            </a:extLst>
          </a:blip>
          <a:stretch>
            <a:fillRect/>
          </a:stretch>
        </p:blipFill>
        <p:spPr>
          <a:xfrm>
            <a:off x="3651674" y="2257350"/>
            <a:ext cx="774069" cy="1093562"/>
          </a:xfrm>
          <a:prstGeom prst="rect">
            <a:avLst/>
          </a:prstGeom>
        </p:spPr>
      </p:pic>
      <p:pic>
        <p:nvPicPr>
          <p:cNvPr id="40" name="Gráfico 39">
            <a:extLst>
              <a:ext uri="{FF2B5EF4-FFF2-40B4-BE49-F238E27FC236}">
                <a16:creationId xmlns:a16="http://schemas.microsoft.com/office/drawing/2014/main" id="{98499710-6F1B-37BA-E3E6-B8CD8560573E}"/>
              </a:ext>
            </a:extLst>
          </p:cNvPr>
          <p:cNvPicPr>
            <a:picLocks noChangeAspect="1"/>
          </p:cNvPicPr>
          <p:nvPr/>
        </p:nvPicPr>
        <p:blipFill>
          <a:blip r:embed="rId68" cstate="email">
            <a:extLst>
              <a:ext uri="{28A0092B-C50C-407E-A947-70E740481C1C}">
                <a14:useLocalDpi xmlns:a14="http://schemas.microsoft.com/office/drawing/2010/main"/>
              </a:ext>
              <a:ext uri="{96DAC541-7B7A-43D3-8B79-37D633B846F1}">
                <asvg:svgBlip xmlns:asvg="http://schemas.microsoft.com/office/drawing/2016/SVG/main" r:embed="rId69"/>
              </a:ext>
            </a:extLst>
          </a:blip>
          <a:stretch>
            <a:fillRect/>
          </a:stretch>
        </p:blipFill>
        <p:spPr>
          <a:xfrm>
            <a:off x="3471098" y="1085649"/>
            <a:ext cx="129056" cy="142292"/>
          </a:xfrm>
          <a:prstGeom prst="rect">
            <a:avLst/>
          </a:prstGeom>
        </p:spPr>
      </p:pic>
      <p:pic>
        <p:nvPicPr>
          <p:cNvPr id="41" name="Gráfico 40">
            <a:extLst>
              <a:ext uri="{FF2B5EF4-FFF2-40B4-BE49-F238E27FC236}">
                <a16:creationId xmlns:a16="http://schemas.microsoft.com/office/drawing/2014/main" id="{62489C60-EDD1-4C61-765E-E08969CB3685}"/>
              </a:ext>
            </a:extLst>
          </p:cNvPr>
          <p:cNvPicPr>
            <a:picLocks noChangeAspect="1"/>
          </p:cNvPicPr>
          <p:nvPr/>
        </p:nvPicPr>
        <p:blipFill>
          <a:blip r:embed="rId70" cstate="email">
            <a:extLst>
              <a:ext uri="{28A0092B-C50C-407E-A947-70E740481C1C}">
                <a14:useLocalDpi xmlns:a14="http://schemas.microsoft.com/office/drawing/2010/main"/>
              </a:ext>
              <a:ext uri="{96DAC541-7B7A-43D3-8B79-37D633B846F1}">
                <asvg:svgBlip xmlns:asvg="http://schemas.microsoft.com/office/drawing/2016/SVG/main" r:embed="rId71"/>
              </a:ext>
            </a:extLst>
          </a:blip>
          <a:stretch>
            <a:fillRect/>
          </a:stretch>
        </p:blipFill>
        <p:spPr>
          <a:xfrm>
            <a:off x="2894065" y="742168"/>
            <a:ext cx="346156" cy="354397"/>
          </a:xfrm>
          <a:prstGeom prst="rect">
            <a:avLst/>
          </a:prstGeom>
        </p:spPr>
      </p:pic>
      <p:pic>
        <p:nvPicPr>
          <p:cNvPr id="42" name="Gráfico 41">
            <a:extLst>
              <a:ext uri="{FF2B5EF4-FFF2-40B4-BE49-F238E27FC236}">
                <a16:creationId xmlns:a16="http://schemas.microsoft.com/office/drawing/2014/main" id="{97319885-3F82-AEAD-DB5A-C63F38487CCE}"/>
              </a:ext>
            </a:extLst>
          </p:cNvPr>
          <p:cNvPicPr>
            <a:picLocks noChangeAspect="1"/>
          </p:cNvPicPr>
          <p:nvPr/>
        </p:nvPicPr>
        <p:blipFill>
          <a:blip r:embed="rId72" cstate="email">
            <a:extLst>
              <a:ext uri="{28A0092B-C50C-407E-A947-70E740481C1C}">
                <a14:useLocalDpi xmlns:a14="http://schemas.microsoft.com/office/drawing/2010/main"/>
              </a:ext>
              <a:ext uri="{96DAC541-7B7A-43D3-8B79-37D633B846F1}">
                <asvg:svgBlip xmlns:asvg="http://schemas.microsoft.com/office/drawing/2016/SVG/main" r:embed="rId73"/>
              </a:ext>
            </a:extLst>
          </a:blip>
          <a:stretch>
            <a:fillRect/>
          </a:stretch>
        </p:blipFill>
        <p:spPr>
          <a:xfrm>
            <a:off x="3495794" y="1096565"/>
            <a:ext cx="95964" cy="99273"/>
          </a:xfrm>
          <a:prstGeom prst="rect">
            <a:avLst/>
          </a:prstGeom>
        </p:spPr>
      </p:pic>
      <p:sp>
        <p:nvSpPr>
          <p:cNvPr id="46" name="CuadroTexto 45">
            <a:extLst>
              <a:ext uri="{FF2B5EF4-FFF2-40B4-BE49-F238E27FC236}">
                <a16:creationId xmlns:a16="http://schemas.microsoft.com/office/drawing/2014/main" id="{08C932B3-DBB6-D853-BB89-E225331E1EC6}"/>
              </a:ext>
            </a:extLst>
          </p:cNvPr>
          <p:cNvSpPr txBox="1"/>
          <p:nvPr/>
        </p:nvSpPr>
        <p:spPr>
          <a:xfrm>
            <a:off x="1084915" y="1559858"/>
            <a:ext cx="2282786" cy="624733"/>
          </a:xfrm>
          <a:prstGeom prst="rect">
            <a:avLst/>
          </a:prstGeom>
          <a:noFill/>
        </p:spPr>
        <p:txBody>
          <a:bodyPr wrap="square" rtlCol="0">
            <a:noAutofit/>
          </a:bodyPr>
          <a:lstStyle/>
          <a:p>
            <a:r>
              <a:rPr lang="es-CO" sz="1400" b="1" dirty="0" err="1">
                <a:solidFill>
                  <a:srgbClr val="00B0F0"/>
                </a:solidFill>
                <a:latin typeface="Tahoma" panose="020B0604030504040204" pitchFamily="34" charset="0"/>
                <a:ea typeface="Tahoma" panose="020B0604030504040204" pitchFamily="34" charset="0"/>
                <a:cs typeface="Tahoma" panose="020B0604030504040204" pitchFamily="34" charset="0"/>
              </a:rPr>
              <a:t>Cerromatoso</a:t>
            </a:r>
            <a:r>
              <a:rPr lang="es-CO" sz="1400" b="1" dirty="0">
                <a:solidFill>
                  <a:srgbClr val="00B0F0"/>
                </a:solidFill>
                <a:latin typeface="Tahoma" panose="020B0604030504040204" pitchFamily="34" charset="0"/>
                <a:ea typeface="Tahoma" panose="020B0604030504040204" pitchFamily="34" charset="0"/>
                <a:cs typeface="Tahoma" panose="020B0604030504040204" pitchFamily="34" charset="0"/>
              </a:rPr>
              <a:t>-Chinú-Copey (100%)</a:t>
            </a:r>
          </a:p>
          <a:p>
            <a:r>
              <a:rPr lang="es-CO" sz="1400" dirty="0">
                <a:solidFill>
                  <a:schemeClr val="bg1"/>
                </a:solidFill>
                <a:latin typeface="Tahoma" panose="020B0604030504040204" pitchFamily="34" charset="0"/>
                <a:ea typeface="Tahoma" panose="020B0604030504040204" pitchFamily="34" charset="0"/>
                <a:cs typeface="Tahoma" panose="020B0604030504040204" pitchFamily="34" charset="0"/>
              </a:rPr>
              <a:t>Ingreso </a:t>
            </a:r>
            <a:r>
              <a:rPr lang="es-CO" sz="1400" baseline="30000" dirty="0">
                <a:solidFill>
                  <a:schemeClr val="bg1"/>
                </a:solidFill>
                <a:latin typeface="Tahoma" panose="020B0604030504040204" pitchFamily="34" charset="0"/>
                <a:ea typeface="Tahoma" panose="020B0604030504040204" pitchFamily="34" charset="0"/>
                <a:cs typeface="Tahoma" panose="020B0604030504040204" pitchFamily="34" charset="0"/>
              </a:rPr>
              <a:t>(1) </a:t>
            </a:r>
            <a:r>
              <a:rPr lang="es-CO" sz="1400" dirty="0">
                <a:solidFill>
                  <a:schemeClr val="bg1"/>
                </a:solidFill>
                <a:latin typeface="Tahoma" panose="020B0604030504040204" pitchFamily="34" charset="0"/>
                <a:ea typeface="Tahoma" panose="020B0604030504040204" pitchFamily="34" charset="0"/>
                <a:cs typeface="Tahoma" panose="020B0604030504040204" pitchFamily="34" charset="0"/>
              </a:rPr>
              <a:t>=USD 13,9 mil</a:t>
            </a:r>
            <a:endParaRPr lang="es-CO" sz="1400" baseline="30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s-CO" sz="1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s-CO" sz="1400" b="1" dirty="0">
                <a:solidFill>
                  <a:srgbClr val="00B0F0"/>
                </a:solidFill>
                <a:latin typeface="Tahoma" panose="020B0604030504040204" pitchFamily="34" charset="0"/>
                <a:ea typeface="Tahoma" panose="020B0604030504040204" pitchFamily="34" charset="0"/>
                <a:cs typeface="Tahoma" panose="020B0604030504040204" pitchFamily="34" charset="0"/>
              </a:rPr>
              <a:t>El Rio (100%)</a:t>
            </a:r>
          </a:p>
          <a:p>
            <a:r>
              <a:rPr lang="es-CO" sz="1400" dirty="0">
                <a:solidFill>
                  <a:schemeClr val="bg1"/>
                </a:solidFill>
                <a:latin typeface="Tahoma" panose="020B0604030504040204" pitchFamily="34" charset="0"/>
                <a:ea typeface="Tahoma" panose="020B0604030504040204" pitchFamily="34" charset="0"/>
                <a:cs typeface="Tahoma" panose="020B0604030504040204" pitchFamily="34" charset="0"/>
              </a:rPr>
              <a:t>Ingreso </a:t>
            </a:r>
            <a:r>
              <a:rPr lang="es-CO" sz="1400" baseline="30000" dirty="0">
                <a:solidFill>
                  <a:schemeClr val="bg1"/>
                </a:solidFill>
                <a:latin typeface="Tahoma" panose="020B0604030504040204" pitchFamily="34" charset="0"/>
                <a:ea typeface="Tahoma" panose="020B0604030504040204" pitchFamily="34" charset="0"/>
                <a:cs typeface="Tahoma" panose="020B0604030504040204" pitchFamily="34" charset="0"/>
              </a:rPr>
              <a:t>(1) </a:t>
            </a:r>
            <a:r>
              <a:rPr lang="es-CO" sz="1400" dirty="0">
                <a:solidFill>
                  <a:schemeClr val="bg1"/>
                </a:solidFill>
                <a:latin typeface="Tahoma" panose="020B0604030504040204" pitchFamily="34" charset="0"/>
                <a:ea typeface="Tahoma" panose="020B0604030504040204" pitchFamily="34" charset="0"/>
                <a:cs typeface="Tahoma" panose="020B0604030504040204" pitchFamily="34" charset="0"/>
              </a:rPr>
              <a:t>=USD 12,4 </a:t>
            </a:r>
            <a:r>
              <a:rPr lang="es-CO" sz="1400" dirty="0" err="1">
                <a:solidFill>
                  <a:schemeClr val="bg1"/>
                </a:solidFill>
                <a:latin typeface="Tahoma" panose="020B0604030504040204" pitchFamily="34" charset="0"/>
                <a:ea typeface="Tahoma" panose="020B0604030504040204" pitchFamily="34" charset="0"/>
                <a:cs typeface="Tahoma" panose="020B0604030504040204" pitchFamily="34" charset="0"/>
              </a:rPr>
              <a:t>mill</a:t>
            </a:r>
            <a:endParaRPr lang="es-CO" sz="1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s-CO" sz="1400" baseline="30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s-CO" sz="900" baseline="30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s-CO" sz="1400" b="1" dirty="0">
                <a:solidFill>
                  <a:srgbClr val="00B0F0"/>
                </a:solidFill>
                <a:latin typeface="Tahoma" panose="020B0604030504040204" pitchFamily="34" charset="0"/>
                <a:ea typeface="Tahoma" panose="020B0604030504040204" pitchFamily="34" charset="0"/>
                <a:cs typeface="Tahoma" panose="020B0604030504040204" pitchFamily="34" charset="0"/>
              </a:rPr>
              <a:t>Ampliación SE Ternera</a:t>
            </a:r>
          </a:p>
          <a:p>
            <a:r>
              <a:rPr lang="es-CO" sz="1400" dirty="0">
                <a:solidFill>
                  <a:schemeClr val="bg1"/>
                </a:solidFill>
                <a:latin typeface="Tahoma" panose="020B0604030504040204" pitchFamily="34" charset="0"/>
                <a:ea typeface="Tahoma" panose="020B0604030504040204" pitchFamily="34" charset="0"/>
                <a:cs typeface="Tahoma" panose="020B0604030504040204" pitchFamily="34" charset="0"/>
              </a:rPr>
              <a:t>Ingreso </a:t>
            </a:r>
            <a:r>
              <a:rPr lang="es-CO" sz="1400" baseline="30000" dirty="0">
                <a:solidFill>
                  <a:schemeClr val="bg1"/>
                </a:solidFill>
                <a:latin typeface="Tahoma" panose="020B0604030504040204" pitchFamily="34" charset="0"/>
                <a:ea typeface="Tahoma" panose="020B0604030504040204" pitchFamily="34" charset="0"/>
                <a:cs typeface="Tahoma" panose="020B0604030504040204" pitchFamily="34" charset="0"/>
              </a:rPr>
              <a:t>(1) </a:t>
            </a:r>
            <a:r>
              <a:rPr lang="es-CO" sz="1400" dirty="0">
                <a:solidFill>
                  <a:schemeClr val="bg1"/>
                </a:solidFill>
                <a:latin typeface="Tahoma" panose="020B0604030504040204" pitchFamily="34" charset="0"/>
                <a:ea typeface="Tahoma" panose="020B0604030504040204" pitchFamily="34" charset="0"/>
                <a:cs typeface="Tahoma" panose="020B0604030504040204" pitchFamily="34" charset="0"/>
              </a:rPr>
              <a:t>=USD 0,1 </a:t>
            </a:r>
            <a:r>
              <a:rPr lang="es-CO" sz="1400" dirty="0" err="1">
                <a:solidFill>
                  <a:schemeClr val="bg1"/>
                </a:solidFill>
                <a:latin typeface="Tahoma" panose="020B0604030504040204" pitchFamily="34" charset="0"/>
                <a:ea typeface="Tahoma" panose="020B0604030504040204" pitchFamily="34" charset="0"/>
                <a:cs typeface="Tahoma" panose="020B0604030504040204" pitchFamily="34" charset="0"/>
              </a:rPr>
              <a:t>mill</a:t>
            </a:r>
            <a:endParaRPr lang="es-CO" sz="1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s-CO" sz="1400" b="1" dirty="0">
              <a:solidFill>
                <a:srgbClr val="00B0F0"/>
              </a:solidFill>
              <a:latin typeface="Tahoma" panose="020B0604030504040204" pitchFamily="34" charset="0"/>
              <a:ea typeface="Tahoma" panose="020B0604030504040204" pitchFamily="34" charset="0"/>
              <a:cs typeface="Tahoma" panose="020B0604030504040204" pitchFamily="34" charset="0"/>
            </a:endParaRPr>
          </a:p>
          <a:p>
            <a:endParaRPr lang="es-CO" sz="1400" baseline="30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s-CO" sz="1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s-CO" sz="1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s-CO" sz="11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51" name="Imagen 50">
            <a:extLst>
              <a:ext uri="{FF2B5EF4-FFF2-40B4-BE49-F238E27FC236}">
                <a16:creationId xmlns:a16="http://schemas.microsoft.com/office/drawing/2014/main" id="{590C6738-47C1-93BD-E96E-D5B4C42FCFEC}"/>
              </a:ext>
            </a:extLst>
          </p:cNvPr>
          <p:cNvPicPr>
            <a:picLocks noChangeAspect="1"/>
          </p:cNvPicPr>
          <p:nvPr/>
        </p:nvPicPr>
        <p:blipFill>
          <a:blip r:embed="rId74" cstate="email">
            <a:extLst>
              <a:ext uri="{28A0092B-C50C-407E-A947-70E740481C1C}">
                <a14:useLocalDpi xmlns:a14="http://schemas.microsoft.com/office/drawing/2010/main"/>
              </a:ext>
            </a:extLst>
          </a:blip>
          <a:srcRect/>
          <a:stretch/>
        </p:blipFill>
        <p:spPr>
          <a:xfrm>
            <a:off x="267273" y="1663851"/>
            <a:ext cx="834496" cy="834496"/>
          </a:xfrm>
          <a:prstGeom prst="rect">
            <a:avLst/>
          </a:prstGeom>
        </p:spPr>
      </p:pic>
      <p:pic>
        <p:nvPicPr>
          <p:cNvPr id="61" name="Imagen 60">
            <a:extLst>
              <a:ext uri="{FF2B5EF4-FFF2-40B4-BE49-F238E27FC236}">
                <a16:creationId xmlns:a16="http://schemas.microsoft.com/office/drawing/2014/main" id="{7581FDF4-FB43-D8ED-B398-4AED7D2177E7}"/>
              </a:ext>
            </a:extLst>
          </p:cNvPr>
          <p:cNvPicPr>
            <a:picLocks noChangeAspect="1"/>
          </p:cNvPicPr>
          <p:nvPr/>
        </p:nvPicPr>
        <p:blipFill>
          <a:blip r:embed="rId75" cstate="email">
            <a:extLst>
              <a:ext uri="{28A0092B-C50C-407E-A947-70E740481C1C}">
                <a14:useLocalDpi xmlns:a14="http://schemas.microsoft.com/office/drawing/2010/main"/>
              </a:ext>
            </a:extLst>
          </a:blip>
          <a:srcRect/>
          <a:stretch/>
        </p:blipFill>
        <p:spPr>
          <a:xfrm>
            <a:off x="5754258" y="1010246"/>
            <a:ext cx="1017352" cy="1017352"/>
          </a:xfrm>
          <a:prstGeom prst="rect">
            <a:avLst/>
          </a:prstGeom>
        </p:spPr>
      </p:pic>
      <p:sp>
        <p:nvSpPr>
          <p:cNvPr id="64" name="CuadroTexto 63">
            <a:extLst>
              <a:ext uri="{FF2B5EF4-FFF2-40B4-BE49-F238E27FC236}">
                <a16:creationId xmlns:a16="http://schemas.microsoft.com/office/drawing/2014/main" id="{9A9348AA-9D86-9C01-D48E-A479BCAA139A}"/>
              </a:ext>
            </a:extLst>
          </p:cNvPr>
          <p:cNvSpPr txBox="1"/>
          <p:nvPr/>
        </p:nvSpPr>
        <p:spPr>
          <a:xfrm>
            <a:off x="6772331" y="3096175"/>
            <a:ext cx="2878700" cy="525860"/>
          </a:xfrm>
          <a:prstGeom prst="rect">
            <a:avLst/>
          </a:prstGeom>
          <a:noFill/>
        </p:spPr>
        <p:txBody>
          <a:bodyPr wrap="square" rtlCol="0">
            <a:noAutofit/>
          </a:bodyPr>
          <a:lstStyle/>
          <a:p>
            <a:r>
              <a:rPr lang="es-CO" sz="1400" b="1" dirty="0">
                <a:solidFill>
                  <a:srgbClr val="00B0F0"/>
                </a:solidFill>
                <a:latin typeface="Tahoma" panose="020B0604030504040204" pitchFamily="34" charset="0"/>
                <a:ea typeface="Tahoma" panose="020B0604030504040204" pitchFamily="34" charset="0"/>
                <a:cs typeface="Tahoma" panose="020B0604030504040204" pitchFamily="34" charset="0"/>
              </a:rPr>
              <a:t>Tres </a:t>
            </a:r>
            <a:r>
              <a:rPr lang="es-CO" sz="1400" b="1" dirty="0" err="1">
                <a:solidFill>
                  <a:srgbClr val="00B0F0"/>
                </a:solidFill>
                <a:latin typeface="Tahoma" panose="020B0604030504040204" pitchFamily="34" charset="0"/>
                <a:ea typeface="Tahoma" panose="020B0604030504040204" pitchFamily="34" charset="0"/>
                <a:cs typeface="Tahoma" panose="020B0604030504040204" pitchFamily="34" charset="0"/>
              </a:rPr>
              <a:t>Lagoas</a:t>
            </a:r>
            <a:r>
              <a:rPr lang="es-CO" sz="1400" b="1" dirty="0">
                <a:solidFill>
                  <a:srgbClr val="00B0F0"/>
                </a:solidFill>
                <a:latin typeface="Tahoma" panose="020B0604030504040204" pitchFamily="34" charset="0"/>
                <a:ea typeface="Tahoma" panose="020B0604030504040204" pitchFamily="34" charset="0"/>
                <a:cs typeface="Tahoma" panose="020B0604030504040204" pitchFamily="34" charset="0"/>
              </a:rPr>
              <a:t> (100%)</a:t>
            </a:r>
          </a:p>
          <a:p>
            <a:r>
              <a:rPr lang="es-CO" sz="1400" dirty="0">
                <a:solidFill>
                  <a:schemeClr val="bg1"/>
                </a:solidFill>
                <a:latin typeface="Tahoma" panose="020B0604030504040204" pitchFamily="34" charset="0"/>
                <a:ea typeface="Tahoma" panose="020B0604030504040204" pitchFamily="34" charset="0"/>
                <a:cs typeface="Tahoma" panose="020B0604030504040204" pitchFamily="34" charset="0"/>
              </a:rPr>
              <a:t>RAP </a:t>
            </a:r>
            <a:r>
              <a:rPr lang="es-CO" sz="1400" baseline="30000" dirty="0">
                <a:solidFill>
                  <a:schemeClr val="bg1"/>
                </a:solidFill>
                <a:latin typeface="Tahoma" panose="020B0604030504040204" pitchFamily="34" charset="0"/>
                <a:ea typeface="Tahoma" panose="020B0604030504040204" pitchFamily="34" charset="0"/>
                <a:cs typeface="Tahoma" panose="020B0604030504040204" pitchFamily="34" charset="0"/>
              </a:rPr>
              <a:t>(2) </a:t>
            </a:r>
            <a:r>
              <a:rPr lang="es-CO" sz="1400" dirty="0">
                <a:solidFill>
                  <a:schemeClr val="bg1"/>
                </a:solidFill>
                <a:latin typeface="Tahoma" panose="020B0604030504040204" pitchFamily="34" charset="0"/>
                <a:ea typeface="Tahoma" panose="020B0604030504040204" pitchFamily="34" charset="0"/>
                <a:cs typeface="Tahoma" panose="020B0604030504040204" pitchFamily="34" charset="0"/>
              </a:rPr>
              <a:t>=USD 1,4 </a:t>
            </a:r>
            <a:r>
              <a:rPr lang="es-CO" sz="1400" dirty="0" err="1">
                <a:solidFill>
                  <a:schemeClr val="bg1"/>
                </a:solidFill>
                <a:latin typeface="Tahoma" panose="020B0604030504040204" pitchFamily="34" charset="0"/>
                <a:ea typeface="Tahoma" panose="020B0604030504040204" pitchFamily="34" charset="0"/>
                <a:cs typeface="Tahoma" panose="020B0604030504040204" pitchFamily="34" charset="0"/>
              </a:rPr>
              <a:t>mill</a:t>
            </a:r>
            <a:endParaRPr lang="es-CO" sz="1400" baseline="30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s-CO" sz="1400" b="1" dirty="0">
                <a:solidFill>
                  <a:srgbClr val="00B0F0"/>
                </a:solidFill>
                <a:latin typeface="Tahoma" panose="020B0604030504040204" pitchFamily="34" charset="0"/>
                <a:ea typeface="Tahoma" panose="020B0604030504040204" pitchFamily="34" charset="0"/>
                <a:cs typeface="Tahoma" panose="020B0604030504040204" pitchFamily="34" charset="0"/>
              </a:rPr>
              <a:t>IE </a:t>
            </a:r>
            <a:r>
              <a:rPr lang="es-CO" sz="1400" b="1" dirty="0" err="1">
                <a:solidFill>
                  <a:srgbClr val="00B0F0"/>
                </a:solidFill>
                <a:latin typeface="Tahoma" panose="020B0604030504040204" pitchFamily="34" charset="0"/>
                <a:ea typeface="Tahoma" panose="020B0604030504040204" pitchFamily="34" charset="0"/>
                <a:cs typeface="Tahoma" panose="020B0604030504040204" pitchFamily="34" charset="0"/>
              </a:rPr>
              <a:t>Biguacu</a:t>
            </a:r>
            <a:r>
              <a:rPr lang="es-CO" sz="1400" b="1" dirty="0">
                <a:solidFill>
                  <a:srgbClr val="00B0F0"/>
                </a:solidFill>
                <a:latin typeface="Tahoma" panose="020B0604030504040204" pitchFamily="34" charset="0"/>
                <a:ea typeface="Tahoma" panose="020B0604030504040204" pitchFamily="34" charset="0"/>
                <a:cs typeface="Tahoma" panose="020B0604030504040204" pitchFamily="34" charset="0"/>
              </a:rPr>
              <a:t>(100%)</a:t>
            </a:r>
          </a:p>
          <a:p>
            <a:r>
              <a:rPr lang="es-CO" sz="1400" dirty="0">
                <a:solidFill>
                  <a:schemeClr val="bg1"/>
                </a:solidFill>
                <a:latin typeface="Tahoma" panose="020B0604030504040204" pitchFamily="34" charset="0"/>
                <a:ea typeface="Tahoma" panose="020B0604030504040204" pitchFamily="34" charset="0"/>
                <a:cs typeface="Tahoma" panose="020B0604030504040204" pitchFamily="34" charset="0"/>
              </a:rPr>
              <a:t>RAP </a:t>
            </a:r>
            <a:r>
              <a:rPr lang="es-CO" sz="1400" baseline="30000" dirty="0">
                <a:solidFill>
                  <a:schemeClr val="bg1"/>
                </a:solidFill>
                <a:latin typeface="Tahoma" panose="020B0604030504040204" pitchFamily="34" charset="0"/>
                <a:ea typeface="Tahoma" panose="020B0604030504040204" pitchFamily="34" charset="0"/>
                <a:cs typeface="Tahoma" panose="020B0604030504040204" pitchFamily="34" charset="0"/>
              </a:rPr>
              <a:t>(2) </a:t>
            </a:r>
            <a:r>
              <a:rPr lang="es-CO" sz="1400" dirty="0">
                <a:solidFill>
                  <a:schemeClr val="bg1"/>
                </a:solidFill>
                <a:latin typeface="Tahoma" panose="020B0604030504040204" pitchFamily="34" charset="0"/>
                <a:ea typeface="Tahoma" panose="020B0604030504040204" pitchFamily="34" charset="0"/>
                <a:cs typeface="Tahoma" panose="020B0604030504040204" pitchFamily="34" charset="0"/>
              </a:rPr>
              <a:t>=USD 9,7 </a:t>
            </a:r>
            <a:r>
              <a:rPr lang="es-CO" sz="1400" dirty="0" err="1">
                <a:solidFill>
                  <a:schemeClr val="bg1"/>
                </a:solidFill>
                <a:latin typeface="Tahoma" panose="020B0604030504040204" pitchFamily="34" charset="0"/>
                <a:ea typeface="Tahoma" panose="020B0604030504040204" pitchFamily="34" charset="0"/>
                <a:cs typeface="Tahoma" panose="020B0604030504040204" pitchFamily="34" charset="0"/>
              </a:rPr>
              <a:t>mill</a:t>
            </a:r>
            <a:endParaRPr lang="es-CO" sz="1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s-CO" sz="1400" baseline="30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s-CO" sz="1400" b="1" dirty="0">
              <a:solidFill>
                <a:srgbClr val="00B0F0"/>
              </a:solidFill>
              <a:latin typeface="Tahoma" panose="020B0604030504040204" pitchFamily="34" charset="0"/>
              <a:ea typeface="Tahoma" panose="020B0604030504040204" pitchFamily="34" charset="0"/>
              <a:cs typeface="Tahoma" panose="020B0604030504040204" pitchFamily="34" charset="0"/>
            </a:endParaRPr>
          </a:p>
          <a:p>
            <a:endParaRPr lang="es-CO" sz="1400" baseline="30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s-CO" sz="1400" b="1" dirty="0">
              <a:solidFill>
                <a:srgbClr val="00B0F0"/>
              </a:solidFill>
              <a:latin typeface="Tahoma" panose="020B0604030504040204" pitchFamily="34" charset="0"/>
              <a:ea typeface="Tahoma" panose="020B0604030504040204" pitchFamily="34" charset="0"/>
              <a:cs typeface="Tahoma" panose="020B0604030504040204" pitchFamily="34" charset="0"/>
            </a:endParaRPr>
          </a:p>
          <a:p>
            <a:endParaRPr lang="es-CO" sz="1400" b="1" dirty="0">
              <a:solidFill>
                <a:srgbClr val="00B0F0"/>
              </a:solidFill>
              <a:latin typeface="Tahoma" panose="020B0604030504040204" pitchFamily="34" charset="0"/>
              <a:ea typeface="Tahoma" panose="020B0604030504040204" pitchFamily="34" charset="0"/>
              <a:cs typeface="Tahoma" panose="020B0604030504040204" pitchFamily="34" charset="0"/>
            </a:endParaRPr>
          </a:p>
          <a:p>
            <a:endParaRPr lang="es-CO" sz="1400" b="1" dirty="0">
              <a:solidFill>
                <a:srgbClr val="00B0F0"/>
              </a:solidFill>
              <a:latin typeface="Tahoma" panose="020B0604030504040204" pitchFamily="34" charset="0"/>
              <a:ea typeface="Tahoma" panose="020B0604030504040204" pitchFamily="34" charset="0"/>
              <a:cs typeface="Tahoma" panose="020B0604030504040204" pitchFamily="34" charset="0"/>
            </a:endParaRPr>
          </a:p>
          <a:p>
            <a:pPr marL="182562"/>
            <a:endParaRPr lang="es-CO" sz="1400" b="1" dirty="0">
              <a:solidFill>
                <a:srgbClr val="FFC000"/>
              </a:solidFill>
              <a:latin typeface="Tahoma" panose="020B0604030504040204" pitchFamily="34" charset="0"/>
              <a:ea typeface="Tahoma" panose="020B0604030504040204" pitchFamily="34" charset="0"/>
              <a:cs typeface="Tahoma" panose="020B0604030504040204" pitchFamily="34" charset="0"/>
            </a:endParaRPr>
          </a:p>
          <a:p>
            <a:pPr marL="182562"/>
            <a:endParaRPr lang="es-CO" sz="1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2" name="CuadroTexto 51">
            <a:extLst>
              <a:ext uri="{FF2B5EF4-FFF2-40B4-BE49-F238E27FC236}">
                <a16:creationId xmlns:a16="http://schemas.microsoft.com/office/drawing/2014/main" id="{F08273FD-3ADB-479D-85E0-C6BDAEF684E5}"/>
              </a:ext>
            </a:extLst>
          </p:cNvPr>
          <p:cNvSpPr txBox="1"/>
          <p:nvPr/>
        </p:nvSpPr>
        <p:spPr>
          <a:xfrm>
            <a:off x="6006898" y="6096665"/>
            <a:ext cx="6164155" cy="447921"/>
          </a:xfrm>
          <a:prstGeom prst="rect">
            <a:avLst/>
          </a:prstGeom>
          <a:noFill/>
        </p:spPr>
        <p:txBody>
          <a:bodyPr wrap="square" rtlCol="0">
            <a:noAutofit/>
          </a:bodyPr>
          <a:lstStyle/>
          <a:p>
            <a:r>
              <a:rPr lang="es-CO" sz="1100" dirty="0">
                <a:solidFill>
                  <a:schemeClr val="bg1"/>
                </a:solidFill>
                <a:latin typeface="Tahoma" panose="020B0604030504040204" pitchFamily="34" charset="0"/>
                <a:ea typeface="Tahoma" panose="020B0604030504040204" pitchFamily="34" charset="0"/>
                <a:cs typeface="Tahoma" panose="020B0604030504040204" pitchFamily="34" charset="0"/>
              </a:rPr>
              <a:t>(3) Equivale al 100% de la RAP, ciclo 2022/2023. Al consolidado de ISA entran vía resultados en co-controladas.</a:t>
            </a:r>
          </a:p>
          <a:p>
            <a:r>
              <a:rPr lang="es-CO" sz="1100" dirty="0">
                <a:solidFill>
                  <a:schemeClr val="bg1"/>
                </a:solidFill>
                <a:latin typeface="Tahoma" panose="020B0604030504040204" pitchFamily="34" charset="0"/>
                <a:ea typeface="Tahoma" panose="020B0604030504040204" pitchFamily="34" charset="0"/>
                <a:cs typeface="Tahoma" panose="020B0604030504040204" pitchFamily="34" charset="0"/>
              </a:rPr>
              <a:t>(4) Incluye 100% de las empresas con control compartido. Para el 2022 estos ingresos ascendieron a USD 47 millones.</a:t>
            </a:r>
          </a:p>
          <a:p>
            <a:endParaRPr lang="es-CO" sz="11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s-CO" sz="11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44" name="Conector recto 43">
            <a:extLst>
              <a:ext uri="{FF2B5EF4-FFF2-40B4-BE49-F238E27FC236}">
                <a16:creationId xmlns:a16="http://schemas.microsoft.com/office/drawing/2014/main" id="{4DAF7D96-083B-4C45-A357-215BD804AF74}"/>
              </a:ext>
            </a:extLst>
          </p:cNvPr>
          <p:cNvCxnSpPr>
            <a:cxnSpLocks/>
          </p:cNvCxnSpPr>
          <p:nvPr/>
        </p:nvCxnSpPr>
        <p:spPr>
          <a:xfrm>
            <a:off x="0" y="6056200"/>
            <a:ext cx="3642533" cy="15994"/>
          </a:xfrm>
          <a:prstGeom prst="line">
            <a:avLst/>
          </a:prstGeom>
          <a:ln w="158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56" name="CuadroTexto 55">
            <a:extLst>
              <a:ext uri="{FF2B5EF4-FFF2-40B4-BE49-F238E27FC236}">
                <a16:creationId xmlns:a16="http://schemas.microsoft.com/office/drawing/2014/main" id="{E171AF63-A3F6-4AF3-97C2-8A1DC1F38213}"/>
              </a:ext>
            </a:extLst>
          </p:cNvPr>
          <p:cNvSpPr txBox="1"/>
          <p:nvPr/>
        </p:nvSpPr>
        <p:spPr>
          <a:xfrm>
            <a:off x="20947" y="6138639"/>
            <a:ext cx="5821053" cy="447921"/>
          </a:xfrm>
          <a:prstGeom prst="rect">
            <a:avLst/>
          </a:prstGeom>
          <a:noFill/>
        </p:spPr>
        <p:txBody>
          <a:bodyPr wrap="square" rtlCol="0">
            <a:noAutofit/>
          </a:bodyPr>
          <a:lstStyle/>
          <a:p>
            <a:pPr marL="342900" indent="-342900" algn="just">
              <a:buAutoNum type="arabicParenBoth"/>
            </a:pPr>
            <a:r>
              <a:rPr lang="es-CO" sz="1100" dirty="0">
                <a:solidFill>
                  <a:schemeClr val="bg1"/>
                </a:solidFill>
                <a:latin typeface="Tahoma" panose="020B0604030504040204" pitchFamily="34" charset="0"/>
                <a:ea typeface="Tahoma" panose="020B0604030504040204" pitchFamily="34" charset="0"/>
                <a:cs typeface="Tahoma" panose="020B0604030504040204" pitchFamily="34" charset="0"/>
              </a:rPr>
              <a:t>Ingresos proyectados para 2023. Conversión a USD con TRM promedio 2023</a:t>
            </a:r>
          </a:p>
          <a:p>
            <a:pPr marL="342900" indent="-342900" algn="just">
              <a:buAutoNum type="arabicParenBoth"/>
            </a:pPr>
            <a:r>
              <a:rPr lang="es-CO" sz="1100" dirty="0">
                <a:solidFill>
                  <a:schemeClr val="bg1"/>
                </a:solidFill>
                <a:latin typeface="Tahoma" panose="020B0604030504040204" pitchFamily="34" charset="0"/>
                <a:ea typeface="Tahoma" panose="020B0604030504040204" pitchFamily="34" charset="0"/>
                <a:cs typeface="Tahoma" panose="020B0604030504040204" pitchFamily="34" charset="0"/>
              </a:rPr>
              <a:t>Receta anual permitida (RAP), ciclo 2022/2023. Conversión a USD con BRL promedio de ese periodo </a:t>
            </a:r>
          </a:p>
          <a:p>
            <a:pPr algn="just"/>
            <a:endParaRPr lang="es-CO" sz="11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just"/>
            <a:endParaRPr lang="es-CO" sz="11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9" name="CuadroTexto 58">
            <a:extLst>
              <a:ext uri="{FF2B5EF4-FFF2-40B4-BE49-F238E27FC236}">
                <a16:creationId xmlns:a16="http://schemas.microsoft.com/office/drawing/2014/main" id="{C0250865-809C-4D9C-BE39-998EA64707EE}"/>
              </a:ext>
            </a:extLst>
          </p:cNvPr>
          <p:cNvSpPr txBox="1"/>
          <p:nvPr/>
        </p:nvSpPr>
        <p:spPr>
          <a:xfrm>
            <a:off x="6779067" y="2640050"/>
            <a:ext cx="5036222" cy="338554"/>
          </a:xfrm>
          <a:prstGeom prst="rect">
            <a:avLst/>
          </a:prstGeom>
          <a:noFill/>
        </p:spPr>
        <p:txBody>
          <a:bodyPr wrap="square" lIns="91440" tIns="45720" rIns="91440" bIns="45720" rtlCol="0" anchor="t">
            <a:spAutoFit/>
          </a:bodyPr>
          <a:lstStyle>
            <a:defPPr>
              <a:defRPr lang="es-CO"/>
            </a:defPPr>
            <a:lvl1pPr lvl="0" algn="ctr">
              <a:defRPr b="1">
                <a:solidFill>
                  <a:srgbClr val="002C8A"/>
                </a:solidFill>
                <a:latin typeface="☞AMSIPRO-XLIGHT" panose="020B0A06020201010104" pitchFamily="34" charset="77"/>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600" b="1" i="0" u="sng" strike="noStrike" kern="1200" cap="none" spc="0" normalizeH="0" baseline="0" noProof="0" dirty="0">
                <a:ln>
                  <a:noFill/>
                </a:ln>
                <a:solidFill>
                  <a:schemeClr val="bg1"/>
                </a:solidFill>
                <a:effectLst/>
                <a:uLnTx/>
                <a:uFillTx/>
                <a:latin typeface="Tahoma"/>
                <a:ea typeface="Tahoma"/>
                <a:cs typeface="Tahoma"/>
              </a:rPr>
              <a:t>ISA CTEEP /Subsidiarias controladas</a:t>
            </a:r>
          </a:p>
        </p:txBody>
      </p:sp>
      <p:sp>
        <p:nvSpPr>
          <p:cNvPr id="66" name="CuadroTexto 65">
            <a:extLst>
              <a:ext uri="{FF2B5EF4-FFF2-40B4-BE49-F238E27FC236}">
                <a16:creationId xmlns:a16="http://schemas.microsoft.com/office/drawing/2014/main" id="{2F7D8F26-D238-4626-8A1D-641A870FDD95}"/>
              </a:ext>
            </a:extLst>
          </p:cNvPr>
          <p:cNvSpPr txBox="1"/>
          <p:nvPr/>
        </p:nvSpPr>
        <p:spPr>
          <a:xfrm>
            <a:off x="1088444" y="1161071"/>
            <a:ext cx="834496" cy="369332"/>
          </a:xfrm>
          <a:prstGeom prst="rect">
            <a:avLst/>
          </a:prstGeom>
          <a:noFill/>
        </p:spPr>
        <p:txBody>
          <a:bodyPr wrap="square" lIns="91440" tIns="45720" rIns="91440" bIns="45720" rtlCol="0" anchor="t">
            <a:spAutoFit/>
          </a:bodyPr>
          <a:lstStyle>
            <a:defPPr>
              <a:defRPr lang="es-CO"/>
            </a:defPPr>
            <a:lvl1pPr lvl="0" algn="ctr">
              <a:defRPr b="1">
                <a:solidFill>
                  <a:srgbClr val="002C8A"/>
                </a:solidFill>
                <a:latin typeface="☞AMSIPRO-XLIGHT" panose="020B0A06020201010104" pitchFamily="34" charset="77"/>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b="1" i="0" u="sng" strike="noStrike" kern="1200" cap="none" spc="0" normalizeH="0" baseline="0" noProof="0" dirty="0">
                <a:ln>
                  <a:noFill/>
                </a:ln>
                <a:solidFill>
                  <a:schemeClr val="bg1"/>
                </a:solidFill>
                <a:effectLst/>
                <a:uLnTx/>
                <a:uFillTx/>
                <a:latin typeface="Tahoma"/>
                <a:ea typeface="Tahoma"/>
                <a:cs typeface="Tahoma"/>
              </a:rPr>
              <a:t>ISA</a:t>
            </a:r>
          </a:p>
        </p:txBody>
      </p:sp>
      <p:sp>
        <p:nvSpPr>
          <p:cNvPr id="69" name="CuadroTexto 68">
            <a:extLst>
              <a:ext uri="{FF2B5EF4-FFF2-40B4-BE49-F238E27FC236}">
                <a16:creationId xmlns:a16="http://schemas.microsoft.com/office/drawing/2014/main" id="{8F37472D-1E26-435C-BD7A-C05F3328B69D}"/>
              </a:ext>
            </a:extLst>
          </p:cNvPr>
          <p:cNvSpPr txBox="1"/>
          <p:nvPr/>
        </p:nvSpPr>
        <p:spPr>
          <a:xfrm>
            <a:off x="6719574" y="1182873"/>
            <a:ext cx="5036222" cy="338554"/>
          </a:xfrm>
          <a:prstGeom prst="rect">
            <a:avLst/>
          </a:prstGeom>
          <a:noFill/>
        </p:spPr>
        <p:txBody>
          <a:bodyPr wrap="square" lIns="91440" tIns="45720" rIns="91440" bIns="45720" rtlCol="0" anchor="t">
            <a:spAutoFit/>
          </a:bodyPr>
          <a:lstStyle>
            <a:defPPr>
              <a:defRPr lang="es-CO"/>
            </a:defPPr>
            <a:lvl1pPr lvl="0" algn="ctr">
              <a:defRPr b="1">
                <a:solidFill>
                  <a:srgbClr val="002C8A"/>
                </a:solidFill>
                <a:latin typeface="☞AMSIPRO-XLIGHT" panose="020B0A06020201010104" pitchFamily="34" charset="77"/>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600" b="1" i="0" u="sng" strike="noStrike" kern="1200" cap="none" spc="0" normalizeH="0" baseline="0" noProof="0" dirty="0">
                <a:ln>
                  <a:noFill/>
                </a:ln>
                <a:solidFill>
                  <a:schemeClr val="bg1"/>
                </a:solidFill>
                <a:effectLst/>
                <a:uLnTx/>
                <a:uFillTx/>
                <a:latin typeface="Tahoma"/>
                <a:ea typeface="Tahoma"/>
                <a:cs typeface="Tahoma"/>
              </a:rPr>
              <a:t>ISA CTEEP /Dentro balance</a:t>
            </a:r>
          </a:p>
        </p:txBody>
      </p:sp>
      <p:sp>
        <p:nvSpPr>
          <p:cNvPr id="72" name="CaixaDeTexto 231">
            <a:extLst>
              <a:ext uri="{FF2B5EF4-FFF2-40B4-BE49-F238E27FC236}">
                <a16:creationId xmlns:a16="http://schemas.microsoft.com/office/drawing/2014/main" id="{C72572F8-5E5B-4B87-A20F-FCA31316FD73}"/>
              </a:ext>
            </a:extLst>
          </p:cNvPr>
          <p:cNvSpPr txBox="1"/>
          <p:nvPr/>
        </p:nvSpPr>
        <p:spPr>
          <a:xfrm>
            <a:off x="198990" y="4022062"/>
            <a:ext cx="3629835" cy="1839991"/>
          </a:xfrm>
          <a:prstGeom prst="rect">
            <a:avLst/>
          </a:prstGeom>
          <a:noFill/>
        </p:spPr>
        <p:txBody>
          <a:bodyPr wrap="square" rtlCol="0">
            <a:spAutoFit/>
          </a:bodyPr>
          <a:lstStyle/>
          <a:p>
            <a:pPr lvl="0">
              <a:lnSpc>
                <a:spcPct val="85000"/>
              </a:lnSpc>
              <a:spcBef>
                <a:spcPts val="200"/>
              </a:spcBef>
              <a:spcAft>
                <a:spcPts val="200"/>
              </a:spcAft>
              <a:buClr>
                <a:srgbClr val="FE5000"/>
              </a:buClr>
              <a:defRPr/>
            </a:pPr>
            <a:r>
              <a:rPr lang="pt-BR" sz="2000" b="1" kern="1400" dirty="0">
                <a:solidFill>
                  <a:srgbClr val="0099FF"/>
                </a:solidFill>
                <a:latin typeface="Tahoma" panose="020B0604030504040204" pitchFamily="34" charset="0"/>
                <a:ea typeface="Tahoma" panose="020B0604030504040204" pitchFamily="34" charset="0"/>
                <a:cs typeface="Tahoma" panose="020B0604030504040204" pitchFamily="34" charset="0"/>
              </a:rPr>
              <a:t>7 </a:t>
            </a:r>
            <a:r>
              <a:rPr lang="pt-BR" sz="1600" kern="1400" dirty="0" err="1">
                <a:solidFill>
                  <a:schemeClr val="bg1"/>
                </a:solidFill>
                <a:latin typeface="Tahoma" panose="020B0604030504040204" pitchFamily="34" charset="0"/>
                <a:ea typeface="Tahoma" panose="020B0604030504040204" pitchFamily="34" charset="0"/>
                <a:cs typeface="Tahoma" panose="020B0604030504040204" pitchFamily="34" charset="0"/>
              </a:rPr>
              <a:t>Proyectos</a:t>
            </a:r>
            <a:r>
              <a:rPr lang="pt-BR" sz="1600" kern="1400" dirty="0">
                <a:solidFill>
                  <a:schemeClr val="bg1"/>
                </a:solidFill>
                <a:latin typeface="Tahoma" panose="020B0604030504040204" pitchFamily="34" charset="0"/>
                <a:ea typeface="Tahoma" panose="020B0604030504040204" pitchFamily="34" charset="0"/>
                <a:cs typeface="Tahoma" panose="020B0604030504040204" pitchFamily="34" charset="0"/>
              </a:rPr>
              <a:t> de </a:t>
            </a:r>
            <a:r>
              <a:rPr lang="pt-BR" sz="1600" kern="1400" dirty="0" err="1">
                <a:solidFill>
                  <a:schemeClr val="bg1"/>
                </a:solidFill>
                <a:latin typeface="Tahoma" panose="020B0604030504040204" pitchFamily="34" charset="0"/>
                <a:ea typeface="Tahoma" panose="020B0604030504040204" pitchFamily="34" charset="0"/>
                <a:cs typeface="Tahoma" panose="020B0604030504040204" pitchFamily="34" charset="0"/>
              </a:rPr>
              <a:t>transmisión</a:t>
            </a:r>
            <a:r>
              <a:rPr lang="pt-BR" sz="1600" kern="1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pt-BR" sz="1600" kern="1400" dirty="0" err="1">
                <a:solidFill>
                  <a:schemeClr val="bg1"/>
                </a:solidFill>
                <a:latin typeface="Tahoma" panose="020B0604030504040204" pitchFamily="34" charset="0"/>
                <a:ea typeface="Tahoma" panose="020B0604030504040204" pitchFamily="34" charset="0"/>
                <a:cs typeface="Tahoma" panose="020B0604030504040204" pitchFamily="34" charset="0"/>
              </a:rPr>
              <a:t>energía</a:t>
            </a:r>
            <a:endParaRPr lang="pt-BR" sz="1600" kern="1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85000"/>
              </a:lnSpc>
              <a:spcBef>
                <a:spcPts val="200"/>
              </a:spcBef>
              <a:spcAft>
                <a:spcPts val="200"/>
              </a:spcAft>
              <a:buClr>
                <a:srgbClr val="FE5000"/>
              </a:buClr>
              <a:defRPr/>
            </a:pPr>
            <a:r>
              <a:rPr lang="pt-BR" sz="2000" b="1" kern="1400" dirty="0">
                <a:solidFill>
                  <a:srgbClr val="0099FF"/>
                </a:solidFill>
                <a:latin typeface="Tahoma" panose="020B0604030504040204" pitchFamily="34" charset="0"/>
                <a:ea typeface="Tahoma" panose="020B0604030504040204" pitchFamily="34" charset="0"/>
                <a:cs typeface="Tahoma" panose="020B0604030504040204" pitchFamily="34" charset="0"/>
              </a:rPr>
              <a:t>1 </a:t>
            </a:r>
            <a:r>
              <a:rPr lang="pt-BR" sz="1600" kern="1400" dirty="0" err="1">
                <a:solidFill>
                  <a:schemeClr val="bg1"/>
                </a:solidFill>
                <a:latin typeface="Tahoma" panose="020B0604030504040204" pitchFamily="34" charset="0"/>
                <a:ea typeface="Tahoma" panose="020B0604030504040204" pitchFamily="34" charset="0"/>
                <a:cs typeface="Tahoma" panose="020B0604030504040204" pitchFamily="34" charset="0"/>
              </a:rPr>
              <a:t>Proyectos</a:t>
            </a:r>
            <a:r>
              <a:rPr lang="pt-BR" sz="1600" kern="1400" dirty="0">
                <a:solidFill>
                  <a:schemeClr val="bg1"/>
                </a:solidFill>
                <a:latin typeface="Tahoma" panose="020B0604030504040204" pitchFamily="34" charset="0"/>
                <a:ea typeface="Tahoma" panose="020B0604030504040204" pitchFamily="34" charset="0"/>
                <a:cs typeface="Tahoma" panose="020B0604030504040204" pitchFamily="34" charset="0"/>
              </a:rPr>
              <a:t> de </a:t>
            </a:r>
            <a:r>
              <a:rPr lang="pt-BR" sz="1600" kern="1400" dirty="0" err="1">
                <a:solidFill>
                  <a:schemeClr val="bg1"/>
                </a:solidFill>
                <a:latin typeface="Tahoma" panose="020B0604030504040204" pitchFamily="34" charset="0"/>
                <a:ea typeface="Tahoma" panose="020B0604030504040204" pitchFamily="34" charset="0"/>
                <a:cs typeface="Tahoma" panose="020B0604030504040204" pitchFamily="34" charset="0"/>
              </a:rPr>
              <a:t>baterías</a:t>
            </a:r>
            <a:endParaRPr lang="pt-BR" sz="1600" kern="1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85000"/>
              </a:lnSpc>
              <a:spcBef>
                <a:spcPts val="200"/>
              </a:spcBef>
              <a:spcAft>
                <a:spcPts val="200"/>
              </a:spcAft>
              <a:buClr>
                <a:srgbClr val="FE5000"/>
              </a:buClr>
              <a:defRPr/>
            </a:pPr>
            <a:r>
              <a:rPr lang="pt-BR" sz="2000" b="1" kern="1400" dirty="0">
                <a:solidFill>
                  <a:srgbClr val="0099FF"/>
                </a:solidFill>
                <a:latin typeface="Tahoma" panose="020B0604030504040204" pitchFamily="34" charset="0"/>
                <a:ea typeface="Tahoma" panose="020B0604030504040204" pitchFamily="34" charset="0"/>
                <a:cs typeface="Tahoma" panose="020B0604030504040204" pitchFamily="34" charset="0"/>
              </a:rPr>
              <a:t>76 </a:t>
            </a:r>
            <a:r>
              <a:rPr lang="pt-BR" sz="1600" kern="1400" dirty="0" err="1">
                <a:solidFill>
                  <a:schemeClr val="bg1"/>
                </a:solidFill>
                <a:latin typeface="Tahoma" panose="020B0604030504040204" pitchFamily="34" charset="0"/>
                <a:ea typeface="Tahoma" panose="020B0604030504040204" pitchFamily="34" charset="0"/>
                <a:cs typeface="Tahoma" panose="020B0604030504040204" pitchFamily="34" charset="0"/>
              </a:rPr>
              <a:t>Ampliaciones</a:t>
            </a:r>
            <a:r>
              <a:rPr lang="pt-BR" sz="1600" kern="1400" dirty="0">
                <a:solidFill>
                  <a:schemeClr val="bg1"/>
                </a:solidFill>
                <a:latin typeface="Tahoma" panose="020B0604030504040204" pitchFamily="34" charset="0"/>
                <a:ea typeface="Tahoma" panose="020B0604030504040204" pitchFamily="34" charset="0"/>
                <a:cs typeface="Tahoma" panose="020B0604030504040204" pitchFamily="34" charset="0"/>
              </a:rPr>
              <a:t> y </a:t>
            </a:r>
            <a:r>
              <a:rPr lang="pt-BR" sz="1600" kern="1400" dirty="0" err="1">
                <a:solidFill>
                  <a:schemeClr val="bg1"/>
                </a:solidFill>
                <a:latin typeface="Tahoma" panose="020B0604030504040204" pitchFamily="34" charset="0"/>
                <a:ea typeface="Tahoma" panose="020B0604030504040204" pitchFamily="34" charset="0"/>
                <a:cs typeface="Tahoma" panose="020B0604030504040204" pitchFamily="34" charset="0"/>
              </a:rPr>
              <a:t>Refuerzos</a:t>
            </a:r>
            <a:endParaRPr lang="pt-BR" sz="1600" kern="1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85000"/>
              </a:lnSpc>
              <a:spcBef>
                <a:spcPts val="200"/>
              </a:spcBef>
              <a:spcAft>
                <a:spcPts val="200"/>
              </a:spcAft>
              <a:buClr>
                <a:srgbClr val="FE5000"/>
              </a:buClr>
              <a:defRPr/>
            </a:pPr>
            <a:endParaRPr lang="pt-BR" sz="1400" kern="1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85000"/>
              </a:lnSpc>
              <a:spcBef>
                <a:spcPts val="200"/>
              </a:spcBef>
              <a:spcAft>
                <a:spcPts val="200"/>
              </a:spcAft>
              <a:buClr>
                <a:srgbClr val="FE5000"/>
              </a:buClr>
              <a:defRPr/>
            </a:pPr>
            <a:r>
              <a:rPr lang="pt-BR" sz="2000" b="1" kern="1400" dirty="0" err="1">
                <a:solidFill>
                  <a:srgbClr val="FFC000"/>
                </a:solidFill>
                <a:latin typeface="Tahoma" panose="020B0604030504040204" pitchFamily="34" charset="0"/>
                <a:ea typeface="Tahoma" panose="020B0604030504040204" pitchFamily="34" charset="0"/>
                <a:cs typeface="Tahoma" panose="020B0604030504040204" pitchFamily="34" charset="0"/>
              </a:rPr>
              <a:t>USD</a:t>
            </a:r>
            <a:r>
              <a:rPr lang="pt-BR" sz="2000" b="1" kern="1400" dirty="0">
                <a:solidFill>
                  <a:srgbClr val="FFC000"/>
                </a:solidFill>
                <a:latin typeface="Tahoma" panose="020B0604030504040204" pitchFamily="34" charset="0"/>
                <a:ea typeface="Tahoma" panose="020B0604030504040204" pitchFamily="34" charset="0"/>
                <a:cs typeface="Tahoma" panose="020B0604030504040204" pitchFamily="34" charset="0"/>
              </a:rPr>
              <a:t> 167 </a:t>
            </a:r>
            <a:r>
              <a:rPr lang="pt-BR" sz="2000" b="1" kern="1400" dirty="0" err="1">
                <a:solidFill>
                  <a:srgbClr val="FFC000"/>
                </a:solidFill>
                <a:latin typeface="Tahoma" panose="020B0604030504040204" pitchFamily="34" charset="0"/>
                <a:ea typeface="Tahoma" panose="020B0604030504040204" pitchFamily="34" charset="0"/>
                <a:cs typeface="Tahoma" panose="020B0604030504040204" pitchFamily="34" charset="0"/>
              </a:rPr>
              <a:t>mill</a:t>
            </a:r>
            <a:r>
              <a:rPr lang="pt-BR" sz="2000" b="1" kern="1400" dirty="0">
                <a:solidFill>
                  <a:srgbClr val="FFC000"/>
                </a:solidFill>
                <a:latin typeface="Tahoma" panose="020B0604030504040204" pitchFamily="34" charset="0"/>
                <a:ea typeface="Tahoma" panose="020B0604030504040204" pitchFamily="34" charset="0"/>
                <a:cs typeface="Tahoma" panose="020B0604030504040204" pitchFamily="34" charset="0"/>
              </a:rPr>
              <a:t> </a:t>
            </a:r>
            <a:r>
              <a:rPr lang="pt-BR" sz="1600" kern="1400" dirty="0" err="1">
                <a:solidFill>
                  <a:schemeClr val="bg1"/>
                </a:solidFill>
                <a:latin typeface="Tahoma" panose="020B0604030504040204" pitchFamily="34" charset="0"/>
                <a:ea typeface="Tahoma" panose="020B0604030504040204" pitchFamily="34" charset="0"/>
                <a:cs typeface="Tahoma" panose="020B0604030504040204" pitchFamily="34" charset="0"/>
              </a:rPr>
              <a:t>Ingresos</a:t>
            </a:r>
            <a:r>
              <a:rPr lang="es-CO" sz="2000" baseline="30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CO" sz="1600" baseline="30000"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pt-BR" sz="1600" baseline="30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0">
              <a:lnSpc>
                <a:spcPct val="85000"/>
              </a:lnSpc>
              <a:spcBef>
                <a:spcPts val="200"/>
              </a:spcBef>
              <a:spcAft>
                <a:spcPts val="200"/>
              </a:spcAft>
              <a:buClr>
                <a:srgbClr val="FE5000"/>
              </a:buClr>
              <a:defRPr/>
            </a:pPr>
            <a:r>
              <a:rPr lang="pt-BR" sz="2000" b="1" kern="1400" dirty="0">
                <a:solidFill>
                  <a:srgbClr val="FFC000"/>
                </a:solidFill>
                <a:latin typeface="Tahoma" panose="020B0604030504040204" pitchFamily="34" charset="0"/>
                <a:ea typeface="Tahoma" panose="020B0604030504040204" pitchFamily="34" charset="0"/>
                <a:cs typeface="Tahoma" panose="020B0604030504040204" pitchFamily="34" charset="0"/>
              </a:rPr>
              <a:t>2.200 Km </a:t>
            </a:r>
            <a:r>
              <a:rPr lang="pt-BR" sz="1600" kern="1400" dirty="0">
                <a:solidFill>
                  <a:schemeClr val="bg1"/>
                </a:solidFill>
                <a:latin typeface="Tahoma" panose="020B0604030504040204" pitchFamily="34" charset="0"/>
                <a:ea typeface="Tahoma" panose="020B0604030504040204" pitchFamily="34" charset="0"/>
                <a:cs typeface="Tahoma" panose="020B0604030504040204" pitchFamily="34" charset="0"/>
              </a:rPr>
              <a:t>de circuito </a:t>
            </a:r>
            <a:r>
              <a:rPr lang="es-CO" sz="1600" baseline="30000"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pt-BR" sz="1600" kern="1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7" name="Rectángulo 66">
            <a:extLst>
              <a:ext uri="{FF2B5EF4-FFF2-40B4-BE49-F238E27FC236}">
                <a16:creationId xmlns:a16="http://schemas.microsoft.com/office/drawing/2014/main" id="{EC18A996-2866-4658-86D9-6AECF32A966F}"/>
              </a:ext>
            </a:extLst>
          </p:cNvPr>
          <p:cNvSpPr/>
          <p:nvPr/>
        </p:nvSpPr>
        <p:spPr>
          <a:xfrm>
            <a:off x="123067" y="3881547"/>
            <a:ext cx="3638512" cy="2051189"/>
          </a:xfrm>
          <a:prstGeom prst="rect">
            <a:avLst/>
          </a:prstGeom>
          <a:noFill/>
          <a:ln w="28575">
            <a:solidFill>
              <a:schemeClr val="accent1">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5" name="CuadroTexto 54">
            <a:extLst>
              <a:ext uri="{FF2B5EF4-FFF2-40B4-BE49-F238E27FC236}">
                <a16:creationId xmlns:a16="http://schemas.microsoft.com/office/drawing/2014/main" id="{3A02144F-7FB9-4D56-9105-1C138DD2499B}"/>
              </a:ext>
            </a:extLst>
          </p:cNvPr>
          <p:cNvSpPr txBox="1"/>
          <p:nvPr/>
        </p:nvSpPr>
        <p:spPr>
          <a:xfrm>
            <a:off x="11875866" y="6519446"/>
            <a:ext cx="433182" cy="307777"/>
          </a:xfrm>
          <a:prstGeom prst="rect">
            <a:avLst/>
          </a:prstGeom>
          <a:noFill/>
        </p:spPr>
        <p:txBody>
          <a:bodyPr wrap="square" rtlCol="0">
            <a:spAutoFit/>
          </a:bodyPr>
          <a:lstStyle/>
          <a:p>
            <a:r>
              <a:rPr lang="es-CO" sz="1400" dirty="0">
                <a:solidFill>
                  <a:schemeClr val="bg1"/>
                </a:solidFill>
              </a:rPr>
              <a:t>5</a:t>
            </a:r>
          </a:p>
        </p:txBody>
      </p:sp>
      <p:sp>
        <p:nvSpPr>
          <p:cNvPr id="7" name="Main Heading">
            <a:extLst>
              <a:ext uri="{FF2B5EF4-FFF2-40B4-BE49-F238E27FC236}">
                <a16:creationId xmlns:a16="http://schemas.microsoft.com/office/drawing/2014/main" id="{496B81AD-0F5D-301F-1492-8C527C8252EE}"/>
              </a:ext>
            </a:extLst>
          </p:cNvPr>
          <p:cNvSpPr>
            <a:spLocks noChangeArrowheads="1"/>
          </p:cNvSpPr>
          <p:nvPr>
            <p:custDataLst>
              <p:tags r:id="rId1"/>
            </p:custDataLst>
          </p:nvPr>
        </p:nvSpPr>
        <p:spPr bwMode="gray">
          <a:xfrm>
            <a:off x="260207" y="222798"/>
            <a:ext cx="7772400" cy="700577"/>
          </a:xfrm>
          <a:prstGeom prst="rect">
            <a:avLst/>
          </a:prstGeom>
          <a:noFill/>
          <a:ln w="12700">
            <a:noFill/>
            <a:prstDash val="dash"/>
            <a:miter lim="800000"/>
            <a:headEnd/>
            <a:tailEnd/>
          </a:ln>
          <a:effectLst/>
        </p:spPr>
        <p:txBody>
          <a:bodyPr lIns="0" tIns="0" rIns="0" bIns="0"/>
          <a:lstStyle/>
          <a:p>
            <a:pPr eaLnBrk="1" hangingPunct="1">
              <a:lnSpc>
                <a:spcPts val="2100"/>
              </a:lnSpc>
            </a:pPr>
            <a:r>
              <a:rPr lang="es-MX" sz="2800" b="1" dirty="0">
                <a:solidFill>
                  <a:schemeClr val="bg1"/>
                </a:solidFill>
                <a:latin typeface="72 Black" panose="020B0A04030603020204" pitchFamily="34" charset="0"/>
                <a:cs typeface="72 Black" panose="020B0A04030603020204" pitchFamily="34" charset="0"/>
              </a:rPr>
              <a:t>¿Por qué invertir en ISA?</a:t>
            </a:r>
          </a:p>
        </p:txBody>
      </p:sp>
      <p:sp>
        <p:nvSpPr>
          <p:cNvPr id="8" name="Freeform 32">
            <a:extLst>
              <a:ext uri="{FF2B5EF4-FFF2-40B4-BE49-F238E27FC236}">
                <a16:creationId xmlns:a16="http://schemas.microsoft.com/office/drawing/2014/main" id="{9BDC492F-1A11-E3C3-5106-8177F109909E}"/>
              </a:ext>
            </a:extLst>
          </p:cNvPr>
          <p:cNvSpPr>
            <a:spLocks noEditPoints="1"/>
          </p:cNvSpPr>
          <p:nvPr>
            <p:custDataLst>
              <p:tags r:id="rId2"/>
            </p:custDataLst>
          </p:nvPr>
        </p:nvSpPr>
        <p:spPr bwMode="auto">
          <a:xfrm>
            <a:off x="63459" y="590542"/>
            <a:ext cx="274320" cy="274320"/>
          </a:xfrm>
          <a:custGeom>
            <a:avLst/>
            <a:gdLst>
              <a:gd name="T0" fmla="*/ 340 w 519"/>
              <a:gd name="T1" fmla="*/ 506 h 547"/>
              <a:gd name="T2" fmla="*/ 272 w 519"/>
              <a:gd name="T3" fmla="*/ 500 h 547"/>
              <a:gd name="T4" fmla="*/ 244 w 519"/>
              <a:gd name="T5" fmla="*/ 502 h 547"/>
              <a:gd name="T6" fmla="*/ 296 w 519"/>
              <a:gd name="T7" fmla="*/ 517 h 547"/>
              <a:gd name="T8" fmla="*/ 200 w 519"/>
              <a:gd name="T9" fmla="*/ 491 h 547"/>
              <a:gd name="T10" fmla="*/ 164 w 519"/>
              <a:gd name="T11" fmla="*/ 461 h 547"/>
              <a:gd name="T12" fmla="*/ 183 w 519"/>
              <a:gd name="T13" fmla="*/ 480 h 547"/>
              <a:gd name="T14" fmla="*/ 212 w 519"/>
              <a:gd name="T15" fmla="*/ 506 h 547"/>
              <a:gd name="T16" fmla="*/ 153 w 519"/>
              <a:gd name="T17" fmla="*/ 466 h 547"/>
              <a:gd name="T18" fmla="*/ 110 w 519"/>
              <a:gd name="T19" fmla="*/ 432 h 547"/>
              <a:gd name="T20" fmla="*/ 167 w 519"/>
              <a:gd name="T21" fmla="*/ 475 h 547"/>
              <a:gd name="T22" fmla="*/ 121 w 519"/>
              <a:gd name="T23" fmla="*/ 445 h 547"/>
              <a:gd name="T24" fmla="*/ 137 w 519"/>
              <a:gd name="T25" fmla="*/ 455 h 547"/>
              <a:gd name="T26" fmla="*/ 190 w 519"/>
              <a:gd name="T27" fmla="*/ 495 h 547"/>
              <a:gd name="T28" fmla="*/ 202 w 519"/>
              <a:gd name="T29" fmla="*/ 62 h 547"/>
              <a:gd name="T30" fmla="*/ 55 w 519"/>
              <a:gd name="T31" fmla="*/ 226 h 547"/>
              <a:gd name="T32" fmla="*/ 65 w 519"/>
              <a:gd name="T33" fmla="*/ 357 h 547"/>
              <a:gd name="T34" fmla="*/ 67 w 519"/>
              <a:gd name="T35" fmla="*/ 361 h 547"/>
              <a:gd name="T36" fmla="*/ 61 w 519"/>
              <a:gd name="T37" fmla="*/ 380 h 547"/>
              <a:gd name="T38" fmla="*/ 483 w 519"/>
              <a:gd name="T39" fmla="*/ 153 h 547"/>
              <a:gd name="T40" fmla="*/ 411 w 519"/>
              <a:gd name="T41" fmla="*/ 87 h 547"/>
              <a:gd name="T42" fmla="*/ 394 w 519"/>
              <a:gd name="T43" fmla="*/ 72 h 547"/>
              <a:gd name="T44" fmla="*/ 314 w 519"/>
              <a:gd name="T45" fmla="*/ 39 h 547"/>
              <a:gd name="T46" fmla="*/ 264 w 519"/>
              <a:gd name="T47" fmla="*/ 40 h 547"/>
              <a:gd name="T48" fmla="*/ 213 w 519"/>
              <a:gd name="T49" fmla="*/ 50 h 547"/>
              <a:gd name="T50" fmla="*/ 184 w 519"/>
              <a:gd name="T51" fmla="*/ 63 h 547"/>
              <a:gd name="T52" fmla="*/ 95 w 519"/>
              <a:gd name="T53" fmla="*/ 145 h 547"/>
              <a:gd name="T54" fmla="*/ 47 w 519"/>
              <a:gd name="T55" fmla="*/ 281 h 547"/>
              <a:gd name="T56" fmla="*/ 66 w 519"/>
              <a:gd name="T57" fmla="*/ 363 h 547"/>
              <a:gd name="T58" fmla="*/ 91 w 519"/>
              <a:gd name="T59" fmla="*/ 413 h 547"/>
              <a:gd name="T60" fmla="*/ 76 w 519"/>
              <a:gd name="T61" fmla="*/ 416 h 547"/>
              <a:gd name="T62" fmla="*/ 132 w 519"/>
              <a:gd name="T63" fmla="*/ 468 h 547"/>
              <a:gd name="T64" fmla="*/ 193 w 519"/>
              <a:gd name="T65" fmla="*/ 504 h 547"/>
              <a:gd name="T66" fmla="*/ 233 w 519"/>
              <a:gd name="T67" fmla="*/ 517 h 547"/>
              <a:gd name="T68" fmla="*/ 325 w 519"/>
              <a:gd name="T69" fmla="*/ 515 h 547"/>
              <a:gd name="T70" fmla="*/ 344 w 519"/>
              <a:gd name="T71" fmla="*/ 536 h 547"/>
              <a:gd name="T72" fmla="*/ 149 w 519"/>
              <a:gd name="T73" fmla="*/ 513 h 547"/>
              <a:gd name="T74" fmla="*/ 47 w 519"/>
              <a:gd name="T75" fmla="*/ 415 h 547"/>
              <a:gd name="T76" fmla="*/ 0 w 519"/>
              <a:gd name="T77" fmla="*/ 266 h 547"/>
              <a:gd name="T78" fmla="*/ 20 w 519"/>
              <a:gd name="T79" fmla="*/ 181 h 547"/>
              <a:gd name="T80" fmla="*/ 70 w 519"/>
              <a:gd name="T81" fmla="*/ 102 h 547"/>
              <a:gd name="T82" fmla="*/ 182 w 519"/>
              <a:gd name="T83" fmla="*/ 21 h 547"/>
              <a:gd name="T84" fmla="*/ 308 w 519"/>
              <a:gd name="T85" fmla="*/ 3 h 547"/>
              <a:gd name="T86" fmla="*/ 436 w 519"/>
              <a:gd name="T87" fmla="*/ 42 h 547"/>
              <a:gd name="T88" fmla="*/ 463 w 519"/>
              <a:gd name="T89" fmla="*/ 84 h 547"/>
              <a:gd name="T90" fmla="*/ 503 w 519"/>
              <a:gd name="T91" fmla="*/ 131 h 547"/>
              <a:gd name="T92" fmla="*/ 161 w 519"/>
              <a:gd name="T93" fmla="*/ 484 h 547"/>
              <a:gd name="T94" fmla="*/ 82 w 519"/>
              <a:gd name="T95" fmla="*/ 130 h 547"/>
              <a:gd name="T96" fmla="*/ 37 w 519"/>
              <a:gd name="T97" fmla="*/ 291 h 547"/>
              <a:gd name="T98" fmla="*/ 30 w 519"/>
              <a:gd name="T99" fmla="*/ 251 h 547"/>
              <a:gd name="T100" fmla="*/ 34 w 519"/>
              <a:gd name="T101" fmla="*/ 283 h 547"/>
              <a:gd name="T102" fmla="*/ 32 w 519"/>
              <a:gd name="T103" fmla="*/ 306 h 547"/>
              <a:gd name="T104" fmla="*/ 49 w 519"/>
              <a:gd name="T105" fmla="*/ 364 h 547"/>
              <a:gd name="T106" fmla="*/ 64 w 519"/>
              <a:gd name="T107" fmla="*/ 390 h 547"/>
              <a:gd name="T108" fmla="*/ 88 w 519"/>
              <a:gd name="T109" fmla="*/ 126 h 547"/>
              <a:gd name="T110" fmla="*/ 136 w 519"/>
              <a:gd name="T111" fmla="*/ 78 h 547"/>
              <a:gd name="T112" fmla="*/ 350 w 519"/>
              <a:gd name="T113" fmla="*/ 45 h 547"/>
              <a:gd name="T114" fmla="*/ 504 w 519"/>
              <a:gd name="T115" fmla="*/ 156 h 547"/>
              <a:gd name="T116" fmla="*/ 76 w 519"/>
              <a:gd name="T117" fmla="*/ 407 h 547"/>
              <a:gd name="T118" fmla="*/ 55 w 519"/>
              <a:gd name="T119" fmla="*/ 380 h 547"/>
              <a:gd name="T120" fmla="*/ 385 w 519"/>
              <a:gd name="T121" fmla="*/ 532 h 547"/>
              <a:gd name="T122" fmla="*/ 256 w 519"/>
              <a:gd name="T123" fmla="*/ 46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9" h="547">
                <a:moveTo>
                  <a:pt x="419" y="513"/>
                </a:moveTo>
                <a:cubicBezTo>
                  <a:pt x="418" y="514"/>
                  <a:pt x="418" y="515"/>
                  <a:pt x="416" y="518"/>
                </a:cubicBezTo>
                <a:cubicBezTo>
                  <a:pt x="415" y="520"/>
                  <a:pt x="412" y="523"/>
                  <a:pt x="408" y="525"/>
                </a:cubicBezTo>
                <a:cubicBezTo>
                  <a:pt x="409" y="524"/>
                  <a:pt x="408" y="524"/>
                  <a:pt x="408" y="522"/>
                </a:cubicBezTo>
                <a:cubicBezTo>
                  <a:pt x="409" y="522"/>
                  <a:pt x="409" y="521"/>
                  <a:pt x="411" y="519"/>
                </a:cubicBezTo>
                <a:cubicBezTo>
                  <a:pt x="412" y="517"/>
                  <a:pt x="414" y="515"/>
                  <a:pt x="416" y="512"/>
                </a:cubicBezTo>
                <a:cubicBezTo>
                  <a:pt x="416" y="512"/>
                  <a:pt x="418" y="509"/>
                  <a:pt x="419" y="509"/>
                </a:cubicBezTo>
                <a:cubicBezTo>
                  <a:pt x="419" y="509"/>
                  <a:pt x="419" y="510"/>
                  <a:pt x="419" y="513"/>
                </a:cubicBezTo>
                <a:close/>
                <a:moveTo>
                  <a:pt x="347" y="500"/>
                </a:moveTo>
                <a:cubicBezTo>
                  <a:pt x="344" y="502"/>
                  <a:pt x="342" y="504"/>
                  <a:pt x="340" y="506"/>
                </a:cubicBezTo>
                <a:cubicBezTo>
                  <a:pt x="342" y="504"/>
                  <a:pt x="344" y="503"/>
                  <a:pt x="346" y="502"/>
                </a:cubicBezTo>
                <a:lnTo>
                  <a:pt x="347" y="500"/>
                </a:lnTo>
                <a:close/>
                <a:moveTo>
                  <a:pt x="323" y="508"/>
                </a:moveTo>
                <a:cubicBezTo>
                  <a:pt x="325" y="509"/>
                  <a:pt x="325" y="509"/>
                  <a:pt x="325" y="509"/>
                </a:cubicBezTo>
                <a:cubicBezTo>
                  <a:pt x="328" y="504"/>
                  <a:pt x="328" y="504"/>
                  <a:pt x="328" y="504"/>
                </a:cubicBezTo>
                <a:cubicBezTo>
                  <a:pt x="317" y="507"/>
                  <a:pt x="303" y="512"/>
                  <a:pt x="295" y="511"/>
                </a:cubicBezTo>
                <a:cubicBezTo>
                  <a:pt x="297" y="514"/>
                  <a:pt x="302" y="513"/>
                  <a:pt x="307" y="512"/>
                </a:cubicBezTo>
                <a:cubicBezTo>
                  <a:pt x="313" y="510"/>
                  <a:pt x="318" y="509"/>
                  <a:pt x="323" y="508"/>
                </a:cubicBezTo>
                <a:close/>
                <a:moveTo>
                  <a:pt x="273" y="500"/>
                </a:moveTo>
                <a:cubicBezTo>
                  <a:pt x="273" y="500"/>
                  <a:pt x="272" y="500"/>
                  <a:pt x="272" y="500"/>
                </a:cubicBezTo>
                <a:cubicBezTo>
                  <a:pt x="271" y="500"/>
                  <a:pt x="270" y="499"/>
                  <a:pt x="267" y="499"/>
                </a:cubicBezTo>
                <a:cubicBezTo>
                  <a:pt x="269" y="501"/>
                  <a:pt x="261" y="501"/>
                  <a:pt x="273" y="500"/>
                </a:cubicBezTo>
                <a:close/>
                <a:moveTo>
                  <a:pt x="272" y="500"/>
                </a:moveTo>
                <a:cubicBezTo>
                  <a:pt x="277" y="500"/>
                  <a:pt x="269" y="498"/>
                  <a:pt x="272" y="500"/>
                </a:cubicBezTo>
                <a:close/>
                <a:moveTo>
                  <a:pt x="250" y="495"/>
                </a:moveTo>
                <a:cubicBezTo>
                  <a:pt x="243" y="495"/>
                  <a:pt x="244" y="496"/>
                  <a:pt x="248" y="499"/>
                </a:cubicBezTo>
                <a:cubicBezTo>
                  <a:pt x="250" y="499"/>
                  <a:pt x="253" y="498"/>
                  <a:pt x="255" y="498"/>
                </a:cubicBezTo>
                <a:cubicBezTo>
                  <a:pt x="254" y="496"/>
                  <a:pt x="248" y="495"/>
                  <a:pt x="250" y="495"/>
                </a:cubicBezTo>
                <a:close/>
                <a:moveTo>
                  <a:pt x="241" y="502"/>
                </a:moveTo>
                <a:cubicBezTo>
                  <a:pt x="244" y="502"/>
                  <a:pt x="244" y="502"/>
                  <a:pt x="244" y="502"/>
                </a:cubicBezTo>
                <a:cubicBezTo>
                  <a:pt x="244" y="501"/>
                  <a:pt x="243" y="501"/>
                  <a:pt x="241" y="502"/>
                </a:cubicBezTo>
                <a:close/>
                <a:moveTo>
                  <a:pt x="244" y="502"/>
                </a:moveTo>
                <a:cubicBezTo>
                  <a:pt x="245" y="503"/>
                  <a:pt x="245" y="505"/>
                  <a:pt x="248" y="502"/>
                </a:cubicBezTo>
                <a:cubicBezTo>
                  <a:pt x="247" y="503"/>
                  <a:pt x="249" y="502"/>
                  <a:pt x="252" y="501"/>
                </a:cubicBezTo>
                <a:lnTo>
                  <a:pt x="244" y="502"/>
                </a:lnTo>
                <a:close/>
                <a:moveTo>
                  <a:pt x="258" y="506"/>
                </a:moveTo>
                <a:cubicBezTo>
                  <a:pt x="265" y="507"/>
                  <a:pt x="268" y="505"/>
                  <a:pt x="268" y="504"/>
                </a:cubicBezTo>
                <a:cubicBezTo>
                  <a:pt x="267" y="503"/>
                  <a:pt x="263" y="503"/>
                  <a:pt x="256" y="502"/>
                </a:cubicBezTo>
                <a:cubicBezTo>
                  <a:pt x="260" y="504"/>
                  <a:pt x="265" y="505"/>
                  <a:pt x="258" y="506"/>
                </a:cubicBezTo>
                <a:close/>
                <a:moveTo>
                  <a:pt x="296" y="517"/>
                </a:moveTo>
                <a:cubicBezTo>
                  <a:pt x="294" y="516"/>
                  <a:pt x="292" y="516"/>
                  <a:pt x="292" y="517"/>
                </a:cubicBezTo>
                <a:cubicBezTo>
                  <a:pt x="294" y="518"/>
                  <a:pt x="296" y="518"/>
                  <a:pt x="298" y="519"/>
                </a:cubicBezTo>
                <a:cubicBezTo>
                  <a:pt x="303" y="516"/>
                  <a:pt x="303" y="516"/>
                  <a:pt x="303" y="516"/>
                </a:cubicBezTo>
                <a:cubicBezTo>
                  <a:pt x="302" y="517"/>
                  <a:pt x="299" y="517"/>
                  <a:pt x="296" y="517"/>
                </a:cubicBezTo>
                <a:close/>
                <a:moveTo>
                  <a:pt x="206" y="486"/>
                </a:moveTo>
                <a:cubicBezTo>
                  <a:pt x="206" y="487"/>
                  <a:pt x="208" y="490"/>
                  <a:pt x="208" y="492"/>
                </a:cubicBezTo>
                <a:cubicBezTo>
                  <a:pt x="209" y="492"/>
                  <a:pt x="211" y="492"/>
                  <a:pt x="213" y="492"/>
                </a:cubicBezTo>
                <a:cubicBezTo>
                  <a:pt x="211" y="490"/>
                  <a:pt x="206" y="488"/>
                  <a:pt x="206" y="486"/>
                </a:cubicBezTo>
                <a:close/>
                <a:moveTo>
                  <a:pt x="208" y="492"/>
                </a:moveTo>
                <a:cubicBezTo>
                  <a:pt x="200" y="491"/>
                  <a:pt x="200" y="491"/>
                  <a:pt x="200" y="491"/>
                </a:cubicBezTo>
                <a:cubicBezTo>
                  <a:pt x="206" y="494"/>
                  <a:pt x="208" y="493"/>
                  <a:pt x="208" y="492"/>
                </a:cubicBezTo>
                <a:close/>
                <a:moveTo>
                  <a:pt x="238" y="508"/>
                </a:moveTo>
                <a:cubicBezTo>
                  <a:pt x="243" y="507"/>
                  <a:pt x="247" y="506"/>
                  <a:pt x="252" y="506"/>
                </a:cubicBezTo>
                <a:cubicBezTo>
                  <a:pt x="247" y="506"/>
                  <a:pt x="241" y="507"/>
                  <a:pt x="236" y="508"/>
                </a:cubicBezTo>
                <a:lnTo>
                  <a:pt x="238" y="508"/>
                </a:lnTo>
                <a:close/>
                <a:moveTo>
                  <a:pt x="176" y="475"/>
                </a:moveTo>
                <a:cubicBezTo>
                  <a:pt x="180" y="475"/>
                  <a:pt x="180" y="475"/>
                  <a:pt x="180" y="475"/>
                </a:cubicBezTo>
                <a:cubicBezTo>
                  <a:pt x="181" y="475"/>
                  <a:pt x="183" y="475"/>
                  <a:pt x="185" y="474"/>
                </a:cubicBezTo>
                <a:cubicBezTo>
                  <a:pt x="182" y="475"/>
                  <a:pt x="179" y="475"/>
                  <a:pt x="176" y="475"/>
                </a:cubicBezTo>
                <a:close/>
                <a:moveTo>
                  <a:pt x="164" y="461"/>
                </a:moveTo>
                <a:cubicBezTo>
                  <a:pt x="160" y="459"/>
                  <a:pt x="155" y="458"/>
                  <a:pt x="151" y="458"/>
                </a:cubicBezTo>
                <a:cubicBezTo>
                  <a:pt x="155" y="459"/>
                  <a:pt x="158" y="462"/>
                  <a:pt x="162" y="467"/>
                </a:cubicBezTo>
                <a:cubicBezTo>
                  <a:pt x="166" y="466"/>
                  <a:pt x="161" y="461"/>
                  <a:pt x="164" y="461"/>
                </a:cubicBezTo>
                <a:close/>
                <a:moveTo>
                  <a:pt x="151" y="458"/>
                </a:moveTo>
                <a:cubicBezTo>
                  <a:pt x="149" y="457"/>
                  <a:pt x="146" y="456"/>
                  <a:pt x="144" y="456"/>
                </a:cubicBezTo>
                <a:cubicBezTo>
                  <a:pt x="146" y="457"/>
                  <a:pt x="148" y="457"/>
                  <a:pt x="151" y="458"/>
                </a:cubicBezTo>
                <a:close/>
                <a:moveTo>
                  <a:pt x="183" y="480"/>
                </a:moveTo>
                <a:cubicBezTo>
                  <a:pt x="185" y="485"/>
                  <a:pt x="185" y="485"/>
                  <a:pt x="185" y="485"/>
                </a:cubicBezTo>
                <a:cubicBezTo>
                  <a:pt x="185" y="485"/>
                  <a:pt x="186" y="485"/>
                  <a:pt x="187" y="486"/>
                </a:cubicBezTo>
                <a:cubicBezTo>
                  <a:pt x="187" y="485"/>
                  <a:pt x="187" y="483"/>
                  <a:pt x="183" y="480"/>
                </a:cubicBezTo>
                <a:close/>
                <a:moveTo>
                  <a:pt x="185" y="485"/>
                </a:moveTo>
                <a:cubicBezTo>
                  <a:pt x="185" y="485"/>
                  <a:pt x="185" y="485"/>
                  <a:pt x="185" y="485"/>
                </a:cubicBezTo>
                <a:cubicBezTo>
                  <a:pt x="182" y="483"/>
                  <a:pt x="179" y="482"/>
                  <a:pt x="179" y="482"/>
                </a:cubicBezTo>
                <a:cubicBezTo>
                  <a:pt x="179" y="482"/>
                  <a:pt x="181" y="483"/>
                  <a:pt x="185" y="485"/>
                </a:cubicBezTo>
                <a:close/>
                <a:moveTo>
                  <a:pt x="188" y="486"/>
                </a:moveTo>
                <a:cubicBezTo>
                  <a:pt x="188" y="486"/>
                  <a:pt x="188" y="486"/>
                  <a:pt x="187" y="486"/>
                </a:cubicBezTo>
                <a:cubicBezTo>
                  <a:pt x="188" y="486"/>
                  <a:pt x="188" y="486"/>
                  <a:pt x="188" y="486"/>
                </a:cubicBezTo>
                <a:close/>
                <a:moveTo>
                  <a:pt x="212" y="506"/>
                </a:moveTo>
                <a:cubicBezTo>
                  <a:pt x="216" y="505"/>
                  <a:pt x="211" y="502"/>
                  <a:pt x="218" y="501"/>
                </a:cubicBezTo>
                <a:cubicBezTo>
                  <a:pt x="213" y="501"/>
                  <a:pt x="203" y="500"/>
                  <a:pt x="212" y="506"/>
                </a:cubicBezTo>
                <a:close/>
                <a:moveTo>
                  <a:pt x="199" y="493"/>
                </a:moveTo>
                <a:cubicBezTo>
                  <a:pt x="196" y="492"/>
                  <a:pt x="193" y="492"/>
                  <a:pt x="190" y="492"/>
                </a:cubicBezTo>
                <a:cubicBezTo>
                  <a:pt x="193" y="493"/>
                  <a:pt x="195" y="494"/>
                  <a:pt x="198" y="495"/>
                </a:cubicBezTo>
                <a:cubicBezTo>
                  <a:pt x="198" y="494"/>
                  <a:pt x="197" y="493"/>
                  <a:pt x="199" y="493"/>
                </a:cubicBezTo>
                <a:close/>
                <a:moveTo>
                  <a:pt x="186" y="491"/>
                </a:moveTo>
                <a:cubicBezTo>
                  <a:pt x="190" y="492"/>
                  <a:pt x="190" y="492"/>
                  <a:pt x="190" y="492"/>
                </a:cubicBezTo>
                <a:cubicBezTo>
                  <a:pt x="187" y="490"/>
                  <a:pt x="187" y="490"/>
                  <a:pt x="187" y="490"/>
                </a:cubicBezTo>
                <a:lnTo>
                  <a:pt x="186" y="491"/>
                </a:lnTo>
                <a:close/>
                <a:moveTo>
                  <a:pt x="154" y="470"/>
                </a:moveTo>
                <a:cubicBezTo>
                  <a:pt x="155" y="470"/>
                  <a:pt x="158" y="469"/>
                  <a:pt x="153" y="466"/>
                </a:cubicBezTo>
                <a:cubicBezTo>
                  <a:pt x="150" y="466"/>
                  <a:pt x="146" y="464"/>
                  <a:pt x="143" y="461"/>
                </a:cubicBezTo>
                <a:cubicBezTo>
                  <a:pt x="144" y="463"/>
                  <a:pt x="146" y="464"/>
                  <a:pt x="148" y="466"/>
                </a:cubicBezTo>
                <a:cubicBezTo>
                  <a:pt x="150" y="467"/>
                  <a:pt x="152" y="469"/>
                  <a:pt x="154" y="470"/>
                </a:cubicBezTo>
                <a:close/>
                <a:moveTo>
                  <a:pt x="168" y="476"/>
                </a:moveTo>
                <a:cubicBezTo>
                  <a:pt x="168" y="476"/>
                  <a:pt x="167" y="476"/>
                  <a:pt x="167" y="476"/>
                </a:cubicBezTo>
                <a:cubicBezTo>
                  <a:pt x="168" y="476"/>
                  <a:pt x="168" y="477"/>
                  <a:pt x="168" y="476"/>
                </a:cubicBezTo>
                <a:close/>
                <a:moveTo>
                  <a:pt x="110" y="432"/>
                </a:moveTo>
                <a:cubicBezTo>
                  <a:pt x="110" y="433"/>
                  <a:pt x="110" y="433"/>
                  <a:pt x="110" y="433"/>
                </a:cubicBezTo>
                <a:cubicBezTo>
                  <a:pt x="110" y="433"/>
                  <a:pt x="110" y="433"/>
                  <a:pt x="110" y="433"/>
                </a:cubicBezTo>
                <a:lnTo>
                  <a:pt x="110" y="432"/>
                </a:lnTo>
                <a:close/>
                <a:moveTo>
                  <a:pt x="154" y="471"/>
                </a:moveTo>
                <a:cubicBezTo>
                  <a:pt x="157" y="474"/>
                  <a:pt x="159" y="474"/>
                  <a:pt x="162" y="474"/>
                </a:cubicBezTo>
                <a:cubicBezTo>
                  <a:pt x="159" y="473"/>
                  <a:pt x="156" y="472"/>
                  <a:pt x="154" y="470"/>
                </a:cubicBezTo>
                <a:cubicBezTo>
                  <a:pt x="153" y="470"/>
                  <a:pt x="153" y="471"/>
                  <a:pt x="154" y="471"/>
                </a:cubicBezTo>
                <a:close/>
                <a:moveTo>
                  <a:pt x="133" y="450"/>
                </a:moveTo>
                <a:cubicBezTo>
                  <a:pt x="134" y="451"/>
                  <a:pt x="135" y="453"/>
                  <a:pt x="137" y="455"/>
                </a:cubicBezTo>
                <a:cubicBezTo>
                  <a:pt x="136" y="453"/>
                  <a:pt x="134" y="449"/>
                  <a:pt x="133" y="450"/>
                </a:cubicBezTo>
                <a:close/>
                <a:moveTo>
                  <a:pt x="167" y="475"/>
                </a:moveTo>
                <a:cubicBezTo>
                  <a:pt x="167" y="475"/>
                  <a:pt x="167" y="475"/>
                  <a:pt x="167" y="475"/>
                </a:cubicBezTo>
                <a:cubicBezTo>
                  <a:pt x="167" y="473"/>
                  <a:pt x="166" y="474"/>
                  <a:pt x="167" y="475"/>
                </a:cubicBezTo>
                <a:close/>
                <a:moveTo>
                  <a:pt x="167" y="475"/>
                </a:moveTo>
                <a:cubicBezTo>
                  <a:pt x="165" y="474"/>
                  <a:pt x="163" y="474"/>
                  <a:pt x="162" y="474"/>
                </a:cubicBezTo>
                <a:cubicBezTo>
                  <a:pt x="164" y="475"/>
                  <a:pt x="165" y="476"/>
                  <a:pt x="167" y="476"/>
                </a:cubicBezTo>
                <a:cubicBezTo>
                  <a:pt x="167" y="476"/>
                  <a:pt x="167" y="475"/>
                  <a:pt x="167" y="475"/>
                </a:cubicBezTo>
                <a:close/>
                <a:moveTo>
                  <a:pt x="121" y="445"/>
                </a:moveTo>
                <a:cubicBezTo>
                  <a:pt x="122" y="445"/>
                  <a:pt x="123" y="446"/>
                  <a:pt x="123" y="447"/>
                </a:cubicBezTo>
                <a:cubicBezTo>
                  <a:pt x="121" y="444"/>
                  <a:pt x="120" y="441"/>
                  <a:pt x="118" y="435"/>
                </a:cubicBezTo>
                <a:cubicBezTo>
                  <a:pt x="113" y="433"/>
                  <a:pt x="111" y="433"/>
                  <a:pt x="110" y="433"/>
                </a:cubicBezTo>
                <a:cubicBezTo>
                  <a:pt x="114" y="437"/>
                  <a:pt x="118" y="441"/>
                  <a:pt x="122" y="445"/>
                </a:cubicBezTo>
                <a:lnTo>
                  <a:pt x="121" y="445"/>
                </a:lnTo>
                <a:close/>
                <a:moveTo>
                  <a:pt x="135" y="456"/>
                </a:moveTo>
                <a:cubicBezTo>
                  <a:pt x="133" y="457"/>
                  <a:pt x="130" y="456"/>
                  <a:pt x="128" y="456"/>
                </a:cubicBezTo>
                <a:cubicBezTo>
                  <a:pt x="126" y="456"/>
                  <a:pt x="124" y="456"/>
                  <a:pt x="125" y="459"/>
                </a:cubicBezTo>
                <a:cubicBezTo>
                  <a:pt x="133" y="466"/>
                  <a:pt x="133" y="462"/>
                  <a:pt x="138" y="464"/>
                </a:cubicBezTo>
                <a:cubicBezTo>
                  <a:pt x="125" y="455"/>
                  <a:pt x="143" y="465"/>
                  <a:pt x="135" y="457"/>
                </a:cubicBezTo>
                <a:cubicBezTo>
                  <a:pt x="138" y="458"/>
                  <a:pt x="140" y="460"/>
                  <a:pt x="143" y="461"/>
                </a:cubicBezTo>
                <a:cubicBezTo>
                  <a:pt x="140" y="459"/>
                  <a:pt x="138" y="457"/>
                  <a:pt x="137" y="455"/>
                </a:cubicBezTo>
                <a:cubicBezTo>
                  <a:pt x="137" y="455"/>
                  <a:pt x="137" y="455"/>
                  <a:pt x="137" y="455"/>
                </a:cubicBezTo>
                <a:cubicBezTo>
                  <a:pt x="137" y="455"/>
                  <a:pt x="137" y="455"/>
                  <a:pt x="137" y="455"/>
                </a:cubicBezTo>
                <a:cubicBezTo>
                  <a:pt x="137" y="455"/>
                  <a:pt x="137" y="455"/>
                  <a:pt x="137" y="455"/>
                </a:cubicBezTo>
                <a:cubicBezTo>
                  <a:pt x="137" y="456"/>
                  <a:pt x="137" y="457"/>
                  <a:pt x="137" y="456"/>
                </a:cubicBezTo>
                <a:cubicBezTo>
                  <a:pt x="137" y="456"/>
                  <a:pt x="137" y="456"/>
                  <a:pt x="137" y="456"/>
                </a:cubicBezTo>
                <a:cubicBezTo>
                  <a:pt x="136" y="456"/>
                  <a:pt x="136" y="456"/>
                  <a:pt x="135" y="456"/>
                </a:cubicBezTo>
                <a:cubicBezTo>
                  <a:pt x="132" y="453"/>
                  <a:pt x="135" y="455"/>
                  <a:pt x="137" y="456"/>
                </a:cubicBezTo>
                <a:cubicBezTo>
                  <a:pt x="137" y="456"/>
                  <a:pt x="137" y="456"/>
                  <a:pt x="137" y="455"/>
                </a:cubicBezTo>
                <a:cubicBezTo>
                  <a:pt x="137" y="455"/>
                  <a:pt x="137" y="455"/>
                  <a:pt x="137" y="455"/>
                </a:cubicBezTo>
                <a:cubicBezTo>
                  <a:pt x="132" y="453"/>
                  <a:pt x="128" y="450"/>
                  <a:pt x="123" y="447"/>
                </a:cubicBezTo>
                <a:cubicBezTo>
                  <a:pt x="126" y="449"/>
                  <a:pt x="129" y="452"/>
                  <a:pt x="135" y="456"/>
                </a:cubicBezTo>
                <a:close/>
                <a:moveTo>
                  <a:pt x="190" y="496"/>
                </a:moveTo>
                <a:cubicBezTo>
                  <a:pt x="190" y="496"/>
                  <a:pt x="190" y="496"/>
                  <a:pt x="190" y="495"/>
                </a:cubicBezTo>
                <a:cubicBezTo>
                  <a:pt x="190" y="495"/>
                  <a:pt x="190" y="496"/>
                  <a:pt x="190" y="496"/>
                </a:cubicBezTo>
                <a:close/>
                <a:moveTo>
                  <a:pt x="110" y="430"/>
                </a:moveTo>
                <a:cubicBezTo>
                  <a:pt x="114" y="429"/>
                  <a:pt x="114" y="429"/>
                  <a:pt x="114" y="429"/>
                </a:cubicBezTo>
                <a:cubicBezTo>
                  <a:pt x="111" y="428"/>
                  <a:pt x="108" y="428"/>
                  <a:pt x="105" y="427"/>
                </a:cubicBezTo>
                <a:cubicBezTo>
                  <a:pt x="106" y="428"/>
                  <a:pt x="108" y="429"/>
                  <a:pt x="110" y="430"/>
                </a:cubicBezTo>
                <a:close/>
                <a:moveTo>
                  <a:pt x="101" y="416"/>
                </a:moveTo>
                <a:cubicBezTo>
                  <a:pt x="97" y="413"/>
                  <a:pt x="97" y="413"/>
                  <a:pt x="97" y="413"/>
                </a:cubicBezTo>
                <a:cubicBezTo>
                  <a:pt x="98" y="417"/>
                  <a:pt x="98" y="417"/>
                  <a:pt x="98" y="417"/>
                </a:cubicBezTo>
                <a:lnTo>
                  <a:pt x="101" y="416"/>
                </a:lnTo>
                <a:close/>
                <a:moveTo>
                  <a:pt x="202" y="62"/>
                </a:moveTo>
                <a:cubicBezTo>
                  <a:pt x="199" y="60"/>
                  <a:pt x="199" y="60"/>
                  <a:pt x="199" y="60"/>
                </a:cubicBezTo>
                <a:cubicBezTo>
                  <a:pt x="196" y="62"/>
                  <a:pt x="193" y="62"/>
                  <a:pt x="190" y="63"/>
                </a:cubicBezTo>
                <a:cubicBezTo>
                  <a:pt x="197" y="63"/>
                  <a:pt x="204" y="65"/>
                  <a:pt x="202" y="62"/>
                </a:cubicBezTo>
                <a:close/>
                <a:moveTo>
                  <a:pt x="48" y="252"/>
                </a:moveTo>
                <a:cubicBezTo>
                  <a:pt x="50" y="247"/>
                  <a:pt x="51" y="243"/>
                  <a:pt x="52" y="240"/>
                </a:cubicBezTo>
                <a:cubicBezTo>
                  <a:pt x="49" y="245"/>
                  <a:pt x="45" y="250"/>
                  <a:pt x="48" y="252"/>
                </a:cubicBezTo>
                <a:close/>
                <a:moveTo>
                  <a:pt x="362" y="11"/>
                </a:moveTo>
                <a:cubicBezTo>
                  <a:pt x="359" y="10"/>
                  <a:pt x="357" y="11"/>
                  <a:pt x="357" y="12"/>
                </a:cubicBezTo>
                <a:cubicBezTo>
                  <a:pt x="360" y="12"/>
                  <a:pt x="362" y="12"/>
                  <a:pt x="362" y="11"/>
                </a:cubicBezTo>
                <a:close/>
                <a:moveTo>
                  <a:pt x="55" y="226"/>
                </a:moveTo>
                <a:cubicBezTo>
                  <a:pt x="54" y="226"/>
                  <a:pt x="54" y="227"/>
                  <a:pt x="53" y="228"/>
                </a:cubicBezTo>
                <a:cubicBezTo>
                  <a:pt x="53" y="232"/>
                  <a:pt x="53" y="235"/>
                  <a:pt x="52" y="240"/>
                </a:cubicBezTo>
                <a:cubicBezTo>
                  <a:pt x="54" y="236"/>
                  <a:pt x="56" y="231"/>
                  <a:pt x="55" y="226"/>
                </a:cubicBezTo>
                <a:close/>
                <a:moveTo>
                  <a:pt x="183" y="495"/>
                </a:moveTo>
                <a:cubicBezTo>
                  <a:pt x="183" y="495"/>
                  <a:pt x="184" y="495"/>
                  <a:pt x="184" y="496"/>
                </a:cubicBezTo>
                <a:cubicBezTo>
                  <a:pt x="184" y="495"/>
                  <a:pt x="184" y="495"/>
                  <a:pt x="183" y="495"/>
                </a:cubicBezTo>
                <a:close/>
                <a:moveTo>
                  <a:pt x="346" y="541"/>
                </a:moveTo>
                <a:cubicBezTo>
                  <a:pt x="347" y="541"/>
                  <a:pt x="350" y="540"/>
                  <a:pt x="353" y="538"/>
                </a:cubicBezTo>
                <a:cubicBezTo>
                  <a:pt x="352" y="539"/>
                  <a:pt x="349" y="540"/>
                  <a:pt x="346" y="541"/>
                </a:cubicBezTo>
                <a:close/>
                <a:moveTo>
                  <a:pt x="65" y="357"/>
                </a:moveTo>
                <a:cubicBezTo>
                  <a:pt x="67" y="360"/>
                  <a:pt x="66" y="357"/>
                  <a:pt x="65" y="357"/>
                </a:cubicBezTo>
                <a:close/>
                <a:moveTo>
                  <a:pt x="58" y="378"/>
                </a:moveTo>
                <a:cubicBezTo>
                  <a:pt x="59" y="378"/>
                  <a:pt x="59" y="378"/>
                  <a:pt x="60" y="379"/>
                </a:cubicBezTo>
                <a:cubicBezTo>
                  <a:pt x="59" y="378"/>
                  <a:pt x="59" y="378"/>
                  <a:pt x="58" y="378"/>
                </a:cubicBezTo>
                <a:close/>
                <a:moveTo>
                  <a:pt x="66" y="362"/>
                </a:moveTo>
                <a:cubicBezTo>
                  <a:pt x="66" y="361"/>
                  <a:pt x="65" y="359"/>
                  <a:pt x="65" y="358"/>
                </a:cubicBezTo>
                <a:cubicBezTo>
                  <a:pt x="65" y="358"/>
                  <a:pt x="65" y="360"/>
                  <a:pt x="66" y="362"/>
                </a:cubicBezTo>
                <a:close/>
                <a:moveTo>
                  <a:pt x="67" y="361"/>
                </a:moveTo>
                <a:cubicBezTo>
                  <a:pt x="68" y="362"/>
                  <a:pt x="68" y="363"/>
                  <a:pt x="68" y="364"/>
                </a:cubicBezTo>
                <a:cubicBezTo>
                  <a:pt x="69" y="364"/>
                  <a:pt x="69" y="364"/>
                  <a:pt x="67" y="361"/>
                </a:cubicBezTo>
                <a:close/>
                <a:moveTo>
                  <a:pt x="65" y="357"/>
                </a:moveTo>
                <a:cubicBezTo>
                  <a:pt x="65" y="356"/>
                  <a:pt x="64" y="354"/>
                  <a:pt x="63" y="352"/>
                </a:cubicBezTo>
                <a:cubicBezTo>
                  <a:pt x="64" y="354"/>
                  <a:pt x="65" y="356"/>
                  <a:pt x="65" y="358"/>
                </a:cubicBezTo>
                <a:cubicBezTo>
                  <a:pt x="65" y="357"/>
                  <a:pt x="65" y="356"/>
                  <a:pt x="65" y="357"/>
                </a:cubicBezTo>
                <a:close/>
                <a:moveTo>
                  <a:pt x="30" y="251"/>
                </a:moveTo>
                <a:cubicBezTo>
                  <a:pt x="29" y="252"/>
                  <a:pt x="29" y="252"/>
                  <a:pt x="29" y="252"/>
                </a:cubicBezTo>
                <a:cubicBezTo>
                  <a:pt x="30" y="256"/>
                  <a:pt x="30" y="254"/>
                  <a:pt x="30" y="251"/>
                </a:cubicBezTo>
                <a:close/>
                <a:moveTo>
                  <a:pt x="61" y="380"/>
                </a:moveTo>
                <a:cubicBezTo>
                  <a:pt x="61" y="379"/>
                  <a:pt x="60" y="379"/>
                  <a:pt x="60" y="379"/>
                </a:cubicBezTo>
                <a:cubicBezTo>
                  <a:pt x="60" y="379"/>
                  <a:pt x="61" y="379"/>
                  <a:pt x="61" y="380"/>
                </a:cubicBezTo>
                <a:close/>
                <a:moveTo>
                  <a:pt x="518" y="163"/>
                </a:moveTo>
                <a:cubicBezTo>
                  <a:pt x="517" y="165"/>
                  <a:pt x="515" y="167"/>
                  <a:pt x="513" y="169"/>
                </a:cubicBezTo>
                <a:cubicBezTo>
                  <a:pt x="513" y="170"/>
                  <a:pt x="512" y="170"/>
                  <a:pt x="511" y="171"/>
                </a:cubicBezTo>
                <a:cubicBezTo>
                  <a:pt x="510" y="171"/>
                  <a:pt x="510" y="171"/>
                  <a:pt x="510" y="171"/>
                </a:cubicBezTo>
                <a:cubicBezTo>
                  <a:pt x="510" y="172"/>
                  <a:pt x="510" y="172"/>
                  <a:pt x="510" y="172"/>
                </a:cubicBezTo>
                <a:cubicBezTo>
                  <a:pt x="508" y="172"/>
                  <a:pt x="507" y="172"/>
                  <a:pt x="506" y="173"/>
                </a:cubicBezTo>
                <a:cubicBezTo>
                  <a:pt x="503" y="173"/>
                  <a:pt x="500" y="173"/>
                  <a:pt x="497" y="172"/>
                </a:cubicBezTo>
                <a:cubicBezTo>
                  <a:pt x="494" y="170"/>
                  <a:pt x="491" y="168"/>
                  <a:pt x="489" y="165"/>
                </a:cubicBezTo>
                <a:cubicBezTo>
                  <a:pt x="489" y="164"/>
                  <a:pt x="488" y="162"/>
                  <a:pt x="487" y="161"/>
                </a:cubicBezTo>
                <a:cubicBezTo>
                  <a:pt x="486" y="160"/>
                  <a:pt x="482" y="155"/>
                  <a:pt x="483" y="153"/>
                </a:cubicBezTo>
                <a:cubicBezTo>
                  <a:pt x="480" y="154"/>
                  <a:pt x="476" y="149"/>
                  <a:pt x="472" y="142"/>
                </a:cubicBezTo>
                <a:cubicBezTo>
                  <a:pt x="468" y="136"/>
                  <a:pt x="464" y="129"/>
                  <a:pt x="462" y="127"/>
                </a:cubicBezTo>
                <a:cubicBezTo>
                  <a:pt x="468" y="134"/>
                  <a:pt x="467" y="129"/>
                  <a:pt x="467" y="126"/>
                </a:cubicBezTo>
                <a:cubicBezTo>
                  <a:pt x="461" y="124"/>
                  <a:pt x="458" y="121"/>
                  <a:pt x="455" y="113"/>
                </a:cubicBezTo>
                <a:cubicBezTo>
                  <a:pt x="452" y="115"/>
                  <a:pt x="449" y="117"/>
                  <a:pt x="446" y="117"/>
                </a:cubicBezTo>
                <a:cubicBezTo>
                  <a:pt x="442" y="117"/>
                  <a:pt x="438" y="115"/>
                  <a:pt x="433" y="110"/>
                </a:cubicBezTo>
                <a:cubicBezTo>
                  <a:pt x="435" y="111"/>
                  <a:pt x="438" y="113"/>
                  <a:pt x="438" y="111"/>
                </a:cubicBezTo>
                <a:cubicBezTo>
                  <a:pt x="438" y="109"/>
                  <a:pt x="434" y="108"/>
                  <a:pt x="433" y="107"/>
                </a:cubicBezTo>
                <a:cubicBezTo>
                  <a:pt x="433" y="105"/>
                  <a:pt x="437" y="108"/>
                  <a:pt x="437" y="105"/>
                </a:cubicBezTo>
                <a:cubicBezTo>
                  <a:pt x="426" y="103"/>
                  <a:pt x="424" y="94"/>
                  <a:pt x="411" y="87"/>
                </a:cubicBezTo>
                <a:cubicBezTo>
                  <a:pt x="414" y="88"/>
                  <a:pt x="414" y="87"/>
                  <a:pt x="414" y="85"/>
                </a:cubicBezTo>
                <a:cubicBezTo>
                  <a:pt x="414" y="85"/>
                  <a:pt x="414" y="84"/>
                  <a:pt x="413" y="84"/>
                </a:cubicBezTo>
                <a:cubicBezTo>
                  <a:pt x="414" y="84"/>
                  <a:pt x="414" y="84"/>
                  <a:pt x="414" y="84"/>
                </a:cubicBezTo>
                <a:cubicBezTo>
                  <a:pt x="414" y="84"/>
                  <a:pt x="413" y="83"/>
                  <a:pt x="413" y="82"/>
                </a:cubicBezTo>
                <a:cubicBezTo>
                  <a:pt x="411" y="85"/>
                  <a:pt x="408" y="80"/>
                  <a:pt x="405" y="77"/>
                </a:cubicBezTo>
                <a:cubicBezTo>
                  <a:pt x="404" y="76"/>
                  <a:pt x="403" y="75"/>
                  <a:pt x="402" y="74"/>
                </a:cubicBezTo>
                <a:cubicBezTo>
                  <a:pt x="402" y="74"/>
                  <a:pt x="402" y="75"/>
                  <a:pt x="402" y="75"/>
                </a:cubicBezTo>
                <a:cubicBezTo>
                  <a:pt x="404" y="79"/>
                  <a:pt x="407" y="84"/>
                  <a:pt x="407" y="86"/>
                </a:cubicBezTo>
                <a:cubicBezTo>
                  <a:pt x="404" y="81"/>
                  <a:pt x="401" y="79"/>
                  <a:pt x="398" y="76"/>
                </a:cubicBezTo>
                <a:cubicBezTo>
                  <a:pt x="396" y="75"/>
                  <a:pt x="395" y="73"/>
                  <a:pt x="394" y="72"/>
                </a:cubicBezTo>
                <a:cubicBezTo>
                  <a:pt x="383" y="64"/>
                  <a:pt x="369" y="57"/>
                  <a:pt x="356" y="53"/>
                </a:cubicBezTo>
                <a:cubicBezTo>
                  <a:pt x="346" y="49"/>
                  <a:pt x="337" y="46"/>
                  <a:pt x="330" y="44"/>
                </a:cubicBezTo>
                <a:cubicBezTo>
                  <a:pt x="331" y="46"/>
                  <a:pt x="331" y="46"/>
                  <a:pt x="331" y="46"/>
                </a:cubicBezTo>
                <a:cubicBezTo>
                  <a:pt x="329" y="45"/>
                  <a:pt x="329" y="45"/>
                  <a:pt x="329" y="45"/>
                </a:cubicBezTo>
                <a:cubicBezTo>
                  <a:pt x="329" y="43"/>
                  <a:pt x="329" y="43"/>
                  <a:pt x="329" y="43"/>
                </a:cubicBezTo>
                <a:cubicBezTo>
                  <a:pt x="326" y="42"/>
                  <a:pt x="324" y="41"/>
                  <a:pt x="322" y="40"/>
                </a:cubicBezTo>
                <a:cubicBezTo>
                  <a:pt x="322" y="39"/>
                  <a:pt x="322" y="39"/>
                  <a:pt x="321" y="39"/>
                </a:cubicBezTo>
                <a:cubicBezTo>
                  <a:pt x="321" y="39"/>
                  <a:pt x="321" y="39"/>
                  <a:pt x="321" y="39"/>
                </a:cubicBezTo>
                <a:cubicBezTo>
                  <a:pt x="318" y="41"/>
                  <a:pt x="316" y="43"/>
                  <a:pt x="310" y="39"/>
                </a:cubicBezTo>
                <a:cubicBezTo>
                  <a:pt x="312" y="40"/>
                  <a:pt x="312" y="39"/>
                  <a:pt x="314" y="39"/>
                </a:cubicBezTo>
                <a:cubicBezTo>
                  <a:pt x="312" y="39"/>
                  <a:pt x="312" y="39"/>
                  <a:pt x="312" y="39"/>
                </a:cubicBezTo>
                <a:cubicBezTo>
                  <a:pt x="310" y="39"/>
                  <a:pt x="308" y="39"/>
                  <a:pt x="306" y="39"/>
                </a:cubicBezTo>
                <a:cubicBezTo>
                  <a:pt x="303" y="41"/>
                  <a:pt x="296" y="41"/>
                  <a:pt x="289" y="40"/>
                </a:cubicBezTo>
                <a:cubicBezTo>
                  <a:pt x="287" y="40"/>
                  <a:pt x="285" y="40"/>
                  <a:pt x="283" y="40"/>
                </a:cubicBezTo>
                <a:cubicBezTo>
                  <a:pt x="282" y="41"/>
                  <a:pt x="280" y="41"/>
                  <a:pt x="278" y="42"/>
                </a:cubicBezTo>
                <a:cubicBezTo>
                  <a:pt x="279" y="41"/>
                  <a:pt x="280" y="41"/>
                  <a:pt x="280" y="41"/>
                </a:cubicBezTo>
                <a:cubicBezTo>
                  <a:pt x="275" y="41"/>
                  <a:pt x="271" y="43"/>
                  <a:pt x="271" y="46"/>
                </a:cubicBezTo>
                <a:cubicBezTo>
                  <a:pt x="262" y="42"/>
                  <a:pt x="270" y="43"/>
                  <a:pt x="281" y="38"/>
                </a:cubicBezTo>
                <a:cubicBezTo>
                  <a:pt x="272" y="35"/>
                  <a:pt x="272" y="35"/>
                  <a:pt x="272" y="35"/>
                </a:cubicBezTo>
                <a:cubicBezTo>
                  <a:pt x="269" y="37"/>
                  <a:pt x="267" y="39"/>
                  <a:pt x="264" y="40"/>
                </a:cubicBezTo>
                <a:cubicBezTo>
                  <a:pt x="262" y="36"/>
                  <a:pt x="262" y="36"/>
                  <a:pt x="262" y="36"/>
                </a:cubicBezTo>
                <a:cubicBezTo>
                  <a:pt x="261" y="36"/>
                  <a:pt x="261" y="36"/>
                  <a:pt x="260" y="36"/>
                </a:cubicBezTo>
                <a:cubicBezTo>
                  <a:pt x="257" y="37"/>
                  <a:pt x="255" y="39"/>
                  <a:pt x="253" y="40"/>
                </a:cubicBezTo>
                <a:cubicBezTo>
                  <a:pt x="252" y="40"/>
                  <a:pt x="251" y="39"/>
                  <a:pt x="251" y="37"/>
                </a:cubicBezTo>
                <a:cubicBezTo>
                  <a:pt x="250" y="38"/>
                  <a:pt x="248" y="37"/>
                  <a:pt x="246" y="37"/>
                </a:cubicBezTo>
                <a:cubicBezTo>
                  <a:pt x="245" y="39"/>
                  <a:pt x="242" y="41"/>
                  <a:pt x="239" y="42"/>
                </a:cubicBezTo>
                <a:cubicBezTo>
                  <a:pt x="240" y="43"/>
                  <a:pt x="240" y="44"/>
                  <a:pt x="237" y="45"/>
                </a:cubicBezTo>
                <a:cubicBezTo>
                  <a:pt x="236" y="45"/>
                  <a:pt x="235" y="44"/>
                  <a:pt x="235" y="44"/>
                </a:cubicBezTo>
                <a:cubicBezTo>
                  <a:pt x="229" y="46"/>
                  <a:pt x="224" y="48"/>
                  <a:pt x="223" y="50"/>
                </a:cubicBezTo>
                <a:cubicBezTo>
                  <a:pt x="220" y="47"/>
                  <a:pt x="216" y="48"/>
                  <a:pt x="213" y="50"/>
                </a:cubicBezTo>
                <a:cubicBezTo>
                  <a:pt x="210" y="51"/>
                  <a:pt x="208" y="52"/>
                  <a:pt x="205" y="50"/>
                </a:cubicBezTo>
                <a:cubicBezTo>
                  <a:pt x="204" y="51"/>
                  <a:pt x="202" y="53"/>
                  <a:pt x="200" y="54"/>
                </a:cubicBezTo>
                <a:cubicBezTo>
                  <a:pt x="203" y="56"/>
                  <a:pt x="205" y="59"/>
                  <a:pt x="200" y="59"/>
                </a:cubicBezTo>
                <a:cubicBezTo>
                  <a:pt x="200" y="59"/>
                  <a:pt x="200" y="59"/>
                  <a:pt x="199" y="60"/>
                </a:cubicBezTo>
                <a:cubicBezTo>
                  <a:pt x="196" y="57"/>
                  <a:pt x="196" y="57"/>
                  <a:pt x="196" y="57"/>
                </a:cubicBezTo>
                <a:cubicBezTo>
                  <a:pt x="192" y="59"/>
                  <a:pt x="188" y="61"/>
                  <a:pt x="185" y="63"/>
                </a:cubicBezTo>
                <a:cubicBezTo>
                  <a:pt x="187" y="62"/>
                  <a:pt x="188" y="62"/>
                  <a:pt x="190" y="63"/>
                </a:cubicBezTo>
                <a:cubicBezTo>
                  <a:pt x="188" y="63"/>
                  <a:pt x="186" y="63"/>
                  <a:pt x="184" y="63"/>
                </a:cubicBezTo>
                <a:cubicBezTo>
                  <a:pt x="184" y="63"/>
                  <a:pt x="183" y="63"/>
                  <a:pt x="183" y="64"/>
                </a:cubicBezTo>
                <a:cubicBezTo>
                  <a:pt x="183" y="63"/>
                  <a:pt x="183" y="63"/>
                  <a:pt x="184" y="63"/>
                </a:cubicBezTo>
                <a:cubicBezTo>
                  <a:pt x="181" y="63"/>
                  <a:pt x="178" y="64"/>
                  <a:pt x="175" y="67"/>
                </a:cubicBezTo>
                <a:cubicBezTo>
                  <a:pt x="170" y="68"/>
                  <a:pt x="166" y="69"/>
                  <a:pt x="163" y="72"/>
                </a:cubicBezTo>
                <a:cubicBezTo>
                  <a:pt x="159" y="74"/>
                  <a:pt x="156" y="78"/>
                  <a:pt x="152" y="81"/>
                </a:cubicBezTo>
                <a:cubicBezTo>
                  <a:pt x="149" y="84"/>
                  <a:pt x="146" y="87"/>
                  <a:pt x="142" y="90"/>
                </a:cubicBezTo>
                <a:cubicBezTo>
                  <a:pt x="138" y="93"/>
                  <a:pt x="134" y="95"/>
                  <a:pt x="130" y="96"/>
                </a:cubicBezTo>
                <a:cubicBezTo>
                  <a:pt x="132" y="95"/>
                  <a:pt x="135" y="93"/>
                  <a:pt x="135" y="91"/>
                </a:cubicBezTo>
                <a:cubicBezTo>
                  <a:pt x="124" y="101"/>
                  <a:pt x="109" y="107"/>
                  <a:pt x="105" y="117"/>
                </a:cubicBezTo>
                <a:cubicBezTo>
                  <a:pt x="108" y="118"/>
                  <a:pt x="108" y="118"/>
                  <a:pt x="108" y="118"/>
                </a:cubicBezTo>
                <a:cubicBezTo>
                  <a:pt x="102" y="128"/>
                  <a:pt x="97" y="135"/>
                  <a:pt x="92" y="142"/>
                </a:cubicBezTo>
                <a:cubicBezTo>
                  <a:pt x="95" y="145"/>
                  <a:pt x="95" y="145"/>
                  <a:pt x="95" y="145"/>
                </a:cubicBezTo>
                <a:cubicBezTo>
                  <a:pt x="93" y="147"/>
                  <a:pt x="91" y="150"/>
                  <a:pt x="89" y="154"/>
                </a:cubicBezTo>
                <a:cubicBezTo>
                  <a:pt x="87" y="158"/>
                  <a:pt x="85" y="162"/>
                  <a:pt x="83" y="166"/>
                </a:cubicBezTo>
                <a:cubicBezTo>
                  <a:pt x="81" y="170"/>
                  <a:pt x="79" y="174"/>
                  <a:pt x="76" y="177"/>
                </a:cubicBezTo>
                <a:cubicBezTo>
                  <a:pt x="74" y="180"/>
                  <a:pt x="72" y="183"/>
                  <a:pt x="69" y="184"/>
                </a:cubicBezTo>
                <a:cubicBezTo>
                  <a:pt x="71" y="188"/>
                  <a:pt x="62" y="199"/>
                  <a:pt x="61" y="207"/>
                </a:cubicBezTo>
                <a:cubicBezTo>
                  <a:pt x="57" y="208"/>
                  <a:pt x="57" y="208"/>
                  <a:pt x="57" y="208"/>
                </a:cubicBezTo>
                <a:cubicBezTo>
                  <a:pt x="54" y="216"/>
                  <a:pt x="54" y="222"/>
                  <a:pt x="53" y="228"/>
                </a:cubicBezTo>
                <a:cubicBezTo>
                  <a:pt x="48" y="237"/>
                  <a:pt x="47" y="246"/>
                  <a:pt x="47" y="255"/>
                </a:cubicBezTo>
                <a:cubicBezTo>
                  <a:pt x="47" y="264"/>
                  <a:pt x="48" y="273"/>
                  <a:pt x="48" y="281"/>
                </a:cubicBezTo>
                <a:cubicBezTo>
                  <a:pt x="47" y="281"/>
                  <a:pt x="47" y="281"/>
                  <a:pt x="47" y="281"/>
                </a:cubicBezTo>
                <a:cubicBezTo>
                  <a:pt x="48" y="287"/>
                  <a:pt x="49" y="293"/>
                  <a:pt x="50" y="298"/>
                </a:cubicBezTo>
                <a:cubicBezTo>
                  <a:pt x="47" y="294"/>
                  <a:pt x="53" y="301"/>
                  <a:pt x="53" y="306"/>
                </a:cubicBezTo>
                <a:cubicBezTo>
                  <a:pt x="54" y="309"/>
                  <a:pt x="54" y="312"/>
                  <a:pt x="55" y="316"/>
                </a:cubicBezTo>
                <a:cubicBezTo>
                  <a:pt x="55" y="319"/>
                  <a:pt x="55" y="323"/>
                  <a:pt x="55" y="327"/>
                </a:cubicBezTo>
                <a:cubicBezTo>
                  <a:pt x="58" y="337"/>
                  <a:pt x="58" y="337"/>
                  <a:pt x="58" y="337"/>
                </a:cubicBezTo>
                <a:cubicBezTo>
                  <a:pt x="53" y="326"/>
                  <a:pt x="53" y="339"/>
                  <a:pt x="50" y="341"/>
                </a:cubicBezTo>
                <a:cubicBezTo>
                  <a:pt x="55" y="347"/>
                  <a:pt x="55" y="347"/>
                  <a:pt x="55" y="347"/>
                </a:cubicBezTo>
                <a:cubicBezTo>
                  <a:pt x="54" y="350"/>
                  <a:pt x="51" y="343"/>
                  <a:pt x="52" y="348"/>
                </a:cubicBezTo>
                <a:cubicBezTo>
                  <a:pt x="55" y="352"/>
                  <a:pt x="60" y="366"/>
                  <a:pt x="65" y="368"/>
                </a:cubicBezTo>
                <a:cubicBezTo>
                  <a:pt x="66" y="367"/>
                  <a:pt x="66" y="365"/>
                  <a:pt x="66" y="363"/>
                </a:cubicBezTo>
                <a:cubicBezTo>
                  <a:pt x="66" y="363"/>
                  <a:pt x="66" y="363"/>
                  <a:pt x="66" y="363"/>
                </a:cubicBezTo>
                <a:cubicBezTo>
                  <a:pt x="66" y="363"/>
                  <a:pt x="66" y="362"/>
                  <a:pt x="66" y="362"/>
                </a:cubicBezTo>
                <a:cubicBezTo>
                  <a:pt x="66" y="362"/>
                  <a:pt x="66" y="363"/>
                  <a:pt x="66" y="363"/>
                </a:cubicBezTo>
                <a:cubicBezTo>
                  <a:pt x="67" y="363"/>
                  <a:pt x="68" y="364"/>
                  <a:pt x="68" y="364"/>
                </a:cubicBezTo>
                <a:cubicBezTo>
                  <a:pt x="71" y="372"/>
                  <a:pt x="71" y="369"/>
                  <a:pt x="72" y="368"/>
                </a:cubicBezTo>
                <a:cubicBezTo>
                  <a:pt x="72" y="373"/>
                  <a:pt x="73" y="377"/>
                  <a:pt x="74" y="380"/>
                </a:cubicBezTo>
                <a:cubicBezTo>
                  <a:pt x="75" y="384"/>
                  <a:pt x="76" y="387"/>
                  <a:pt x="75" y="392"/>
                </a:cubicBezTo>
                <a:cubicBezTo>
                  <a:pt x="76" y="385"/>
                  <a:pt x="78" y="391"/>
                  <a:pt x="82" y="396"/>
                </a:cubicBezTo>
                <a:cubicBezTo>
                  <a:pt x="85" y="401"/>
                  <a:pt x="89" y="406"/>
                  <a:pt x="90" y="402"/>
                </a:cubicBezTo>
                <a:cubicBezTo>
                  <a:pt x="89" y="411"/>
                  <a:pt x="92" y="406"/>
                  <a:pt x="91" y="413"/>
                </a:cubicBezTo>
                <a:cubicBezTo>
                  <a:pt x="86" y="403"/>
                  <a:pt x="76" y="398"/>
                  <a:pt x="70" y="391"/>
                </a:cubicBezTo>
                <a:cubicBezTo>
                  <a:pt x="70" y="394"/>
                  <a:pt x="71" y="397"/>
                  <a:pt x="71" y="400"/>
                </a:cubicBezTo>
                <a:cubicBezTo>
                  <a:pt x="70" y="400"/>
                  <a:pt x="68" y="399"/>
                  <a:pt x="67" y="397"/>
                </a:cubicBezTo>
                <a:cubicBezTo>
                  <a:pt x="67" y="398"/>
                  <a:pt x="67" y="399"/>
                  <a:pt x="67" y="401"/>
                </a:cubicBezTo>
                <a:cubicBezTo>
                  <a:pt x="67" y="403"/>
                  <a:pt x="68" y="406"/>
                  <a:pt x="65" y="404"/>
                </a:cubicBezTo>
                <a:cubicBezTo>
                  <a:pt x="66" y="406"/>
                  <a:pt x="67" y="407"/>
                  <a:pt x="68" y="408"/>
                </a:cubicBezTo>
                <a:cubicBezTo>
                  <a:pt x="68" y="407"/>
                  <a:pt x="68" y="407"/>
                  <a:pt x="68" y="407"/>
                </a:cubicBezTo>
                <a:cubicBezTo>
                  <a:pt x="72" y="409"/>
                  <a:pt x="72" y="409"/>
                  <a:pt x="72" y="409"/>
                </a:cubicBezTo>
                <a:cubicBezTo>
                  <a:pt x="70" y="411"/>
                  <a:pt x="70" y="411"/>
                  <a:pt x="70" y="411"/>
                </a:cubicBezTo>
                <a:cubicBezTo>
                  <a:pt x="72" y="413"/>
                  <a:pt x="74" y="415"/>
                  <a:pt x="76" y="416"/>
                </a:cubicBezTo>
                <a:cubicBezTo>
                  <a:pt x="75" y="416"/>
                  <a:pt x="75" y="416"/>
                  <a:pt x="75" y="416"/>
                </a:cubicBezTo>
                <a:cubicBezTo>
                  <a:pt x="79" y="420"/>
                  <a:pt x="81" y="423"/>
                  <a:pt x="83" y="426"/>
                </a:cubicBezTo>
                <a:cubicBezTo>
                  <a:pt x="83" y="426"/>
                  <a:pt x="84" y="427"/>
                  <a:pt x="84" y="428"/>
                </a:cubicBezTo>
                <a:cubicBezTo>
                  <a:pt x="85" y="428"/>
                  <a:pt x="87" y="429"/>
                  <a:pt x="88" y="430"/>
                </a:cubicBezTo>
                <a:cubicBezTo>
                  <a:pt x="92" y="432"/>
                  <a:pt x="96" y="433"/>
                  <a:pt x="96" y="430"/>
                </a:cubicBezTo>
                <a:cubicBezTo>
                  <a:pt x="98" y="436"/>
                  <a:pt x="94" y="436"/>
                  <a:pt x="103" y="443"/>
                </a:cubicBezTo>
                <a:cubicBezTo>
                  <a:pt x="111" y="447"/>
                  <a:pt x="101" y="433"/>
                  <a:pt x="101" y="430"/>
                </a:cubicBezTo>
                <a:cubicBezTo>
                  <a:pt x="108" y="435"/>
                  <a:pt x="109" y="434"/>
                  <a:pt x="110" y="433"/>
                </a:cubicBezTo>
                <a:cubicBezTo>
                  <a:pt x="110" y="439"/>
                  <a:pt x="109" y="445"/>
                  <a:pt x="106" y="448"/>
                </a:cubicBezTo>
                <a:cubicBezTo>
                  <a:pt x="114" y="455"/>
                  <a:pt x="123" y="461"/>
                  <a:pt x="132" y="468"/>
                </a:cubicBezTo>
                <a:cubicBezTo>
                  <a:pt x="138" y="472"/>
                  <a:pt x="144" y="477"/>
                  <a:pt x="150" y="480"/>
                </a:cubicBezTo>
                <a:cubicBezTo>
                  <a:pt x="150" y="480"/>
                  <a:pt x="149" y="479"/>
                  <a:pt x="149" y="478"/>
                </a:cubicBezTo>
                <a:cubicBezTo>
                  <a:pt x="153" y="480"/>
                  <a:pt x="157" y="482"/>
                  <a:pt x="162" y="484"/>
                </a:cubicBezTo>
                <a:cubicBezTo>
                  <a:pt x="161" y="484"/>
                  <a:pt x="161" y="484"/>
                  <a:pt x="161" y="484"/>
                </a:cubicBezTo>
                <a:cubicBezTo>
                  <a:pt x="165" y="487"/>
                  <a:pt x="177" y="490"/>
                  <a:pt x="183" y="495"/>
                </a:cubicBezTo>
                <a:cubicBezTo>
                  <a:pt x="182" y="494"/>
                  <a:pt x="179" y="494"/>
                  <a:pt x="177" y="493"/>
                </a:cubicBezTo>
                <a:cubicBezTo>
                  <a:pt x="177" y="495"/>
                  <a:pt x="178" y="499"/>
                  <a:pt x="184" y="502"/>
                </a:cubicBezTo>
                <a:cubicBezTo>
                  <a:pt x="188" y="500"/>
                  <a:pt x="188" y="500"/>
                  <a:pt x="188" y="500"/>
                </a:cubicBezTo>
                <a:cubicBezTo>
                  <a:pt x="189" y="503"/>
                  <a:pt x="189" y="503"/>
                  <a:pt x="189" y="503"/>
                </a:cubicBezTo>
                <a:cubicBezTo>
                  <a:pt x="192" y="504"/>
                  <a:pt x="193" y="504"/>
                  <a:pt x="193" y="504"/>
                </a:cubicBezTo>
                <a:cubicBezTo>
                  <a:pt x="191" y="501"/>
                  <a:pt x="191" y="499"/>
                  <a:pt x="190" y="496"/>
                </a:cubicBezTo>
                <a:cubicBezTo>
                  <a:pt x="191" y="497"/>
                  <a:pt x="192" y="499"/>
                  <a:pt x="194" y="501"/>
                </a:cubicBezTo>
                <a:cubicBezTo>
                  <a:pt x="195" y="501"/>
                  <a:pt x="196" y="501"/>
                  <a:pt x="197" y="501"/>
                </a:cubicBezTo>
                <a:cubicBezTo>
                  <a:pt x="197" y="502"/>
                  <a:pt x="198" y="503"/>
                  <a:pt x="198" y="504"/>
                </a:cubicBezTo>
                <a:cubicBezTo>
                  <a:pt x="199" y="505"/>
                  <a:pt x="200" y="505"/>
                  <a:pt x="201" y="506"/>
                </a:cubicBezTo>
                <a:cubicBezTo>
                  <a:pt x="203" y="506"/>
                  <a:pt x="203" y="506"/>
                  <a:pt x="203" y="506"/>
                </a:cubicBezTo>
                <a:cubicBezTo>
                  <a:pt x="205" y="507"/>
                  <a:pt x="206" y="508"/>
                  <a:pt x="206" y="509"/>
                </a:cubicBezTo>
                <a:cubicBezTo>
                  <a:pt x="209" y="510"/>
                  <a:pt x="214" y="512"/>
                  <a:pt x="218" y="513"/>
                </a:cubicBezTo>
                <a:cubicBezTo>
                  <a:pt x="221" y="514"/>
                  <a:pt x="224" y="514"/>
                  <a:pt x="226" y="515"/>
                </a:cubicBezTo>
                <a:cubicBezTo>
                  <a:pt x="229" y="516"/>
                  <a:pt x="231" y="516"/>
                  <a:pt x="233" y="517"/>
                </a:cubicBezTo>
                <a:cubicBezTo>
                  <a:pt x="238" y="518"/>
                  <a:pt x="242" y="520"/>
                  <a:pt x="243" y="522"/>
                </a:cubicBezTo>
                <a:cubicBezTo>
                  <a:pt x="247" y="519"/>
                  <a:pt x="243" y="518"/>
                  <a:pt x="238" y="518"/>
                </a:cubicBezTo>
                <a:cubicBezTo>
                  <a:pt x="234" y="517"/>
                  <a:pt x="229" y="516"/>
                  <a:pt x="234" y="514"/>
                </a:cubicBezTo>
                <a:cubicBezTo>
                  <a:pt x="236" y="515"/>
                  <a:pt x="237" y="517"/>
                  <a:pt x="243" y="518"/>
                </a:cubicBezTo>
                <a:cubicBezTo>
                  <a:pt x="242" y="514"/>
                  <a:pt x="242" y="514"/>
                  <a:pt x="242" y="514"/>
                </a:cubicBezTo>
                <a:cubicBezTo>
                  <a:pt x="256" y="517"/>
                  <a:pt x="266" y="519"/>
                  <a:pt x="276" y="520"/>
                </a:cubicBezTo>
                <a:cubicBezTo>
                  <a:pt x="281" y="520"/>
                  <a:pt x="285" y="521"/>
                  <a:pt x="291" y="521"/>
                </a:cubicBezTo>
                <a:cubicBezTo>
                  <a:pt x="296" y="521"/>
                  <a:pt x="302" y="520"/>
                  <a:pt x="308" y="519"/>
                </a:cubicBezTo>
                <a:cubicBezTo>
                  <a:pt x="307" y="520"/>
                  <a:pt x="307" y="520"/>
                  <a:pt x="307" y="520"/>
                </a:cubicBezTo>
                <a:cubicBezTo>
                  <a:pt x="317" y="520"/>
                  <a:pt x="322" y="519"/>
                  <a:pt x="325" y="515"/>
                </a:cubicBezTo>
                <a:cubicBezTo>
                  <a:pt x="327" y="516"/>
                  <a:pt x="321" y="518"/>
                  <a:pt x="325" y="519"/>
                </a:cubicBezTo>
                <a:cubicBezTo>
                  <a:pt x="332" y="513"/>
                  <a:pt x="340" y="513"/>
                  <a:pt x="348" y="512"/>
                </a:cubicBezTo>
                <a:cubicBezTo>
                  <a:pt x="352" y="512"/>
                  <a:pt x="355" y="512"/>
                  <a:pt x="359" y="512"/>
                </a:cubicBezTo>
                <a:cubicBezTo>
                  <a:pt x="362" y="511"/>
                  <a:pt x="365" y="510"/>
                  <a:pt x="366" y="507"/>
                </a:cubicBezTo>
                <a:cubicBezTo>
                  <a:pt x="367" y="511"/>
                  <a:pt x="373" y="513"/>
                  <a:pt x="379" y="514"/>
                </a:cubicBezTo>
                <a:cubicBezTo>
                  <a:pt x="384" y="516"/>
                  <a:pt x="389" y="518"/>
                  <a:pt x="385" y="522"/>
                </a:cubicBezTo>
                <a:cubicBezTo>
                  <a:pt x="387" y="521"/>
                  <a:pt x="390" y="520"/>
                  <a:pt x="392" y="518"/>
                </a:cubicBezTo>
                <a:cubicBezTo>
                  <a:pt x="392" y="521"/>
                  <a:pt x="386" y="524"/>
                  <a:pt x="381" y="526"/>
                </a:cubicBezTo>
                <a:cubicBezTo>
                  <a:pt x="375" y="529"/>
                  <a:pt x="369" y="531"/>
                  <a:pt x="368" y="534"/>
                </a:cubicBezTo>
                <a:cubicBezTo>
                  <a:pt x="360" y="535"/>
                  <a:pt x="352" y="536"/>
                  <a:pt x="344" y="536"/>
                </a:cubicBezTo>
                <a:cubicBezTo>
                  <a:pt x="345" y="537"/>
                  <a:pt x="342" y="541"/>
                  <a:pt x="346" y="541"/>
                </a:cubicBezTo>
                <a:cubicBezTo>
                  <a:pt x="340" y="542"/>
                  <a:pt x="335" y="544"/>
                  <a:pt x="344" y="545"/>
                </a:cubicBezTo>
                <a:cubicBezTo>
                  <a:pt x="329" y="545"/>
                  <a:pt x="315" y="546"/>
                  <a:pt x="300" y="546"/>
                </a:cubicBezTo>
                <a:cubicBezTo>
                  <a:pt x="286" y="546"/>
                  <a:pt x="272" y="547"/>
                  <a:pt x="258" y="546"/>
                </a:cubicBezTo>
                <a:cubicBezTo>
                  <a:pt x="244" y="545"/>
                  <a:pt x="230" y="544"/>
                  <a:pt x="216" y="540"/>
                </a:cubicBezTo>
                <a:cubicBezTo>
                  <a:pt x="202" y="537"/>
                  <a:pt x="189" y="533"/>
                  <a:pt x="177" y="526"/>
                </a:cubicBezTo>
                <a:cubicBezTo>
                  <a:pt x="173" y="525"/>
                  <a:pt x="174" y="527"/>
                  <a:pt x="175" y="529"/>
                </a:cubicBezTo>
                <a:cubicBezTo>
                  <a:pt x="171" y="525"/>
                  <a:pt x="169" y="524"/>
                  <a:pt x="167" y="525"/>
                </a:cubicBezTo>
                <a:cubicBezTo>
                  <a:pt x="165" y="525"/>
                  <a:pt x="163" y="527"/>
                  <a:pt x="160" y="526"/>
                </a:cubicBezTo>
                <a:cubicBezTo>
                  <a:pt x="156" y="522"/>
                  <a:pt x="153" y="517"/>
                  <a:pt x="149" y="513"/>
                </a:cubicBezTo>
                <a:cubicBezTo>
                  <a:pt x="143" y="512"/>
                  <a:pt x="146" y="516"/>
                  <a:pt x="145" y="517"/>
                </a:cubicBezTo>
                <a:cubicBezTo>
                  <a:pt x="132" y="511"/>
                  <a:pt x="121" y="502"/>
                  <a:pt x="111" y="493"/>
                </a:cubicBezTo>
                <a:cubicBezTo>
                  <a:pt x="101" y="484"/>
                  <a:pt x="92" y="475"/>
                  <a:pt x="83" y="468"/>
                </a:cubicBezTo>
                <a:cubicBezTo>
                  <a:pt x="79" y="461"/>
                  <a:pt x="88" y="466"/>
                  <a:pt x="82" y="458"/>
                </a:cubicBezTo>
                <a:cubicBezTo>
                  <a:pt x="84" y="465"/>
                  <a:pt x="78" y="461"/>
                  <a:pt x="73" y="456"/>
                </a:cubicBezTo>
                <a:cubicBezTo>
                  <a:pt x="70" y="453"/>
                  <a:pt x="67" y="450"/>
                  <a:pt x="65" y="449"/>
                </a:cubicBezTo>
                <a:cubicBezTo>
                  <a:pt x="63" y="447"/>
                  <a:pt x="62" y="447"/>
                  <a:pt x="62" y="449"/>
                </a:cubicBezTo>
                <a:cubicBezTo>
                  <a:pt x="63" y="443"/>
                  <a:pt x="58" y="436"/>
                  <a:pt x="54" y="430"/>
                </a:cubicBezTo>
                <a:cubicBezTo>
                  <a:pt x="51" y="424"/>
                  <a:pt x="49" y="418"/>
                  <a:pt x="55" y="417"/>
                </a:cubicBezTo>
                <a:cubicBezTo>
                  <a:pt x="50" y="408"/>
                  <a:pt x="46" y="412"/>
                  <a:pt x="47" y="415"/>
                </a:cubicBezTo>
                <a:cubicBezTo>
                  <a:pt x="44" y="409"/>
                  <a:pt x="41" y="404"/>
                  <a:pt x="38" y="399"/>
                </a:cubicBezTo>
                <a:cubicBezTo>
                  <a:pt x="35" y="394"/>
                  <a:pt x="32" y="390"/>
                  <a:pt x="28" y="386"/>
                </a:cubicBezTo>
                <a:cubicBezTo>
                  <a:pt x="28" y="382"/>
                  <a:pt x="21" y="368"/>
                  <a:pt x="17" y="353"/>
                </a:cubicBezTo>
                <a:cubicBezTo>
                  <a:pt x="12" y="338"/>
                  <a:pt x="10" y="321"/>
                  <a:pt x="13" y="315"/>
                </a:cubicBezTo>
                <a:cubicBezTo>
                  <a:pt x="9" y="324"/>
                  <a:pt x="10" y="315"/>
                  <a:pt x="7" y="307"/>
                </a:cubicBezTo>
                <a:cubicBezTo>
                  <a:pt x="6" y="310"/>
                  <a:pt x="4" y="312"/>
                  <a:pt x="3" y="315"/>
                </a:cubicBezTo>
                <a:cubicBezTo>
                  <a:pt x="2" y="309"/>
                  <a:pt x="2" y="303"/>
                  <a:pt x="2" y="297"/>
                </a:cubicBezTo>
                <a:cubicBezTo>
                  <a:pt x="1" y="294"/>
                  <a:pt x="1" y="293"/>
                  <a:pt x="2" y="293"/>
                </a:cubicBezTo>
                <a:cubicBezTo>
                  <a:pt x="2" y="290"/>
                  <a:pt x="4" y="293"/>
                  <a:pt x="5" y="285"/>
                </a:cubicBezTo>
                <a:cubicBezTo>
                  <a:pt x="5" y="274"/>
                  <a:pt x="2" y="273"/>
                  <a:pt x="0" y="266"/>
                </a:cubicBezTo>
                <a:cubicBezTo>
                  <a:pt x="0" y="268"/>
                  <a:pt x="0" y="268"/>
                  <a:pt x="0" y="268"/>
                </a:cubicBezTo>
                <a:cubicBezTo>
                  <a:pt x="0" y="260"/>
                  <a:pt x="0" y="260"/>
                  <a:pt x="0" y="260"/>
                </a:cubicBezTo>
                <a:cubicBezTo>
                  <a:pt x="0" y="257"/>
                  <a:pt x="1" y="262"/>
                  <a:pt x="2" y="266"/>
                </a:cubicBezTo>
                <a:cubicBezTo>
                  <a:pt x="3" y="270"/>
                  <a:pt x="5" y="271"/>
                  <a:pt x="6" y="262"/>
                </a:cubicBezTo>
                <a:cubicBezTo>
                  <a:pt x="6" y="262"/>
                  <a:pt x="4" y="259"/>
                  <a:pt x="3" y="255"/>
                </a:cubicBezTo>
                <a:cubicBezTo>
                  <a:pt x="2" y="251"/>
                  <a:pt x="2" y="247"/>
                  <a:pt x="4" y="244"/>
                </a:cubicBezTo>
                <a:cubicBezTo>
                  <a:pt x="3" y="254"/>
                  <a:pt x="6" y="253"/>
                  <a:pt x="8" y="250"/>
                </a:cubicBezTo>
                <a:cubicBezTo>
                  <a:pt x="8" y="245"/>
                  <a:pt x="9" y="241"/>
                  <a:pt x="9" y="236"/>
                </a:cubicBezTo>
                <a:cubicBezTo>
                  <a:pt x="3" y="240"/>
                  <a:pt x="3" y="240"/>
                  <a:pt x="3" y="240"/>
                </a:cubicBezTo>
                <a:cubicBezTo>
                  <a:pt x="6" y="220"/>
                  <a:pt x="12" y="200"/>
                  <a:pt x="20" y="181"/>
                </a:cubicBezTo>
                <a:cubicBezTo>
                  <a:pt x="28" y="161"/>
                  <a:pt x="38" y="143"/>
                  <a:pt x="50" y="125"/>
                </a:cubicBezTo>
                <a:cubicBezTo>
                  <a:pt x="52" y="126"/>
                  <a:pt x="56" y="120"/>
                  <a:pt x="60" y="115"/>
                </a:cubicBezTo>
                <a:cubicBezTo>
                  <a:pt x="65" y="109"/>
                  <a:pt x="69" y="105"/>
                  <a:pt x="71" y="108"/>
                </a:cubicBezTo>
                <a:cubicBezTo>
                  <a:pt x="70" y="109"/>
                  <a:pt x="70" y="109"/>
                  <a:pt x="70" y="109"/>
                </a:cubicBezTo>
                <a:cubicBezTo>
                  <a:pt x="67" y="113"/>
                  <a:pt x="68" y="114"/>
                  <a:pt x="71" y="112"/>
                </a:cubicBezTo>
                <a:cubicBezTo>
                  <a:pt x="73" y="111"/>
                  <a:pt x="74" y="110"/>
                  <a:pt x="76" y="109"/>
                </a:cubicBezTo>
                <a:cubicBezTo>
                  <a:pt x="77" y="108"/>
                  <a:pt x="78" y="107"/>
                  <a:pt x="79" y="106"/>
                </a:cubicBezTo>
                <a:cubicBezTo>
                  <a:pt x="76" y="105"/>
                  <a:pt x="72" y="104"/>
                  <a:pt x="70" y="105"/>
                </a:cubicBezTo>
                <a:cubicBezTo>
                  <a:pt x="68" y="103"/>
                  <a:pt x="74" y="101"/>
                  <a:pt x="78" y="99"/>
                </a:cubicBezTo>
                <a:cubicBezTo>
                  <a:pt x="78" y="96"/>
                  <a:pt x="77" y="95"/>
                  <a:pt x="70" y="102"/>
                </a:cubicBezTo>
                <a:cubicBezTo>
                  <a:pt x="73" y="98"/>
                  <a:pt x="76" y="92"/>
                  <a:pt x="79" y="88"/>
                </a:cubicBezTo>
                <a:cubicBezTo>
                  <a:pt x="77" y="79"/>
                  <a:pt x="85" y="71"/>
                  <a:pt x="96" y="63"/>
                </a:cubicBezTo>
                <a:cubicBezTo>
                  <a:pt x="102" y="60"/>
                  <a:pt x="108" y="56"/>
                  <a:pt x="114" y="52"/>
                </a:cubicBezTo>
                <a:cubicBezTo>
                  <a:pt x="121" y="49"/>
                  <a:pt x="126" y="45"/>
                  <a:pt x="131" y="40"/>
                </a:cubicBezTo>
                <a:cubicBezTo>
                  <a:pt x="130" y="42"/>
                  <a:pt x="130" y="43"/>
                  <a:pt x="130" y="43"/>
                </a:cubicBezTo>
                <a:cubicBezTo>
                  <a:pt x="132" y="41"/>
                  <a:pt x="135" y="39"/>
                  <a:pt x="137" y="38"/>
                </a:cubicBezTo>
                <a:cubicBezTo>
                  <a:pt x="139" y="36"/>
                  <a:pt x="142" y="34"/>
                  <a:pt x="145" y="33"/>
                </a:cubicBezTo>
                <a:cubicBezTo>
                  <a:pt x="150" y="30"/>
                  <a:pt x="155" y="28"/>
                  <a:pt x="160" y="26"/>
                </a:cubicBezTo>
                <a:cubicBezTo>
                  <a:pt x="171" y="23"/>
                  <a:pt x="179" y="22"/>
                  <a:pt x="181" y="20"/>
                </a:cubicBezTo>
                <a:cubicBezTo>
                  <a:pt x="182" y="21"/>
                  <a:pt x="182" y="21"/>
                  <a:pt x="182" y="21"/>
                </a:cubicBezTo>
                <a:cubicBezTo>
                  <a:pt x="183" y="21"/>
                  <a:pt x="183" y="21"/>
                  <a:pt x="184" y="20"/>
                </a:cubicBezTo>
                <a:cubicBezTo>
                  <a:pt x="185" y="21"/>
                  <a:pt x="185" y="21"/>
                  <a:pt x="186" y="22"/>
                </a:cubicBezTo>
                <a:cubicBezTo>
                  <a:pt x="200" y="11"/>
                  <a:pt x="203" y="9"/>
                  <a:pt x="226" y="7"/>
                </a:cubicBezTo>
                <a:cubicBezTo>
                  <a:pt x="226" y="8"/>
                  <a:pt x="223" y="9"/>
                  <a:pt x="227" y="9"/>
                </a:cubicBezTo>
                <a:cubicBezTo>
                  <a:pt x="229" y="7"/>
                  <a:pt x="232" y="5"/>
                  <a:pt x="236" y="4"/>
                </a:cubicBezTo>
                <a:cubicBezTo>
                  <a:pt x="240" y="2"/>
                  <a:pt x="245" y="1"/>
                  <a:pt x="253" y="1"/>
                </a:cubicBezTo>
                <a:cubicBezTo>
                  <a:pt x="252" y="2"/>
                  <a:pt x="252" y="2"/>
                  <a:pt x="252" y="2"/>
                </a:cubicBezTo>
                <a:cubicBezTo>
                  <a:pt x="261" y="1"/>
                  <a:pt x="269" y="0"/>
                  <a:pt x="277" y="0"/>
                </a:cubicBezTo>
                <a:cubicBezTo>
                  <a:pt x="277" y="6"/>
                  <a:pt x="287" y="4"/>
                  <a:pt x="299" y="4"/>
                </a:cubicBezTo>
                <a:cubicBezTo>
                  <a:pt x="302" y="3"/>
                  <a:pt x="305" y="3"/>
                  <a:pt x="308" y="3"/>
                </a:cubicBezTo>
                <a:cubicBezTo>
                  <a:pt x="311" y="3"/>
                  <a:pt x="313" y="4"/>
                  <a:pt x="316" y="4"/>
                </a:cubicBezTo>
                <a:cubicBezTo>
                  <a:pt x="321" y="5"/>
                  <a:pt x="325" y="7"/>
                  <a:pt x="326" y="10"/>
                </a:cubicBezTo>
                <a:cubicBezTo>
                  <a:pt x="331" y="8"/>
                  <a:pt x="349" y="11"/>
                  <a:pt x="357" y="12"/>
                </a:cubicBezTo>
                <a:cubicBezTo>
                  <a:pt x="357" y="12"/>
                  <a:pt x="357" y="13"/>
                  <a:pt x="359" y="14"/>
                </a:cubicBezTo>
                <a:cubicBezTo>
                  <a:pt x="361" y="13"/>
                  <a:pt x="364" y="13"/>
                  <a:pt x="367" y="14"/>
                </a:cubicBezTo>
                <a:cubicBezTo>
                  <a:pt x="370" y="15"/>
                  <a:pt x="374" y="16"/>
                  <a:pt x="377" y="18"/>
                </a:cubicBezTo>
                <a:cubicBezTo>
                  <a:pt x="383" y="22"/>
                  <a:pt x="388" y="27"/>
                  <a:pt x="393" y="29"/>
                </a:cubicBezTo>
                <a:cubicBezTo>
                  <a:pt x="400" y="30"/>
                  <a:pt x="398" y="27"/>
                  <a:pt x="397" y="24"/>
                </a:cubicBezTo>
                <a:cubicBezTo>
                  <a:pt x="402" y="29"/>
                  <a:pt x="411" y="32"/>
                  <a:pt x="419" y="35"/>
                </a:cubicBezTo>
                <a:cubicBezTo>
                  <a:pt x="427" y="38"/>
                  <a:pt x="435" y="40"/>
                  <a:pt x="436" y="42"/>
                </a:cubicBezTo>
                <a:cubicBezTo>
                  <a:pt x="444" y="49"/>
                  <a:pt x="436" y="48"/>
                  <a:pt x="437" y="52"/>
                </a:cubicBezTo>
                <a:cubicBezTo>
                  <a:pt x="444" y="56"/>
                  <a:pt x="445" y="53"/>
                  <a:pt x="446" y="52"/>
                </a:cubicBezTo>
                <a:cubicBezTo>
                  <a:pt x="447" y="50"/>
                  <a:pt x="448" y="50"/>
                  <a:pt x="455" y="58"/>
                </a:cubicBezTo>
                <a:cubicBezTo>
                  <a:pt x="453" y="57"/>
                  <a:pt x="449" y="54"/>
                  <a:pt x="450" y="56"/>
                </a:cubicBezTo>
                <a:cubicBezTo>
                  <a:pt x="451" y="57"/>
                  <a:pt x="452" y="60"/>
                  <a:pt x="453" y="62"/>
                </a:cubicBezTo>
                <a:cubicBezTo>
                  <a:pt x="454" y="65"/>
                  <a:pt x="455" y="68"/>
                  <a:pt x="456" y="71"/>
                </a:cubicBezTo>
                <a:cubicBezTo>
                  <a:pt x="458" y="75"/>
                  <a:pt x="459" y="79"/>
                  <a:pt x="461" y="82"/>
                </a:cubicBezTo>
                <a:cubicBezTo>
                  <a:pt x="461" y="82"/>
                  <a:pt x="461" y="82"/>
                  <a:pt x="461" y="82"/>
                </a:cubicBezTo>
                <a:cubicBezTo>
                  <a:pt x="462" y="83"/>
                  <a:pt x="462" y="83"/>
                  <a:pt x="462" y="83"/>
                </a:cubicBezTo>
                <a:cubicBezTo>
                  <a:pt x="463" y="84"/>
                  <a:pt x="463" y="84"/>
                  <a:pt x="463" y="84"/>
                </a:cubicBezTo>
                <a:cubicBezTo>
                  <a:pt x="461" y="79"/>
                  <a:pt x="461" y="79"/>
                  <a:pt x="461" y="79"/>
                </a:cubicBezTo>
                <a:cubicBezTo>
                  <a:pt x="464" y="81"/>
                  <a:pt x="467" y="84"/>
                  <a:pt x="469" y="87"/>
                </a:cubicBezTo>
                <a:cubicBezTo>
                  <a:pt x="471" y="90"/>
                  <a:pt x="473" y="93"/>
                  <a:pt x="474" y="96"/>
                </a:cubicBezTo>
                <a:cubicBezTo>
                  <a:pt x="475" y="98"/>
                  <a:pt x="476" y="99"/>
                  <a:pt x="476" y="100"/>
                </a:cubicBezTo>
                <a:cubicBezTo>
                  <a:pt x="477" y="100"/>
                  <a:pt x="477" y="100"/>
                  <a:pt x="477" y="100"/>
                </a:cubicBezTo>
                <a:cubicBezTo>
                  <a:pt x="476" y="100"/>
                  <a:pt x="476" y="100"/>
                  <a:pt x="476" y="100"/>
                </a:cubicBezTo>
                <a:cubicBezTo>
                  <a:pt x="479" y="104"/>
                  <a:pt x="481" y="107"/>
                  <a:pt x="484" y="105"/>
                </a:cubicBezTo>
                <a:cubicBezTo>
                  <a:pt x="486" y="102"/>
                  <a:pt x="486" y="102"/>
                  <a:pt x="486" y="102"/>
                </a:cubicBezTo>
                <a:cubicBezTo>
                  <a:pt x="491" y="113"/>
                  <a:pt x="493" y="114"/>
                  <a:pt x="495" y="116"/>
                </a:cubicBezTo>
                <a:cubicBezTo>
                  <a:pt x="496" y="118"/>
                  <a:pt x="499" y="120"/>
                  <a:pt x="503" y="131"/>
                </a:cubicBezTo>
                <a:cubicBezTo>
                  <a:pt x="502" y="131"/>
                  <a:pt x="502" y="131"/>
                  <a:pt x="502" y="131"/>
                </a:cubicBezTo>
                <a:cubicBezTo>
                  <a:pt x="509" y="139"/>
                  <a:pt x="507" y="146"/>
                  <a:pt x="515" y="148"/>
                </a:cubicBezTo>
                <a:cubicBezTo>
                  <a:pt x="514" y="144"/>
                  <a:pt x="514" y="144"/>
                  <a:pt x="514" y="144"/>
                </a:cubicBezTo>
                <a:cubicBezTo>
                  <a:pt x="515" y="146"/>
                  <a:pt x="515" y="147"/>
                  <a:pt x="516" y="148"/>
                </a:cubicBezTo>
                <a:cubicBezTo>
                  <a:pt x="516" y="149"/>
                  <a:pt x="517" y="149"/>
                  <a:pt x="517" y="150"/>
                </a:cubicBezTo>
                <a:cubicBezTo>
                  <a:pt x="518" y="151"/>
                  <a:pt x="518" y="153"/>
                  <a:pt x="519" y="155"/>
                </a:cubicBezTo>
                <a:cubicBezTo>
                  <a:pt x="519" y="158"/>
                  <a:pt x="519" y="161"/>
                  <a:pt x="518" y="163"/>
                </a:cubicBezTo>
                <a:close/>
                <a:moveTo>
                  <a:pt x="159" y="485"/>
                </a:moveTo>
                <a:cubicBezTo>
                  <a:pt x="162" y="487"/>
                  <a:pt x="165" y="488"/>
                  <a:pt x="168" y="489"/>
                </a:cubicBezTo>
                <a:cubicBezTo>
                  <a:pt x="165" y="488"/>
                  <a:pt x="163" y="486"/>
                  <a:pt x="161" y="484"/>
                </a:cubicBezTo>
                <a:cubicBezTo>
                  <a:pt x="161" y="485"/>
                  <a:pt x="160" y="485"/>
                  <a:pt x="159" y="485"/>
                </a:cubicBezTo>
                <a:close/>
                <a:moveTo>
                  <a:pt x="503" y="157"/>
                </a:moveTo>
                <a:cubicBezTo>
                  <a:pt x="503" y="157"/>
                  <a:pt x="504" y="157"/>
                  <a:pt x="504" y="157"/>
                </a:cubicBezTo>
                <a:cubicBezTo>
                  <a:pt x="504" y="157"/>
                  <a:pt x="503" y="157"/>
                  <a:pt x="503" y="157"/>
                </a:cubicBezTo>
                <a:cubicBezTo>
                  <a:pt x="503" y="157"/>
                  <a:pt x="503" y="157"/>
                  <a:pt x="503" y="157"/>
                </a:cubicBezTo>
                <a:close/>
                <a:moveTo>
                  <a:pt x="504" y="157"/>
                </a:moveTo>
                <a:cubicBezTo>
                  <a:pt x="504" y="156"/>
                  <a:pt x="504" y="156"/>
                  <a:pt x="505" y="156"/>
                </a:cubicBezTo>
                <a:cubicBezTo>
                  <a:pt x="504" y="156"/>
                  <a:pt x="504" y="156"/>
                  <a:pt x="504" y="157"/>
                </a:cubicBezTo>
                <a:close/>
                <a:moveTo>
                  <a:pt x="78" y="133"/>
                </a:moveTo>
                <a:cubicBezTo>
                  <a:pt x="79" y="132"/>
                  <a:pt x="80" y="131"/>
                  <a:pt x="82" y="130"/>
                </a:cubicBezTo>
                <a:cubicBezTo>
                  <a:pt x="82" y="129"/>
                  <a:pt x="82" y="128"/>
                  <a:pt x="82" y="127"/>
                </a:cubicBezTo>
                <a:cubicBezTo>
                  <a:pt x="79" y="125"/>
                  <a:pt x="79" y="125"/>
                  <a:pt x="79" y="125"/>
                </a:cubicBezTo>
                <a:cubicBezTo>
                  <a:pt x="76" y="129"/>
                  <a:pt x="77" y="131"/>
                  <a:pt x="78" y="133"/>
                </a:cubicBezTo>
                <a:cubicBezTo>
                  <a:pt x="78" y="133"/>
                  <a:pt x="78" y="133"/>
                  <a:pt x="78" y="133"/>
                </a:cubicBezTo>
                <a:close/>
                <a:moveTo>
                  <a:pt x="82" y="122"/>
                </a:moveTo>
                <a:cubicBezTo>
                  <a:pt x="82" y="123"/>
                  <a:pt x="81" y="123"/>
                  <a:pt x="80" y="124"/>
                </a:cubicBezTo>
                <a:cubicBezTo>
                  <a:pt x="82" y="126"/>
                  <a:pt x="82" y="126"/>
                  <a:pt x="82" y="126"/>
                </a:cubicBezTo>
                <a:cubicBezTo>
                  <a:pt x="82" y="125"/>
                  <a:pt x="82" y="123"/>
                  <a:pt x="82" y="122"/>
                </a:cubicBezTo>
                <a:close/>
                <a:moveTo>
                  <a:pt x="41" y="300"/>
                </a:moveTo>
                <a:cubicBezTo>
                  <a:pt x="40" y="297"/>
                  <a:pt x="38" y="295"/>
                  <a:pt x="37" y="291"/>
                </a:cubicBezTo>
                <a:cubicBezTo>
                  <a:pt x="35" y="288"/>
                  <a:pt x="34" y="283"/>
                  <a:pt x="35" y="276"/>
                </a:cubicBezTo>
                <a:cubicBezTo>
                  <a:pt x="34" y="274"/>
                  <a:pt x="40" y="282"/>
                  <a:pt x="38" y="268"/>
                </a:cubicBezTo>
                <a:cubicBezTo>
                  <a:pt x="38" y="263"/>
                  <a:pt x="37" y="258"/>
                  <a:pt x="36" y="254"/>
                </a:cubicBezTo>
                <a:cubicBezTo>
                  <a:pt x="35" y="255"/>
                  <a:pt x="35" y="256"/>
                  <a:pt x="35" y="258"/>
                </a:cubicBezTo>
                <a:cubicBezTo>
                  <a:pt x="36" y="261"/>
                  <a:pt x="37" y="266"/>
                  <a:pt x="35" y="269"/>
                </a:cubicBezTo>
                <a:cubicBezTo>
                  <a:pt x="34" y="266"/>
                  <a:pt x="34" y="263"/>
                  <a:pt x="34" y="260"/>
                </a:cubicBezTo>
                <a:cubicBezTo>
                  <a:pt x="34" y="257"/>
                  <a:pt x="34" y="253"/>
                  <a:pt x="34" y="250"/>
                </a:cubicBezTo>
                <a:cubicBezTo>
                  <a:pt x="34" y="250"/>
                  <a:pt x="34" y="249"/>
                  <a:pt x="34" y="249"/>
                </a:cubicBezTo>
                <a:cubicBezTo>
                  <a:pt x="33" y="246"/>
                  <a:pt x="32" y="243"/>
                  <a:pt x="31" y="241"/>
                </a:cubicBezTo>
                <a:cubicBezTo>
                  <a:pt x="30" y="245"/>
                  <a:pt x="31" y="248"/>
                  <a:pt x="30" y="251"/>
                </a:cubicBezTo>
                <a:cubicBezTo>
                  <a:pt x="29" y="248"/>
                  <a:pt x="28" y="243"/>
                  <a:pt x="27" y="242"/>
                </a:cubicBezTo>
                <a:cubicBezTo>
                  <a:pt x="26" y="244"/>
                  <a:pt x="26" y="245"/>
                  <a:pt x="25" y="247"/>
                </a:cubicBezTo>
                <a:cubicBezTo>
                  <a:pt x="26" y="251"/>
                  <a:pt x="26" y="255"/>
                  <a:pt x="25" y="258"/>
                </a:cubicBezTo>
                <a:cubicBezTo>
                  <a:pt x="26" y="265"/>
                  <a:pt x="29" y="271"/>
                  <a:pt x="30" y="276"/>
                </a:cubicBezTo>
                <a:cubicBezTo>
                  <a:pt x="29" y="271"/>
                  <a:pt x="29" y="265"/>
                  <a:pt x="29" y="260"/>
                </a:cubicBezTo>
                <a:cubicBezTo>
                  <a:pt x="29" y="260"/>
                  <a:pt x="29" y="260"/>
                  <a:pt x="30" y="260"/>
                </a:cubicBezTo>
                <a:cubicBezTo>
                  <a:pt x="30" y="258"/>
                  <a:pt x="30" y="258"/>
                  <a:pt x="31" y="259"/>
                </a:cubicBezTo>
                <a:cubicBezTo>
                  <a:pt x="31" y="261"/>
                  <a:pt x="31" y="261"/>
                  <a:pt x="31" y="261"/>
                </a:cubicBezTo>
                <a:cubicBezTo>
                  <a:pt x="34" y="263"/>
                  <a:pt x="31" y="268"/>
                  <a:pt x="35" y="272"/>
                </a:cubicBezTo>
                <a:cubicBezTo>
                  <a:pt x="33" y="276"/>
                  <a:pt x="33" y="280"/>
                  <a:pt x="34" y="283"/>
                </a:cubicBezTo>
                <a:cubicBezTo>
                  <a:pt x="35" y="287"/>
                  <a:pt x="36" y="290"/>
                  <a:pt x="35" y="293"/>
                </a:cubicBezTo>
                <a:cubicBezTo>
                  <a:pt x="35" y="292"/>
                  <a:pt x="34" y="291"/>
                  <a:pt x="34" y="290"/>
                </a:cubicBezTo>
                <a:cubicBezTo>
                  <a:pt x="34" y="293"/>
                  <a:pt x="34" y="296"/>
                  <a:pt x="34" y="299"/>
                </a:cubicBezTo>
                <a:cubicBezTo>
                  <a:pt x="34" y="306"/>
                  <a:pt x="32" y="312"/>
                  <a:pt x="35" y="322"/>
                </a:cubicBezTo>
                <a:cubicBezTo>
                  <a:pt x="35" y="320"/>
                  <a:pt x="36" y="318"/>
                  <a:pt x="39" y="321"/>
                </a:cubicBezTo>
                <a:cubicBezTo>
                  <a:pt x="39" y="322"/>
                  <a:pt x="38" y="323"/>
                  <a:pt x="38" y="324"/>
                </a:cubicBezTo>
                <a:cubicBezTo>
                  <a:pt x="41" y="324"/>
                  <a:pt x="44" y="326"/>
                  <a:pt x="46" y="319"/>
                </a:cubicBezTo>
                <a:cubicBezTo>
                  <a:pt x="46" y="308"/>
                  <a:pt x="44" y="304"/>
                  <a:pt x="41" y="300"/>
                </a:cubicBezTo>
                <a:close/>
                <a:moveTo>
                  <a:pt x="33" y="301"/>
                </a:moveTo>
                <a:cubicBezTo>
                  <a:pt x="33" y="303"/>
                  <a:pt x="33" y="305"/>
                  <a:pt x="32" y="306"/>
                </a:cubicBezTo>
                <a:cubicBezTo>
                  <a:pt x="32" y="307"/>
                  <a:pt x="33" y="307"/>
                  <a:pt x="33" y="308"/>
                </a:cubicBezTo>
                <a:cubicBezTo>
                  <a:pt x="33" y="306"/>
                  <a:pt x="33" y="303"/>
                  <a:pt x="33" y="301"/>
                </a:cubicBezTo>
                <a:close/>
                <a:moveTo>
                  <a:pt x="35" y="337"/>
                </a:moveTo>
                <a:cubicBezTo>
                  <a:pt x="33" y="332"/>
                  <a:pt x="32" y="326"/>
                  <a:pt x="31" y="321"/>
                </a:cubicBezTo>
                <a:cubicBezTo>
                  <a:pt x="31" y="318"/>
                  <a:pt x="30" y="315"/>
                  <a:pt x="30" y="312"/>
                </a:cubicBezTo>
                <a:cubicBezTo>
                  <a:pt x="28" y="315"/>
                  <a:pt x="27" y="318"/>
                  <a:pt x="27" y="321"/>
                </a:cubicBezTo>
                <a:cubicBezTo>
                  <a:pt x="28" y="325"/>
                  <a:pt x="29" y="330"/>
                  <a:pt x="31" y="334"/>
                </a:cubicBezTo>
                <a:cubicBezTo>
                  <a:pt x="33" y="335"/>
                  <a:pt x="34" y="337"/>
                  <a:pt x="35" y="337"/>
                </a:cubicBezTo>
                <a:close/>
                <a:moveTo>
                  <a:pt x="48" y="359"/>
                </a:moveTo>
                <a:cubicBezTo>
                  <a:pt x="48" y="360"/>
                  <a:pt x="48" y="362"/>
                  <a:pt x="49" y="364"/>
                </a:cubicBezTo>
                <a:cubicBezTo>
                  <a:pt x="47" y="361"/>
                  <a:pt x="46" y="361"/>
                  <a:pt x="45" y="361"/>
                </a:cubicBezTo>
                <a:cubicBezTo>
                  <a:pt x="46" y="364"/>
                  <a:pt x="46" y="364"/>
                  <a:pt x="46" y="364"/>
                </a:cubicBezTo>
                <a:cubicBezTo>
                  <a:pt x="46" y="366"/>
                  <a:pt x="45" y="365"/>
                  <a:pt x="44" y="364"/>
                </a:cubicBezTo>
                <a:cubicBezTo>
                  <a:pt x="43" y="366"/>
                  <a:pt x="43" y="367"/>
                  <a:pt x="40" y="364"/>
                </a:cubicBezTo>
                <a:cubicBezTo>
                  <a:pt x="42" y="369"/>
                  <a:pt x="44" y="371"/>
                  <a:pt x="46" y="373"/>
                </a:cubicBezTo>
                <a:cubicBezTo>
                  <a:pt x="47" y="374"/>
                  <a:pt x="49" y="375"/>
                  <a:pt x="51" y="377"/>
                </a:cubicBezTo>
                <a:cubicBezTo>
                  <a:pt x="50" y="378"/>
                  <a:pt x="50" y="380"/>
                  <a:pt x="49" y="381"/>
                </a:cubicBezTo>
                <a:cubicBezTo>
                  <a:pt x="56" y="386"/>
                  <a:pt x="57" y="386"/>
                  <a:pt x="59" y="387"/>
                </a:cubicBezTo>
                <a:cubicBezTo>
                  <a:pt x="60" y="388"/>
                  <a:pt x="62" y="389"/>
                  <a:pt x="65" y="393"/>
                </a:cubicBezTo>
                <a:cubicBezTo>
                  <a:pt x="65" y="392"/>
                  <a:pt x="64" y="391"/>
                  <a:pt x="64" y="390"/>
                </a:cubicBezTo>
                <a:cubicBezTo>
                  <a:pt x="63" y="386"/>
                  <a:pt x="62" y="382"/>
                  <a:pt x="61" y="380"/>
                </a:cubicBezTo>
                <a:cubicBezTo>
                  <a:pt x="63" y="383"/>
                  <a:pt x="65" y="389"/>
                  <a:pt x="64" y="390"/>
                </a:cubicBezTo>
                <a:cubicBezTo>
                  <a:pt x="67" y="385"/>
                  <a:pt x="67" y="385"/>
                  <a:pt x="67" y="385"/>
                </a:cubicBezTo>
                <a:cubicBezTo>
                  <a:pt x="64" y="374"/>
                  <a:pt x="56" y="367"/>
                  <a:pt x="51" y="359"/>
                </a:cubicBezTo>
                <a:cubicBezTo>
                  <a:pt x="52" y="364"/>
                  <a:pt x="50" y="361"/>
                  <a:pt x="48" y="359"/>
                </a:cubicBezTo>
                <a:close/>
                <a:moveTo>
                  <a:pt x="64" y="172"/>
                </a:moveTo>
                <a:cubicBezTo>
                  <a:pt x="64" y="173"/>
                  <a:pt x="63" y="173"/>
                  <a:pt x="63" y="173"/>
                </a:cubicBezTo>
                <a:cubicBezTo>
                  <a:pt x="63" y="173"/>
                  <a:pt x="64" y="173"/>
                  <a:pt x="64" y="172"/>
                </a:cubicBezTo>
                <a:close/>
                <a:moveTo>
                  <a:pt x="85" y="128"/>
                </a:moveTo>
                <a:cubicBezTo>
                  <a:pt x="86" y="127"/>
                  <a:pt x="87" y="126"/>
                  <a:pt x="88" y="126"/>
                </a:cubicBezTo>
                <a:cubicBezTo>
                  <a:pt x="87" y="123"/>
                  <a:pt x="87" y="123"/>
                  <a:pt x="87" y="123"/>
                </a:cubicBezTo>
                <a:cubicBezTo>
                  <a:pt x="86" y="125"/>
                  <a:pt x="85" y="127"/>
                  <a:pt x="84" y="129"/>
                </a:cubicBezTo>
                <a:cubicBezTo>
                  <a:pt x="84" y="128"/>
                  <a:pt x="85" y="128"/>
                  <a:pt x="85" y="128"/>
                </a:cubicBezTo>
                <a:close/>
                <a:moveTo>
                  <a:pt x="95" y="121"/>
                </a:moveTo>
                <a:cubicBezTo>
                  <a:pt x="95" y="120"/>
                  <a:pt x="94" y="119"/>
                  <a:pt x="94" y="118"/>
                </a:cubicBezTo>
                <a:cubicBezTo>
                  <a:pt x="92" y="120"/>
                  <a:pt x="91" y="121"/>
                  <a:pt x="90" y="124"/>
                </a:cubicBezTo>
                <a:cubicBezTo>
                  <a:pt x="93" y="122"/>
                  <a:pt x="94" y="121"/>
                  <a:pt x="95" y="121"/>
                </a:cubicBezTo>
                <a:close/>
                <a:moveTo>
                  <a:pt x="140" y="78"/>
                </a:moveTo>
                <a:cubicBezTo>
                  <a:pt x="140" y="77"/>
                  <a:pt x="140" y="75"/>
                  <a:pt x="139" y="74"/>
                </a:cubicBezTo>
                <a:cubicBezTo>
                  <a:pt x="138" y="75"/>
                  <a:pt x="137" y="77"/>
                  <a:pt x="136" y="78"/>
                </a:cubicBezTo>
                <a:cubicBezTo>
                  <a:pt x="135" y="81"/>
                  <a:pt x="134" y="83"/>
                  <a:pt x="134" y="85"/>
                </a:cubicBezTo>
                <a:cubicBezTo>
                  <a:pt x="136" y="83"/>
                  <a:pt x="138" y="80"/>
                  <a:pt x="140" y="78"/>
                </a:cubicBezTo>
                <a:close/>
                <a:moveTo>
                  <a:pt x="247" y="36"/>
                </a:moveTo>
                <a:cubicBezTo>
                  <a:pt x="247" y="36"/>
                  <a:pt x="247" y="37"/>
                  <a:pt x="246" y="37"/>
                </a:cubicBezTo>
                <a:cubicBezTo>
                  <a:pt x="249" y="37"/>
                  <a:pt x="247" y="37"/>
                  <a:pt x="247" y="36"/>
                </a:cubicBezTo>
                <a:close/>
                <a:moveTo>
                  <a:pt x="279" y="35"/>
                </a:moveTo>
                <a:cubicBezTo>
                  <a:pt x="278" y="35"/>
                  <a:pt x="277" y="34"/>
                  <a:pt x="276" y="33"/>
                </a:cubicBezTo>
                <a:cubicBezTo>
                  <a:pt x="274" y="34"/>
                  <a:pt x="273" y="35"/>
                  <a:pt x="272" y="35"/>
                </a:cubicBezTo>
                <a:cubicBezTo>
                  <a:pt x="275" y="35"/>
                  <a:pt x="277" y="35"/>
                  <a:pt x="279" y="35"/>
                </a:cubicBezTo>
                <a:close/>
                <a:moveTo>
                  <a:pt x="350" y="45"/>
                </a:moveTo>
                <a:cubicBezTo>
                  <a:pt x="351" y="45"/>
                  <a:pt x="351" y="45"/>
                  <a:pt x="352" y="45"/>
                </a:cubicBezTo>
                <a:lnTo>
                  <a:pt x="350" y="45"/>
                </a:lnTo>
                <a:close/>
                <a:moveTo>
                  <a:pt x="503" y="158"/>
                </a:moveTo>
                <a:cubicBezTo>
                  <a:pt x="503" y="158"/>
                  <a:pt x="503" y="158"/>
                  <a:pt x="503" y="158"/>
                </a:cubicBezTo>
                <a:cubicBezTo>
                  <a:pt x="503" y="158"/>
                  <a:pt x="503" y="158"/>
                  <a:pt x="503" y="158"/>
                </a:cubicBezTo>
                <a:cubicBezTo>
                  <a:pt x="503" y="158"/>
                  <a:pt x="503" y="158"/>
                  <a:pt x="503" y="158"/>
                </a:cubicBezTo>
                <a:cubicBezTo>
                  <a:pt x="503" y="158"/>
                  <a:pt x="503" y="158"/>
                  <a:pt x="503" y="158"/>
                </a:cubicBezTo>
                <a:close/>
                <a:moveTo>
                  <a:pt x="504" y="156"/>
                </a:moveTo>
                <a:cubicBezTo>
                  <a:pt x="504" y="156"/>
                  <a:pt x="504" y="156"/>
                  <a:pt x="504" y="157"/>
                </a:cubicBezTo>
                <a:cubicBezTo>
                  <a:pt x="504" y="156"/>
                  <a:pt x="504" y="156"/>
                  <a:pt x="504" y="156"/>
                </a:cubicBezTo>
                <a:cubicBezTo>
                  <a:pt x="504" y="156"/>
                  <a:pt x="504" y="156"/>
                  <a:pt x="504" y="156"/>
                </a:cubicBezTo>
                <a:close/>
                <a:moveTo>
                  <a:pt x="81" y="390"/>
                </a:moveTo>
                <a:cubicBezTo>
                  <a:pt x="82" y="390"/>
                  <a:pt x="82" y="388"/>
                  <a:pt x="83" y="389"/>
                </a:cubicBezTo>
                <a:cubicBezTo>
                  <a:pt x="79" y="383"/>
                  <a:pt x="79" y="383"/>
                  <a:pt x="79" y="383"/>
                </a:cubicBezTo>
                <a:cubicBezTo>
                  <a:pt x="81" y="387"/>
                  <a:pt x="80" y="388"/>
                  <a:pt x="81" y="390"/>
                </a:cubicBezTo>
                <a:close/>
                <a:moveTo>
                  <a:pt x="83" y="390"/>
                </a:moveTo>
                <a:cubicBezTo>
                  <a:pt x="83" y="389"/>
                  <a:pt x="83" y="389"/>
                  <a:pt x="83" y="389"/>
                </a:cubicBezTo>
                <a:lnTo>
                  <a:pt x="83" y="390"/>
                </a:lnTo>
                <a:close/>
                <a:moveTo>
                  <a:pt x="76" y="403"/>
                </a:moveTo>
                <a:cubicBezTo>
                  <a:pt x="75" y="404"/>
                  <a:pt x="75" y="405"/>
                  <a:pt x="76" y="407"/>
                </a:cubicBezTo>
                <a:cubicBezTo>
                  <a:pt x="78" y="409"/>
                  <a:pt x="80" y="411"/>
                  <a:pt x="81" y="413"/>
                </a:cubicBezTo>
                <a:cubicBezTo>
                  <a:pt x="81" y="413"/>
                  <a:pt x="81" y="413"/>
                  <a:pt x="81" y="412"/>
                </a:cubicBezTo>
                <a:cubicBezTo>
                  <a:pt x="86" y="411"/>
                  <a:pt x="81" y="407"/>
                  <a:pt x="76" y="403"/>
                </a:cubicBezTo>
                <a:close/>
                <a:moveTo>
                  <a:pt x="82" y="414"/>
                </a:moveTo>
                <a:cubicBezTo>
                  <a:pt x="83" y="416"/>
                  <a:pt x="85" y="417"/>
                  <a:pt x="86" y="419"/>
                </a:cubicBezTo>
                <a:cubicBezTo>
                  <a:pt x="87" y="418"/>
                  <a:pt x="84" y="417"/>
                  <a:pt x="82" y="414"/>
                </a:cubicBezTo>
                <a:close/>
                <a:moveTo>
                  <a:pt x="59" y="346"/>
                </a:moveTo>
                <a:cubicBezTo>
                  <a:pt x="59" y="349"/>
                  <a:pt x="63" y="346"/>
                  <a:pt x="62" y="348"/>
                </a:cubicBezTo>
                <a:cubicBezTo>
                  <a:pt x="67" y="350"/>
                  <a:pt x="52" y="333"/>
                  <a:pt x="59" y="346"/>
                </a:cubicBezTo>
                <a:close/>
                <a:moveTo>
                  <a:pt x="55" y="380"/>
                </a:moveTo>
                <a:cubicBezTo>
                  <a:pt x="53" y="375"/>
                  <a:pt x="51" y="369"/>
                  <a:pt x="50" y="369"/>
                </a:cubicBezTo>
                <a:cubicBezTo>
                  <a:pt x="53" y="378"/>
                  <a:pt x="53" y="378"/>
                  <a:pt x="53" y="378"/>
                </a:cubicBezTo>
                <a:cubicBezTo>
                  <a:pt x="53" y="378"/>
                  <a:pt x="54" y="379"/>
                  <a:pt x="55" y="380"/>
                </a:cubicBezTo>
                <a:close/>
                <a:moveTo>
                  <a:pt x="55" y="380"/>
                </a:moveTo>
                <a:cubicBezTo>
                  <a:pt x="57" y="383"/>
                  <a:pt x="58" y="386"/>
                  <a:pt x="59" y="387"/>
                </a:cubicBezTo>
                <a:cubicBezTo>
                  <a:pt x="59" y="385"/>
                  <a:pt x="57" y="382"/>
                  <a:pt x="55" y="380"/>
                </a:cubicBezTo>
                <a:close/>
                <a:moveTo>
                  <a:pt x="385" y="532"/>
                </a:moveTo>
                <a:cubicBezTo>
                  <a:pt x="393" y="530"/>
                  <a:pt x="393" y="530"/>
                  <a:pt x="393" y="530"/>
                </a:cubicBezTo>
                <a:cubicBezTo>
                  <a:pt x="387" y="530"/>
                  <a:pt x="387" y="530"/>
                  <a:pt x="387" y="530"/>
                </a:cubicBezTo>
                <a:lnTo>
                  <a:pt x="385" y="532"/>
                </a:lnTo>
                <a:close/>
                <a:moveTo>
                  <a:pt x="397" y="520"/>
                </a:moveTo>
                <a:cubicBezTo>
                  <a:pt x="401" y="524"/>
                  <a:pt x="401" y="524"/>
                  <a:pt x="401" y="524"/>
                </a:cubicBezTo>
                <a:cubicBezTo>
                  <a:pt x="404" y="517"/>
                  <a:pt x="404" y="517"/>
                  <a:pt x="404" y="517"/>
                </a:cubicBezTo>
                <a:cubicBezTo>
                  <a:pt x="402" y="518"/>
                  <a:pt x="399" y="520"/>
                  <a:pt x="397" y="520"/>
                </a:cubicBezTo>
                <a:close/>
                <a:moveTo>
                  <a:pt x="247" y="47"/>
                </a:moveTo>
                <a:cubicBezTo>
                  <a:pt x="250" y="47"/>
                  <a:pt x="253" y="46"/>
                  <a:pt x="256" y="46"/>
                </a:cubicBezTo>
                <a:cubicBezTo>
                  <a:pt x="250" y="46"/>
                  <a:pt x="246" y="42"/>
                  <a:pt x="247" y="47"/>
                </a:cubicBezTo>
                <a:close/>
                <a:moveTo>
                  <a:pt x="256" y="46"/>
                </a:moveTo>
                <a:cubicBezTo>
                  <a:pt x="256" y="46"/>
                  <a:pt x="257" y="46"/>
                  <a:pt x="258" y="45"/>
                </a:cubicBezTo>
                <a:cubicBezTo>
                  <a:pt x="257" y="45"/>
                  <a:pt x="256" y="46"/>
                  <a:pt x="256" y="46"/>
                </a:cubicBezTo>
                <a:close/>
              </a:path>
            </a:pathLst>
          </a:custGeom>
          <a:solidFill>
            <a:schemeClr val="bg1"/>
          </a:solidFill>
          <a:ln>
            <a:noFill/>
          </a:ln>
        </p:spPr>
        <p:txBody>
          <a:bodyPr vert="horz" wrap="square" lIns="91440" tIns="45720" rIns="91440" bIns="45720" numCol="1" anchor="ctr" anchorCtr="0" compatLnSpc="1">
            <a:prstTxWarp prst="textNoShape">
              <a:avLst/>
            </a:prstTxWarp>
          </a:bodyPr>
          <a:lstStyle/>
          <a:p>
            <a:pPr algn="ctr"/>
            <a:r>
              <a:rPr sz="1400" b="1" dirty="0">
                <a:solidFill>
                  <a:schemeClr val="bg1"/>
                </a:solidFill>
              </a:rPr>
              <a:t>2</a:t>
            </a:r>
          </a:p>
        </p:txBody>
      </p:sp>
      <p:sp>
        <p:nvSpPr>
          <p:cNvPr id="9" name="CuadroTexto 8">
            <a:extLst>
              <a:ext uri="{FF2B5EF4-FFF2-40B4-BE49-F238E27FC236}">
                <a16:creationId xmlns:a16="http://schemas.microsoft.com/office/drawing/2014/main" id="{058F9EE2-AD16-D46C-B0D2-92B68810487A}"/>
              </a:ext>
            </a:extLst>
          </p:cNvPr>
          <p:cNvSpPr txBox="1"/>
          <p:nvPr/>
        </p:nvSpPr>
        <p:spPr>
          <a:xfrm>
            <a:off x="381876" y="520730"/>
            <a:ext cx="7940088" cy="400110"/>
          </a:xfrm>
          <a:prstGeom prst="rect">
            <a:avLst/>
          </a:prstGeom>
          <a:noFill/>
        </p:spPr>
        <p:txBody>
          <a:bodyPr wrap="square">
            <a:spAutoFit/>
          </a:bodyPr>
          <a:lstStyle/>
          <a:p>
            <a:r>
              <a:rPr lang="en-US" sz="2000" b="1">
                <a:solidFill>
                  <a:schemeClr val="bg1"/>
                </a:solidFill>
              </a:rPr>
              <a:t>Proyectos </a:t>
            </a:r>
            <a:r>
              <a:rPr lang="en-US" sz="2000" b="1" dirty="0" err="1">
                <a:solidFill>
                  <a:schemeClr val="bg1"/>
                </a:solidFill>
              </a:rPr>
              <a:t>en</a:t>
            </a:r>
            <a:r>
              <a:rPr lang="en-US" sz="2000" b="1" dirty="0">
                <a:solidFill>
                  <a:schemeClr val="bg1"/>
                </a:solidFill>
              </a:rPr>
              <a:t> </a:t>
            </a:r>
            <a:r>
              <a:rPr lang="en-US" sz="2000" b="1" dirty="0" err="1">
                <a:solidFill>
                  <a:schemeClr val="bg1"/>
                </a:solidFill>
              </a:rPr>
              <a:t>operación</a:t>
            </a:r>
            <a:r>
              <a:rPr lang="en-US" sz="2000" b="1" dirty="0">
                <a:solidFill>
                  <a:schemeClr val="bg1"/>
                </a:solidFill>
              </a:rPr>
              <a:t> </a:t>
            </a:r>
            <a:r>
              <a:rPr lang="en-US" sz="2000" b="1" dirty="0" err="1">
                <a:solidFill>
                  <a:schemeClr val="bg1"/>
                </a:solidFill>
              </a:rPr>
              <a:t>comercial</a:t>
            </a:r>
            <a:r>
              <a:rPr lang="en-US" sz="2000" b="1" dirty="0">
                <a:solidFill>
                  <a:schemeClr val="bg1"/>
                </a:solidFill>
              </a:rPr>
              <a:t> </a:t>
            </a:r>
            <a:r>
              <a:rPr lang="en-US" sz="2000" b="1" dirty="0" err="1">
                <a:solidFill>
                  <a:schemeClr val="bg1"/>
                </a:solidFill>
              </a:rPr>
              <a:t>durante</a:t>
            </a:r>
            <a:r>
              <a:rPr lang="en-US" sz="2000" b="1" dirty="0">
                <a:solidFill>
                  <a:schemeClr val="bg1"/>
                </a:solidFill>
              </a:rPr>
              <a:t> </a:t>
            </a:r>
            <a:r>
              <a:rPr lang="en-US" sz="2000" b="1" dirty="0" err="1">
                <a:solidFill>
                  <a:schemeClr val="bg1"/>
                </a:solidFill>
              </a:rPr>
              <a:t>el</a:t>
            </a:r>
            <a:r>
              <a:rPr lang="en-US" sz="2000" b="1" dirty="0">
                <a:solidFill>
                  <a:schemeClr val="bg1"/>
                </a:solidFill>
              </a:rPr>
              <a:t> 2022</a:t>
            </a:r>
          </a:p>
        </p:txBody>
      </p:sp>
    </p:spTree>
    <p:extLst>
      <p:ext uri="{BB962C8B-B14F-4D97-AF65-F5344CB8AC3E}">
        <p14:creationId xmlns:p14="http://schemas.microsoft.com/office/powerpoint/2010/main" val="4280542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63742CE9-C49F-489E-8D9D-ED1A00356F97}"/>
              </a:ext>
            </a:extLst>
          </p:cNvPr>
          <p:cNvPicPr>
            <a:picLocks noChangeAspect="1"/>
          </p:cNvPicPr>
          <p:nvPr/>
        </p:nvPicPr>
        <p:blipFill>
          <a:blip r:embed="rId4"/>
          <a:stretch>
            <a:fillRect/>
          </a:stretch>
        </p:blipFill>
        <p:spPr>
          <a:xfrm>
            <a:off x="5141912" y="3429000"/>
            <a:ext cx="4868845" cy="2037080"/>
          </a:xfrm>
          <a:prstGeom prst="rect">
            <a:avLst/>
          </a:prstGeom>
        </p:spPr>
      </p:pic>
      <p:pic>
        <p:nvPicPr>
          <p:cNvPr id="22" name="Imagen 21">
            <a:extLst>
              <a:ext uri="{FF2B5EF4-FFF2-40B4-BE49-F238E27FC236}">
                <a16:creationId xmlns:a16="http://schemas.microsoft.com/office/drawing/2014/main" id="{D30BFA97-51FB-43A2-ADF6-8E14DDFBA0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78771" y="-3305918"/>
            <a:ext cx="7634468" cy="9910800"/>
          </a:xfrm>
          <a:prstGeom prst="rect">
            <a:avLst/>
          </a:prstGeom>
        </p:spPr>
      </p:pic>
      <p:pic>
        <p:nvPicPr>
          <p:cNvPr id="23" name="Imagen 22">
            <a:extLst>
              <a:ext uri="{FF2B5EF4-FFF2-40B4-BE49-F238E27FC236}">
                <a16:creationId xmlns:a16="http://schemas.microsoft.com/office/drawing/2014/main" id="{21F83CA0-A68B-4BCB-860A-A0BE91F4702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773467" y="2324414"/>
            <a:ext cx="3267312" cy="3711011"/>
          </a:xfrm>
          <a:prstGeom prst="rect">
            <a:avLst/>
          </a:prstGeom>
        </p:spPr>
      </p:pic>
      <p:sp>
        <p:nvSpPr>
          <p:cNvPr id="25" name="CuadroTexto 24">
            <a:extLst>
              <a:ext uri="{FF2B5EF4-FFF2-40B4-BE49-F238E27FC236}">
                <a16:creationId xmlns:a16="http://schemas.microsoft.com/office/drawing/2014/main" id="{635C05FE-3489-4B63-BB40-60AF95C92C08}"/>
              </a:ext>
            </a:extLst>
          </p:cNvPr>
          <p:cNvSpPr txBox="1"/>
          <p:nvPr/>
        </p:nvSpPr>
        <p:spPr>
          <a:xfrm>
            <a:off x="4142037" y="2864765"/>
            <a:ext cx="2340932" cy="957020"/>
          </a:xfrm>
          <a:prstGeom prst="rect">
            <a:avLst/>
          </a:prstGeom>
          <a:noFill/>
        </p:spPr>
        <p:txBody>
          <a:bodyPr wrap="square" rtlCol="0">
            <a:noAutofit/>
          </a:bodyPr>
          <a:lstStyle/>
          <a:p>
            <a:pPr algn="ctr"/>
            <a:r>
              <a:rPr lang="es-CO" sz="2000" dirty="0">
                <a:solidFill>
                  <a:schemeClr val="bg1"/>
                </a:solidFill>
                <a:latin typeface="Tahoma" panose="020B0604030504040204" pitchFamily="34" charset="0"/>
                <a:ea typeface="Tahoma" panose="020B0604030504040204" pitchFamily="34" charset="0"/>
                <a:cs typeface="Tahoma" panose="020B0604030504040204" pitchFamily="34" charset="0"/>
              </a:rPr>
              <a:t>I</a:t>
            </a:r>
            <a:r>
              <a:rPr lang="es-CO" dirty="0">
                <a:solidFill>
                  <a:schemeClr val="bg1"/>
                </a:solidFill>
                <a:latin typeface="Tahoma" panose="020B0604030504040204" pitchFamily="34" charset="0"/>
                <a:ea typeface="Tahoma" panose="020B0604030504040204" pitchFamily="34" charset="0"/>
                <a:cs typeface="Tahoma" panose="020B0604030504040204" pitchFamily="34" charset="0"/>
              </a:rPr>
              <a:t>ngresos *</a:t>
            </a:r>
          </a:p>
          <a:p>
            <a:pPr algn="ctr"/>
            <a:r>
              <a:rPr lang="es-CO" b="1" dirty="0">
                <a:solidFill>
                  <a:srgbClr val="00B0F0"/>
                </a:solidFill>
                <a:latin typeface="Tahoma" panose="020B0604030504040204" pitchFamily="34" charset="0"/>
                <a:ea typeface="Tahoma" panose="020B0604030504040204" pitchFamily="34" charset="0"/>
                <a:cs typeface="Tahoma" panose="020B0604030504040204" pitchFamily="34" charset="0"/>
              </a:rPr>
              <a:t>USD 100 </a:t>
            </a:r>
            <a:r>
              <a:rPr lang="es-CO" dirty="0">
                <a:solidFill>
                  <a:schemeClr val="bg1"/>
                </a:solidFill>
                <a:latin typeface="Tahoma" panose="020B0604030504040204" pitchFamily="34" charset="0"/>
                <a:ea typeface="Tahoma" panose="020B0604030504040204" pitchFamily="34" charset="0"/>
                <a:cs typeface="Tahoma" panose="020B0604030504040204" pitchFamily="34" charset="0"/>
              </a:rPr>
              <a:t>millones</a:t>
            </a:r>
          </a:p>
          <a:p>
            <a:pPr algn="ctr"/>
            <a:r>
              <a:rPr lang="es-CO" sz="1200" b="1" dirty="0">
                <a:solidFill>
                  <a:srgbClr val="00B0F0"/>
                </a:solidFill>
                <a:latin typeface="Tahoma" panose="020B0604030504040204" pitchFamily="34" charset="0"/>
                <a:ea typeface="Tahoma" panose="020B0604030504040204" pitchFamily="34" charset="0"/>
                <a:cs typeface="Tahoma" panose="020B0604030504040204" pitchFamily="34" charset="0"/>
              </a:rPr>
              <a:t> </a:t>
            </a:r>
          </a:p>
          <a:p>
            <a:pPr algn="ctr"/>
            <a:r>
              <a:rPr lang="es-CO" dirty="0" err="1">
                <a:solidFill>
                  <a:schemeClr val="bg1"/>
                </a:solidFill>
                <a:latin typeface="Tahoma" panose="020B0604030504040204" pitchFamily="34" charset="0"/>
                <a:ea typeface="Tahoma" panose="020B0604030504040204" pitchFamily="34" charset="0"/>
                <a:cs typeface="Tahoma" panose="020B0604030504040204" pitchFamily="34" charset="0"/>
              </a:rPr>
              <a:t>Capex</a:t>
            </a:r>
            <a:r>
              <a:rPr lang="es-CO"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algn="ctr"/>
            <a:r>
              <a:rPr lang="es-CO" b="1" dirty="0">
                <a:solidFill>
                  <a:srgbClr val="00B0F0"/>
                </a:solidFill>
                <a:latin typeface="Tahoma" panose="020B0604030504040204" pitchFamily="34" charset="0"/>
                <a:ea typeface="Tahoma" panose="020B0604030504040204" pitchFamily="34" charset="0"/>
                <a:cs typeface="Tahoma" panose="020B0604030504040204" pitchFamily="34" charset="0"/>
              </a:rPr>
              <a:t>USD 1.150 </a:t>
            </a:r>
            <a:r>
              <a:rPr lang="es-CO" dirty="0">
                <a:solidFill>
                  <a:schemeClr val="bg1"/>
                </a:solidFill>
                <a:latin typeface="Tahoma" panose="020B0604030504040204" pitchFamily="34" charset="0"/>
                <a:ea typeface="Tahoma" panose="020B0604030504040204" pitchFamily="34" charset="0"/>
                <a:cs typeface="Tahoma" panose="020B0604030504040204" pitchFamily="34" charset="0"/>
              </a:rPr>
              <a:t>millones</a:t>
            </a:r>
            <a:r>
              <a:rPr lang="es-CO" b="1" dirty="0">
                <a:solidFill>
                  <a:srgbClr val="00B0F0"/>
                </a:solidFill>
                <a:latin typeface="Tahoma" panose="020B0604030504040204" pitchFamily="34" charset="0"/>
                <a:ea typeface="Tahoma" panose="020B0604030504040204" pitchFamily="34" charset="0"/>
                <a:cs typeface="Tahoma" panose="020B0604030504040204" pitchFamily="34" charset="0"/>
              </a:rPr>
              <a:t> </a:t>
            </a:r>
          </a:p>
          <a:p>
            <a:pPr algn="ctr"/>
            <a:endParaRPr lang="es-CO" sz="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endParaRPr lang="es-CO" sz="1050" b="1" dirty="0">
              <a:solidFill>
                <a:srgbClr val="00B0F0"/>
              </a:solidFill>
              <a:latin typeface="Tahoma" panose="020B0604030504040204" pitchFamily="34" charset="0"/>
              <a:ea typeface="Tahoma" panose="020B0604030504040204" pitchFamily="34" charset="0"/>
              <a:cs typeface="Tahoma" panose="020B0604030504040204" pitchFamily="34" charset="0"/>
            </a:endParaRPr>
          </a:p>
          <a:p>
            <a:pPr algn="ctr"/>
            <a:r>
              <a:rPr lang="es-CO" sz="2000" b="1" dirty="0">
                <a:solidFill>
                  <a:srgbClr val="00B0F0"/>
                </a:solidFill>
                <a:latin typeface="Tahoma" panose="020B0604030504040204" pitchFamily="34" charset="0"/>
                <a:ea typeface="Tahoma" panose="020B0604030504040204" pitchFamily="34" charset="0"/>
                <a:cs typeface="Tahoma" panose="020B0604030504040204" pitchFamily="34" charset="0"/>
              </a:rPr>
              <a:t>+1.370 </a:t>
            </a:r>
            <a:r>
              <a:rPr lang="es-CO" dirty="0">
                <a:solidFill>
                  <a:schemeClr val="bg1"/>
                </a:solidFill>
                <a:latin typeface="Tahoma" panose="020B0604030504040204" pitchFamily="34" charset="0"/>
                <a:ea typeface="Tahoma" panose="020B0604030504040204" pitchFamily="34" charset="0"/>
                <a:cs typeface="Tahoma" panose="020B0604030504040204" pitchFamily="34" charset="0"/>
              </a:rPr>
              <a:t>km de circuito</a:t>
            </a:r>
          </a:p>
          <a:p>
            <a:pPr algn="ctr"/>
            <a:endParaRPr lang="es-CO"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6" name="Imagen 25">
            <a:extLst>
              <a:ext uri="{FF2B5EF4-FFF2-40B4-BE49-F238E27FC236}">
                <a16:creationId xmlns:a16="http://schemas.microsoft.com/office/drawing/2014/main" id="{6AA4120A-8792-4598-81A2-9E4D652ACB50}"/>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8371522" y="557424"/>
            <a:ext cx="834496" cy="834496"/>
          </a:xfrm>
          <a:prstGeom prst="rect">
            <a:avLst/>
          </a:prstGeom>
        </p:spPr>
      </p:pic>
      <p:sp>
        <p:nvSpPr>
          <p:cNvPr id="27" name="Rectángulo 26">
            <a:extLst>
              <a:ext uri="{FF2B5EF4-FFF2-40B4-BE49-F238E27FC236}">
                <a16:creationId xmlns:a16="http://schemas.microsoft.com/office/drawing/2014/main" id="{7DB12648-1442-4C5B-AE67-E103985D5358}"/>
              </a:ext>
            </a:extLst>
          </p:cNvPr>
          <p:cNvSpPr/>
          <p:nvPr/>
        </p:nvSpPr>
        <p:spPr>
          <a:xfrm>
            <a:off x="6711045" y="592838"/>
            <a:ext cx="3007360" cy="830997"/>
          </a:xfrm>
          <a:prstGeom prst="rect">
            <a:avLst/>
          </a:prstGeom>
        </p:spPr>
        <p:txBody>
          <a:bodyPr wrap="square">
            <a:spAutoFit/>
          </a:bodyPr>
          <a:lstStyle/>
          <a:p>
            <a:pPr marL="285750" indent="-285750">
              <a:buFont typeface="Arial" panose="020B0604020202020204" pitchFamily="34" charset="0"/>
              <a:buChar char="•"/>
            </a:pPr>
            <a:r>
              <a:rPr lang="es-CO" sz="1600" dirty="0">
                <a:solidFill>
                  <a:schemeClr val="bg1"/>
                </a:solidFill>
                <a:latin typeface="Tahoma" panose="020B0604030504040204" pitchFamily="34" charset="0"/>
                <a:ea typeface="Tahoma" panose="020B0604030504040204" pitchFamily="34" charset="0"/>
                <a:cs typeface="Tahoma" panose="020B0604030504040204" pitchFamily="34" charset="0"/>
              </a:rPr>
              <a:t>Conexión </a:t>
            </a:r>
          </a:p>
          <a:p>
            <a:r>
              <a:rPr lang="es-CO" sz="1600" dirty="0">
                <a:solidFill>
                  <a:schemeClr val="bg1"/>
                </a:solidFill>
                <a:latin typeface="Tahoma" panose="020B0604030504040204" pitchFamily="34" charset="0"/>
                <a:ea typeface="Tahoma" panose="020B0604030504040204" pitchFamily="34" charset="0"/>
                <a:cs typeface="Tahoma" panose="020B0604030504040204" pitchFamily="34" charset="0"/>
              </a:rPr>
              <a:t>     Portón del Sol</a:t>
            </a:r>
          </a:p>
          <a:p>
            <a:pPr marL="285750" indent="-285750">
              <a:buFont typeface="Arial" panose="020B0604020202020204" pitchFamily="34" charset="0"/>
              <a:buChar char="•"/>
            </a:pPr>
            <a:r>
              <a:rPr lang="es-CO" sz="1600" dirty="0">
                <a:solidFill>
                  <a:schemeClr val="bg1"/>
                </a:solidFill>
                <a:latin typeface="Tahoma" panose="020B0604030504040204" pitchFamily="34" charset="0"/>
                <a:ea typeface="Tahoma" panose="020B0604030504040204" pitchFamily="34" charset="0"/>
                <a:cs typeface="Tahoma" panose="020B0604030504040204" pitchFamily="34" charset="0"/>
              </a:rPr>
              <a:t>Smart </a:t>
            </a:r>
            <a:r>
              <a:rPr lang="es-CO" sz="1600" dirty="0" err="1">
                <a:solidFill>
                  <a:schemeClr val="bg1"/>
                </a:solidFill>
                <a:latin typeface="Tahoma" panose="020B0604030504040204" pitchFamily="34" charset="0"/>
                <a:ea typeface="Tahoma" panose="020B0604030504040204" pitchFamily="34" charset="0"/>
                <a:cs typeface="Tahoma" panose="020B0604030504040204" pitchFamily="34" charset="0"/>
              </a:rPr>
              <a:t>Valves</a:t>
            </a:r>
            <a:endParaRPr lang="es-CO"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8" name="Imagen 27">
            <a:extLst>
              <a:ext uri="{FF2B5EF4-FFF2-40B4-BE49-F238E27FC236}">
                <a16:creationId xmlns:a16="http://schemas.microsoft.com/office/drawing/2014/main" id="{27BF4B95-DF52-4E32-8679-A77781EE5771}"/>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9295136" y="1305408"/>
            <a:ext cx="1039562" cy="1039562"/>
          </a:xfrm>
          <a:prstGeom prst="rect">
            <a:avLst/>
          </a:prstGeom>
        </p:spPr>
      </p:pic>
      <p:sp>
        <p:nvSpPr>
          <p:cNvPr id="29" name="CuadroTexto 28">
            <a:extLst>
              <a:ext uri="{FF2B5EF4-FFF2-40B4-BE49-F238E27FC236}">
                <a16:creationId xmlns:a16="http://schemas.microsoft.com/office/drawing/2014/main" id="{000A3759-A669-4FF0-BCA1-9CE9B495124A}"/>
              </a:ext>
            </a:extLst>
          </p:cNvPr>
          <p:cNvSpPr txBox="1"/>
          <p:nvPr/>
        </p:nvSpPr>
        <p:spPr>
          <a:xfrm>
            <a:off x="86096" y="1175610"/>
            <a:ext cx="3149497" cy="2739211"/>
          </a:xfrm>
          <a:prstGeom prst="rect">
            <a:avLst/>
          </a:prstGeom>
          <a:noFill/>
        </p:spPr>
        <p:txBody>
          <a:bodyPr wrap="square" rtlCol="0">
            <a:spAutoFit/>
          </a:bodyPr>
          <a:lstStyle>
            <a:defPPr>
              <a:defRPr lang="es-CO"/>
            </a:defPPr>
            <a:lvl1pPr marR="0" lvl="0" indent="0" fontAlgn="auto">
              <a:lnSpc>
                <a:spcPct val="100000"/>
              </a:lnSpc>
              <a:spcBef>
                <a:spcPts val="0"/>
              </a:spcBef>
              <a:spcAft>
                <a:spcPts val="0"/>
              </a:spcAft>
              <a:buClrTx/>
              <a:buSzTx/>
              <a:buFontTx/>
              <a:buNone/>
              <a:tabLst/>
              <a:defRPr kumimoji="0" sz="1600" b="1" i="0" u="none" strike="noStrike" cap="none" spc="0" normalizeH="0" baseline="0">
                <a:ln>
                  <a:noFill/>
                </a:ln>
                <a:solidFill>
                  <a:srgbClr val="02034E"/>
                </a:solidFill>
                <a:effectLst/>
                <a:uLnTx/>
                <a:uFillTx/>
                <a:latin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FFC000"/>
                </a:solidFill>
                <a:effectLst/>
                <a:uLnTx/>
                <a:uFillTx/>
                <a:latin typeface="Arial"/>
                <a:ea typeface="+mn-ea"/>
                <a:cs typeface="+mn-cs"/>
              </a:rPr>
              <a:t>2022</a:t>
            </a:r>
            <a:r>
              <a:rPr kumimoji="0" lang="es-CO" sz="3200" b="1" i="0" u="none" strike="noStrike" kern="1200" cap="none" spc="0" normalizeH="0" baseline="0" noProof="0" dirty="0">
                <a:ln>
                  <a:noFill/>
                </a:ln>
                <a:solidFill>
                  <a:schemeClr val="tx2">
                    <a:lumMod val="60000"/>
                    <a:lumOff val="40000"/>
                  </a:schemeClr>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00B0F0"/>
                </a:solidFill>
                <a:effectLst/>
                <a:uLnTx/>
                <a:uFillTx/>
                <a:latin typeface="Arial"/>
                <a:ea typeface="+mn-ea"/>
                <a:cs typeface="+mn-cs"/>
              </a:rPr>
              <a:t>3</a:t>
            </a:r>
            <a:r>
              <a:rPr kumimoji="0" lang="es-CO" sz="2000" b="1" i="0" u="none" strike="noStrike" kern="1200" cap="none" spc="0" normalizeH="0" baseline="0" noProof="0" dirty="0">
                <a:ln>
                  <a:noFill/>
                </a:ln>
                <a:solidFill>
                  <a:schemeClr val="tx2">
                    <a:lumMod val="60000"/>
                    <a:lumOff val="40000"/>
                  </a:schemeClr>
                </a:solidFill>
                <a:effectLst/>
                <a:uLnTx/>
                <a:uFillTx/>
                <a:latin typeface="Arial"/>
                <a:ea typeface="+mn-ea"/>
                <a:cs typeface="+mn-cs"/>
              </a:rPr>
              <a:t> </a:t>
            </a:r>
            <a:r>
              <a:rPr kumimoji="0" lang="es-CO" sz="2000" b="1" i="0" u="none" strike="noStrike" kern="1200" cap="none" spc="0" normalizeH="0" baseline="0" noProof="0" dirty="0">
                <a:ln>
                  <a:noFill/>
                </a:ln>
                <a:solidFill>
                  <a:schemeClr val="bg1"/>
                </a:solidFill>
                <a:effectLst/>
                <a:uLnTx/>
                <a:uFillTx/>
                <a:latin typeface="Arial"/>
                <a:ea typeface="+mn-ea"/>
                <a:cs typeface="+mn-cs"/>
              </a:rPr>
              <a:t>Proyectos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chemeClr val="bg1"/>
                </a:solidFill>
                <a:effectLst/>
                <a:uLnTx/>
                <a:uFillTx/>
                <a:latin typeface="Arial"/>
                <a:ea typeface="+mn-ea"/>
                <a:cs typeface="+mn-cs"/>
              </a:rPr>
              <a:t> adjudicados</a:t>
            </a:r>
          </a:p>
          <a:p>
            <a:pPr marL="0" marR="0" lvl="0" indent="0" algn="ctr" defTabSz="914400" rtl="0" eaLnBrk="1" fontAlgn="auto" latinLnBrk="0" hangingPunct="1">
              <a:lnSpc>
                <a:spcPct val="100000"/>
              </a:lnSpc>
              <a:spcBef>
                <a:spcPts val="0"/>
              </a:spcBef>
              <a:spcAft>
                <a:spcPts val="0"/>
              </a:spcAft>
              <a:buClrTx/>
              <a:buSzTx/>
              <a:buFontTx/>
              <a:buNone/>
              <a:tabLst/>
              <a:defRPr/>
            </a:pPr>
            <a:r>
              <a:rPr lang="es-CO" sz="2000" dirty="0">
                <a:solidFill>
                  <a:srgbClr val="00B0F0"/>
                </a:solidFill>
              </a:rPr>
              <a:t>39</a:t>
            </a:r>
            <a:r>
              <a:rPr lang="es-CO" sz="2000" dirty="0">
                <a:solidFill>
                  <a:srgbClr val="FFC000"/>
                </a:solidFill>
              </a:rPr>
              <a:t> </a:t>
            </a:r>
            <a:r>
              <a:rPr lang="es-CO" sz="2000" dirty="0">
                <a:solidFill>
                  <a:schemeClr val="bg1"/>
                </a:solidFill>
              </a:rPr>
              <a:t>Refuerzos y ampliaciones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s-CO" sz="2000" dirty="0">
              <a:solidFill>
                <a:srgbClr val="FFFF0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CO" sz="2000" dirty="0">
                <a:solidFill>
                  <a:srgbClr val="00B0F0"/>
                </a:solidFill>
              </a:rPr>
              <a:t>1 </a:t>
            </a:r>
            <a:r>
              <a:rPr lang="es-CO" sz="2000" dirty="0">
                <a:solidFill>
                  <a:schemeClr val="bg1"/>
                </a:solidFill>
              </a:rPr>
              <a:t>Contrato bilateral </a:t>
            </a:r>
            <a:endParaRPr kumimoji="0" lang="es-CO" sz="2000" b="1" i="0" u="none" strike="noStrike" kern="1200" cap="none" spc="0" normalizeH="0" baseline="0" noProof="0" dirty="0">
              <a:ln>
                <a:noFill/>
              </a:ln>
              <a:solidFill>
                <a:schemeClr val="bg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2000" b="1" i="0" u="none" strike="noStrike" kern="1200" cap="none" spc="0" normalizeH="0" baseline="0" noProof="0" dirty="0">
              <a:ln>
                <a:noFill/>
              </a:ln>
              <a:solidFill>
                <a:schemeClr val="bg1"/>
              </a:solidFill>
              <a:effectLst/>
              <a:uLnTx/>
              <a:uFillTx/>
              <a:latin typeface="Arial"/>
              <a:ea typeface="+mn-ea"/>
              <a:cs typeface="+mn-cs"/>
            </a:endParaRPr>
          </a:p>
        </p:txBody>
      </p:sp>
      <p:sp>
        <p:nvSpPr>
          <p:cNvPr id="30" name="Rectángulo 29">
            <a:extLst>
              <a:ext uri="{FF2B5EF4-FFF2-40B4-BE49-F238E27FC236}">
                <a16:creationId xmlns:a16="http://schemas.microsoft.com/office/drawing/2014/main" id="{35448F02-0A7F-4F3D-A741-911289B45163}"/>
              </a:ext>
            </a:extLst>
          </p:cNvPr>
          <p:cNvSpPr/>
          <p:nvPr/>
        </p:nvSpPr>
        <p:spPr>
          <a:xfrm>
            <a:off x="9996607" y="1548016"/>
            <a:ext cx="2008438" cy="923330"/>
          </a:xfrm>
          <a:prstGeom prst="rect">
            <a:avLst/>
          </a:prstGeom>
        </p:spPr>
        <p:txBody>
          <a:bodyPr wrap="square">
            <a:spAutoFit/>
          </a:bodyPr>
          <a:lstStyle/>
          <a:p>
            <a:pPr marL="285750" indent="-103188">
              <a:buFont typeface="Arial" panose="020B0604020202020204" pitchFamily="34" charset="0"/>
              <a:buChar char="•"/>
            </a:pPr>
            <a:r>
              <a:rPr lang="es-CO" dirty="0">
                <a:solidFill>
                  <a:schemeClr val="bg1"/>
                </a:solidFill>
                <a:latin typeface="Tahoma" panose="020B0604030504040204" pitchFamily="34" charset="0"/>
                <a:ea typeface="Tahoma" panose="020B0604030504040204" pitchFamily="34" charset="0"/>
                <a:cs typeface="Tahoma" panose="020B0604030504040204" pitchFamily="34" charset="0"/>
              </a:rPr>
              <a:t>Jacarandá</a:t>
            </a:r>
          </a:p>
          <a:p>
            <a:pPr marL="285750" indent="-103188">
              <a:buFont typeface="Arial" panose="020B0604020202020204" pitchFamily="34" charset="0"/>
              <a:buChar char="•"/>
            </a:pPr>
            <a:r>
              <a:rPr lang="es-CO" dirty="0" err="1">
                <a:solidFill>
                  <a:schemeClr val="bg1"/>
                </a:solidFill>
                <a:latin typeface="Tahoma" panose="020B0604030504040204" pitchFamily="34" charset="0"/>
                <a:ea typeface="Tahoma" panose="020B0604030504040204" pitchFamily="34" charset="0"/>
                <a:cs typeface="Tahoma" panose="020B0604030504040204" pitchFamily="34" charset="0"/>
              </a:rPr>
              <a:t>Piraqué</a:t>
            </a:r>
            <a:endParaRPr lang="es-CO"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103188">
              <a:buFont typeface="Arial" panose="020B0604020202020204" pitchFamily="34" charset="0"/>
              <a:buChar char="•"/>
            </a:pPr>
            <a:r>
              <a:rPr lang="es-CO" dirty="0">
                <a:solidFill>
                  <a:schemeClr val="bg1"/>
                </a:solidFill>
                <a:latin typeface="Tahoma" panose="020B0604030504040204" pitchFamily="34" charset="0"/>
                <a:ea typeface="Tahoma" panose="020B0604030504040204" pitchFamily="34" charset="0"/>
                <a:cs typeface="Tahoma" panose="020B0604030504040204" pitchFamily="34" charset="0"/>
              </a:rPr>
              <a:t>37 Refuerzos</a:t>
            </a:r>
          </a:p>
        </p:txBody>
      </p:sp>
      <p:pic>
        <p:nvPicPr>
          <p:cNvPr id="31" name="Gráfico 30">
            <a:extLst>
              <a:ext uri="{FF2B5EF4-FFF2-40B4-BE49-F238E27FC236}">
                <a16:creationId xmlns:a16="http://schemas.microsoft.com/office/drawing/2014/main" id="{13560397-EC16-4DD2-A6A6-3B45F28B48DD}"/>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659486" y="4631876"/>
            <a:ext cx="270179" cy="247850"/>
          </a:xfrm>
          <a:prstGeom prst="rect">
            <a:avLst/>
          </a:prstGeom>
        </p:spPr>
      </p:pic>
      <p:pic>
        <p:nvPicPr>
          <p:cNvPr id="32" name="Gráfico 31">
            <a:extLst>
              <a:ext uri="{FF2B5EF4-FFF2-40B4-BE49-F238E27FC236}">
                <a16:creationId xmlns:a16="http://schemas.microsoft.com/office/drawing/2014/main" id="{D0A60C63-CF73-4280-8D6C-E2AC666BE944}"/>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678832" y="4635875"/>
            <a:ext cx="236686" cy="214357"/>
          </a:xfrm>
          <a:prstGeom prst="rect">
            <a:avLst/>
          </a:prstGeom>
        </p:spPr>
      </p:pic>
      <p:sp>
        <p:nvSpPr>
          <p:cNvPr id="33" name="CuadroTexto 32">
            <a:extLst>
              <a:ext uri="{FF2B5EF4-FFF2-40B4-BE49-F238E27FC236}">
                <a16:creationId xmlns:a16="http://schemas.microsoft.com/office/drawing/2014/main" id="{5994E0ED-CC68-4FA2-8391-1BDAC5234739}"/>
              </a:ext>
            </a:extLst>
          </p:cNvPr>
          <p:cNvSpPr txBox="1"/>
          <p:nvPr/>
        </p:nvSpPr>
        <p:spPr>
          <a:xfrm>
            <a:off x="7270904" y="4857224"/>
            <a:ext cx="1693824" cy="412519"/>
          </a:xfrm>
          <a:prstGeom prst="rect">
            <a:avLst/>
          </a:prstGeom>
          <a:noFill/>
        </p:spPr>
        <p:txBody>
          <a:bodyPr wrap="square" rtlCol="0">
            <a:noAutofit/>
          </a:bodyPr>
          <a:lstStyle/>
          <a:p>
            <a:r>
              <a:rPr lang="es-CO" sz="1600" dirty="0" err="1">
                <a:solidFill>
                  <a:schemeClr val="bg1"/>
                </a:solidFill>
                <a:latin typeface="Tahoma" panose="020B0604030504040204" pitchFamily="34" charset="0"/>
                <a:ea typeface="Tahoma" panose="020B0604030504040204" pitchFamily="34" charset="0"/>
                <a:cs typeface="Tahoma" panose="020B0604030504040204" pitchFamily="34" charset="0"/>
              </a:rPr>
              <a:t>Kimal</a:t>
            </a:r>
            <a:r>
              <a:rPr lang="es-CO" sz="1600" dirty="0">
                <a:solidFill>
                  <a:schemeClr val="bg1"/>
                </a:solidFill>
                <a:latin typeface="Tahoma" panose="020B0604030504040204" pitchFamily="34" charset="0"/>
                <a:ea typeface="Tahoma" panose="020B0604030504040204" pitchFamily="34" charset="0"/>
                <a:cs typeface="Tahoma" panose="020B0604030504040204" pitchFamily="34" charset="0"/>
              </a:rPr>
              <a:t>-Lagunas</a:t>
            </a:r>
            <a:endParaRPr lang="es-CO"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34" name="Imagen 33">
            <a:extLst>
              <a:ext uri="{FF2B5EF4-FFF2-40B4-BE49-F238E27FC236}">
                <a16:creationId xmlns:a16="http://schemas.microsoft.com/office/drawing/2014/main" id="{B69DD219-0A56-4DD3-AE24-BA260D404E02}"/>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7775854" y="4039850"/>
            <a:ext cx="877742" cy="877742"/>
          </a:xfrm>
          <a:prstGeom prst="rect">
            <a:avLst/>
          </a:prstGeom>
        </p:spPr>
      </p:pic>
      <p:sp>
        <p:nvSpPr>
          <p:cNvPr id="35" name="CuadroTexto 34">
            <a:extLst>
              <a:ext uri="{FF2B5EF4-FFF2-40B4-BE49-F238E27FC236}">
                <a16:creationId xmlns:a16="http://schemas.microsoft.com/office/drawing/2014/main" id="{00DC8DD4-0B8A-4773-8FA1-307ADE4A9BFC}"/>
              </a:ext>
            </a:extLst>
          </p:cNvPr>
          <p:cNvSpPr txBox="1"/>
          <p:nvPr/>
        </p:nvSpPr>
        <p:spPr>
          <a:xfrm>
            <a:off x="628455" y="6379679"/>
            <a:ext cx="7473115" cy="109608"/>
          </a:xfrm>
          <a:prstGeom prst="rect">
            <a:avLst/>
          </a:prstGeom>
          <a:noFill/>
        </p:spPr>
        <p:txBody>
          <a:bodyPr wrap="square" rtlCol="0">
            <a:noAutofit/>
          </a:bodyPr>
          <a:lstStyle/>
          <a:p>
            <a:endParaRPr lang="es-CO"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6" name="CuadroTexto 35">
            <a:extLst>
              <a:ext uri="{FF2B5EF4-FFF2-40B4-BE49-F238E27FC236}">
                <a16:creationId xmlns:a16="http://schemas.microsoft.com/office/drawing/2014/main" id="{A241B926-776E-4B1E-911B-6B74C8EF5A07}"/>
              </a:ext>
            </a:extLst>
          </p:cNvPr>
          <p:cNvSpPr txBox="1"/>
          <p:nvPr/>
        </p:nvSpPr>
        <p:spPr>
          <a:xfrm>
            <a:off x="7487554" y="2138710"/>
            <a:ext cx="1693824" cy="412519"/>
          </a:xfrm>
          <a:prstGeom prst="rect">
            <a:avLst/>
          </a:prstGeom>
          <a:noFill/>
        </p:spPr>
        <p:txBody>
          <a:bodyPr wrap="square" rtlCol="0">
            <a:noAutofit/>
          </a:bodyPr>
          <a:lstStyle/>
          <a:p>
            <a:r>
              <a:rPr lang="es-CO" sz="1600" dirty="0">
                <a:solidFill>
                  <a:schemeClr val="bg1"/>
                </a:solidFill>
                <a:latin typeface="Tahoma" panose="020B0604030504040204" pitchFamily="34" charset="0"/>
                <a:ea typeface="Tahoma" panose="020B0604030504040204" pitchFamily="34" charset="0"/>
                <a:cs typeface="Tahoma" panose="020B0604030504040204" pitchFamily="34" charset="0"/>
              </a:rPr>
              <a:t>Ampliación 21</a:t>
            </a:r>
            <a:endParaRPr lang="es-CO"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37" name="Imagen 36">
            <a:extLst>
              <a:ext uri="{FF2B5EF4-FFF2-40B4-BE49-F238E27FC236}">
                <a16:creationId xmlns:a16="http://schemas.microsoft.com/office/drawing/2014/main" id="{65B8B51E-8679-4830-925F-B13F3EF6DD51}"/>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rot="5400000">
            <a:off x="7745757" y="1548016"/>
            <a:ext cx="742718" cy="742718"/>
          </a:xfrm>
          <a:prstGeom prst="rect">
            <a:avLst/>
          </a:prstGeom>
        </p:spPr>
      </p:pic>
      <p:pic>
        <p:nvPicPr>
          <p:cNvPr id="38" name="Imagen 37">
            <a:extLst>
              <a:ext uri="{FF2B5EF4-FFF2-40B4-BE49-F238E27FC236}">
                <a16:creationId xmlns:a16="http://schemas.microsoft.com/office/drawing/2014/main" id="{A9193EE3-1F4A-4466-9CE0-95FD2F8EE419}"/>
              </a:ext>
            </a:extLst>
          </p:cNvPr>
          <p:cNvPicPr>
            <a:picLocks noChangeAspect="1"/>
          </p:cNvPicPr>
          <p:nvPr/>
        </p:nvPicPr>
        <p:blipFill>
          <a:blip r:embed="rId15"/>
          <a:stretch>
            <a:fillRect/>
          </a:stretch>
        </p:blipFill>
        <p:spPr>
          <a:xfrm>
            <a:off x="180780" y="6428669"/>
            <a:ext cx="447675" cy="352425"/>
          </a:xfrm>
          <a:prstGeom prst="rect">
            <a:avLst/>
          </a:prstGeom>
        </p:spPr>
      </p:pic>
      <p:sp>
        <p:nvSpPr>
          <p:cNvPr id="39" name="CuadroTexto 38">
            <a:extLst>
              <a:ext uri="{FF2B5EF4-FFF2-40B4-BE49-F238E27FC236}">
                <a16:creationId xmlns:a16="http://schemas.microsoft.com/office/drawing/2014/main" id="{6AE94F02-3B34-4E2C-8053-FE8EC3CAF767}"/>
              </a:ext>
            </a:extLst>
          </p:cNvPr>
          <p:cNvSpPr txBox="1"/>
          <p:nvPr/>
        </p:nvSpPr>
        <p:spPr>
          <a:xfrm>
            <a:off x="1" y="6505152"/>
            <a:ext cx="3647440" cy="294883"/>
          </a:xfrm>
          <a:prstGeom prst="rect">
            <a:avLst/>
          </a:prstGeom>
          <a:noFill/>
        </p:spPr>
        <p:txBody>
          <a:bodyPr wrap="square" rtlCol="0">
            <a:noAutofit/>
          </a:bodyPr>
          <a:lstStyle/>
          <a:p>
            <a:r>
              <a:rPr lang="es-CO" sz="1400"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s-CO" sz="1400" dirty="0" err="1">
                <a:solidFill>
                  <a:schemeClr val="bg1"/>
                </a:solidFill>
                <a:latin typeface="Tahoma" panose="020B0604030504040204" pitchFamily="34" charset="0"/>
                <a:ea typeface="Tahoma" panose="020B0604030504040204" pitchFamily="34" charset="0"/>
                <a:cs typeface="Tahoma" panose="020B0604030504040204" pitchFamily="34" charset="0"/>
              </a:rPr>
              <a:t>Capex</a:t>
            </a:r>
            <a:r>
              <a:rPr lang="es-CO" sz="1400" dirty="0">
                <a:solidFill>
                  <a:schemeClr val="bg1"/>
                </a:solidFill>
                <a:latin typeface="Tahoma" panose="020B0604030504040204" pitchFamily="34" charset="0"/>
                <a:ea typeface="Tahoma" panose="020B0604030504040204" pitchFamily="34" charset="0"/>
                <a:cs typeface="Tahoma" panose="020B0604030504040204" pitchFamily="34" charset="0"/>
              </a:rPr>
              <a:t> de referencia, ingresos de la oferta. </a:t>
            </a:r>
          </a:p>
          <a:p>
            <a:endParaRPr lang="es-CO" sz="1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0" name="CuadroTexto 39">
            <a:extLst>
              <a:ext uri="{FF2B5EF4-FFF2-40B4-BE49-F238E27FC236}">
                <a16:creationId xmlns:a16="http://schemas.microsoft.com/office/drawing/2014/main" id="{05262AEE-F459-4F60-93C3-9FF40728ECDB}"/>
              </a:ext>
            </a:extLst>
          </p:cNvPr>
          <p:cNvSpPr txBox="1"/>
          <p:nvPr/>
        </p:nvSpPr>
        <p:spPr>
          <a:xfrm>
            <a:off x="11875866" y="6443838"/>
            <a:ext cx="433182" cy="338554"/>
          </a:xfrm>
          <a:prstGeom prst="rect">
            <a:avLst/>
          </a:prstGeom>
          <a:noFill/>
        </p:spPr>
        <p:txBody>
          <a:bodyPr wrap="square" rtlCol="0">
            <a:spAutoFit/>
          </a:bodyPr>
          <a:lstStyle/>
          <a:p>
            <a:r>
              <a:rPr lang="es-CO" sz="1600" dirty="0">
                <a:solidFill>
                  <a:schemeClr val="bg1"/>
                </a:solidFill>
              </a:rPr>
              <a:t>6</a:t>
            </a:r>
          </a:p>
        </p:txBody>
      </p:sp>
      <p:sp>
        <p:nvSpPr>
          <p:cNvPr id="2" name="Main Heading">
            <a:extLst>
              <a:ext uri="{FF2B5EF4-FFF2-40B4-BE49-F238E27FC236}">
                <a16:creationId xmlns:a16="http://schemas.microsoft.com/office/drawing/2014/main" id="{48787B7B-FA7B-BF58-DC47-A6597D36EBA9}"/>
              </a:ext>
            </a:extLst>
          </p:cNvPr>
          <p:cNvSpPr>
            <a:spLocks noChangeArrowheads="1"/>
          </p:cNvSpPr>
          <p:nvPr>
            <p:custDataLst>
              <p:tags r:id="rId1"/>
            </p:custDataLst>
          </p:nvPr>
        </p:nvSpPr>
        <p:spPr bwMode="gray">
          <a:xfrm>
            <a:off x="260207" y="222798"/>
            <a:ext cx="7772400" cy="700577"/>
          </a:xfrm>
          <a:prstGeom prst="rect">
            <a:avLst/>
          </a:prstGeom>
          <a:noFill/>
          <a:ln w="12700">
            <a:noFill/>
            <a:prstDash val="dash"/>
            <a:miter lim="800000"/>
            <a:headEnd/>
            <a:tailEnd/>
          </a:ln>
          <a:effectLst/>
        </p:spPr>
        <p:txBody>
          <a:bodyPr lIns="0" tIns="0" rIns="0" bIns="0"/>
          <a:lstStyle/>
          <a:p>
            <a:pPr eaLnBrk="1" hangingPunct="1">
              <a:lnSpc>
                <a:spcPts val="2100"/>
              </a:lnSpc>
            </a:pPr>
            <a:r>
              <a:rPr lang="es-MX" sz="2800" b="1" dirty="0">
                <a:solidFill>
                  <a:schemeClr val="bg1"/>
                </a:solidFill>
                <a:latin typeface="72 Black" panose="020B0A04030603020204" pitchFamily="34" charset="0"/>
                <a:cs typeface="72 Black" panose="020B0A04030603020204" pitchFamily="34" charset="0"/>
              </a:rPr>
              <a:t>¿Por qué invertir en ISA?</a:t>
            </a:r>
          </a:p>
        </p:txBody>
      </p:sp>
      <p:sp>
        <p:nvSpPr>
          <p:cNvPr id="3" name="Freeform 32">
            <a:extLst>
              <a:ext uri="{FF2B5EF4-FFF2-40B4-BE49-F238E27FC236}">
                <a16:creationId xmlns:a16="http://schemas.microsoft.com/office/drawing/2014/main" id="{CCE45B53-583B-540B-572A-ACF77EFBCCC7}"/>
              </a:ext>
            </a:extLst>
          </p:cNvPr>
          <p:cNvSpPr>
            <a:spLocks noEditPoints="1"/>
          </p:cNvSpPr>
          <p:nvPr>
            <p:custDataLst>
              <p:tags r:id="rId2"/>
            </p:custDataLst>
          </p:nvPr>
        </p:nvSpPr>
        <p:spPr bwMode="auto">
          <a:xfrm>
            <a:off x="63459" y="590542"/>
            <a:ext cx="274320" cy="274320"/>
          </a:xfrm>
          <a:custGeom>
            <a:avLst/>
            <a:gdLst>
              <a:gd name="T0" fmla="*/ 340 w 519"/>
              <a:gd name="T1" fmla="*/ 506 h 547"/>
              <a:gd name="T2" fmla="*/ 272 w 519"/>
              <a:gd name="T3" fmla="*/ 500 h 547"/>
              <a:gd name="T4" fmla="*/ 244 w 519"/>
              <a:gd name="T5" fmla="*/ 502 h 547"/>
              <a:gd name="T6" fmla="*/ 296 w 519"/>
              <a:gd name="T7" fmla="*/ 517 h 547"/>
              <a:gd name="T8" fmla="*/ 200 w 519"/>
              <a:gd name="T9" fmla="*/ 491 h 547"/>
              <a:gd name="T10" fmla="*/ 164 w 519"/>
              <a:gd name="T11" fmla="*/ 461 h 547"/>
              <a:gd name="T12" fmla="*/ 183 w 519"/>
              <a:gd name="T13" fmla="*/ 480 h 547"/>
              <a:gd name="T14" fmla="*/ 212 w 519"/>
              <a:gd name="T15" fmla="*/ 506 h 547"/>
              <a:gd name="T16" fmla="*/ 153 w 519"/>
              <a:gd name="T17" fmla="*/ 466 h 547"/>
              <a:gd name="T18" fmla="*/ 110 w 519"/>
              <a:gd name="T19" fmla="*/ 432 h 547"/>
              <a:gd name="T20" fmla="*/ 167 w 519"/>
              <a:gd name="T21" fmla="*/ 475 h 547"/>
              <a:gd name="T22" fmla="*/ 121 w 519"/>
              <a:gd name="T23" fmla="*/ 445 h 547"/>
              <a:gd name="T24" fmla="*/ 137 w 519"/>
              <a:gd name="T25" fmla="*/ 455 h 547"/>
              <a:gd name="T26" fmla="*/ 190 w 519"/>
              <a:gd name="T27" fmla="*/ 495 h 547"/>
              <a:gd name="T28" fmla="*/ 202 w 519"/>
              <a:gd name="T29" fmla="*/ 62 h 547"/>
              <a:gd name="T30" fmla="*/ 55 w 519"/>
              <a:gd name="T31" fmla="*/ 226 h 547"/>
              <a:gd name="T32" fmla="*/ 65 w 519"/>
              <a:gd name="T33" fmla="*/ 357 h 547"/>
              <a:gd name="T34" fmla="*/ 67 w 519"/>
              <a:gd name="T35" fmla="*/ 361 h 547"/>
              <a:gd name="T36" fmla="*/ 61 w 519"/>
              <a:gd name="T37" fmla="*/ 380 h 547"/>
              <a:gd name="T38" fmla="*/ 483 w 519"/>
              <a:gd name="T39" fmla="*/ 153 h 547"/>
              <a:gd name="T40" fmla="*/ 411 w 519"/>
              <a:gd name="T41" fmla="*/ 87 h 547"/>
              <a:gd name="T42" fmla="*/ 394 w 519"/>
              <a:gd name="T43" fmla="*/ 72 h 547"/>
              <a:gd name="T44" fmla="*/ 314 w 519"/>
              <a:gd name="T45" fmla="*/ 39 h 547"/>
              <a:gd name="T46" fmla="*/ 264 w 519"/>
              <a:gd name="T47" fmla="*/ 40 h 547"/>
              <a:gd name="T48" fmla="*/ 213 w 519"/>
              <a:gd name="T49" fmla="*/ 50 h 547"/>
              <a:gd name="T50" fmla="*/ 184 w 519"/>
              <a:gd name="T51" fmla="*/ 63 h 547"/>
              <a:gd name="T52" fmla="*/ 95 w 519"/>
              <a:gd name="T53" fmla="*/ 145 h 547"/>
              <a:gd name="T54" fmla="*/ 47 w 519"/>
              <a:gd name="T55" fmla="*/ 281 h 547"/>
              <a:gd name="T56" fmla="*/ 66 w 519"/>
              <a:gd name="T57" fmla="*/ 363 h 547"/>
              <a:gd name="T58" fmla="*/ 91 w 519"/>
              <a:gd name="T59" fmla="*/ 413 h 547"/>
              <a:gd name="T60" fmla="*/ 76 w 519"/>
              <a:gd name="T61" fmla="*/ 416 h 547"/>
              <a:gd name="T62" fmla="*/ 132 w 519"/>
              <a:gd name="T63" fmla="*/ 468 h 547"/>
              <a:gd name="T64" fmla="*/ 193 w 519"/>
              <a:gd name="T65" fmla="*/ 504 h 547"/>
              <a:gd name="T66" fmla="*/ 233 w 519"/>
              <a:gd name="T67" fmla="*/ 517 h 547"/>
              <a:gd name="T68" fmla="*/ 325 w 519"/>
              <a:gd name="T69" fmla="*/ 515 h 547"/>
              <a:gd name="T70" fmla="*/ 344 w 519"/>
              <a:gd name="T71" fmla="*/ 536 h 547"/>
              <a:gd name="T72" fmla="*/ 149 w 519"/>
              <a:gd name="T73" fmla="*/ 513 h 547"/>
              <a:gd name="T74" fmla="*/ 47 w 519"/>
              <a:gd name="T75" fmla="*/ 415 h 547"/>
              <a:gd name="T76" fmla="*/ 0 w 519"/>
              <a:gd name="T77" fmla="*/ 266 h 547"/>
              <a:gd name="T78" fmla="*/ 20 w 519"/>
              <a:gd name="T79" fmla="*/ 181 h 547"/>
              <a:gd name="T80" fmla="*/ 70 w 519"/>
              <a:gd name="T81" fmla="*/ 102 h 547"/>
              <a:gd name="T82" fmla="*/ 182 w 519"/>
              <a:gd name="T83" fmla="*/ 21 h 547"/>
              <a:gd name="T84" fmla="*/ 308 w 519"/>
              <a:gd name="T85" fmla="*/ 3 h 547"/>
              <a:gd name="T86" fmla="*/ 436 w 519"/>
              <a:gd name="T87" fmla="*/ 42 h 547"/>
              <a:gd name="T88" fmla="*/ 463 w 519"/>
              <a:gd name="T89" fmla="*/ 84 h 547"/>
              <a:gd name="T90" fmla="*/ 503 w 519"/>
              <a:gd name="T91" fmla="*/ 131 h 547"/>
              <a:gd name="T92" fmla="*/ 161 w 519"/>
              <a:gd name="T93" fmla="*/ 484 h 547"/>
              <a:gd name="T94" fmla="*/ 82 w 519"/>
              <a:gd name="T95" fmla="*/ 130 h 547"/>
              <a:gd name="T96" fmla="*/ 37 w 519"/>
              <a:gd name="T97" fmla="*/ 291 h 547"/>
              <a:gd name="T98" fmla="*/ 30 w 519"/>
              <a:gd name="T99" fmla="*/ 251 h 547"/>
              <a:gd name="T100" fmla="*/ 34 w 519"/>
              <a:gd name="T101" fmla="*/ 283 h 547"/>
              <a:gd name="T102" fmla="*/ 32 w 519"/>
              <a:gd name="T103" fmla="*/ 306 h 547"/>
              <a:gd name="T104" fmla="*/ 49 w 519"/>
              <a:gd name="T105" fmla="*/ 364 h 547"/>
              <a:gd name="T106" fmla="*/ 64 w 519"/>
              <a:gd name="T107" fmla="*/ 390 h 547"/>
              <a:gd name="T108" fmla="*/ 88 w 519"/>
              <a:gd name="T109" fmla="*/ 126 h 547"/>
              <a:gd name="T110" fmla="*/ 136 w 519"/>
              <a:gd name="T111" fmla="*/ 78 h 547"/>
              <a:gd name="T112" fmla="*/ 350 w 519"/>
              <a:gd name="T113" fmla="*/ 45 h 547"/>
              <a:gd name="T114" fmla="*/ 504 w 519"/>
              <a:gd name="T115" fmla="*/ 156 h 547"/>
              <a:gd name="T116" fmla="*/ 76 w 519"/>
              <a:gd name="T117" fmla="*/ 407 h 547"/>
              <a:gd name="T118" fmla="*/ 55 w 519"/>
              <a:gd name="T119" fmla="*/ 380 h 547"/>
              <a:gd name="T120" fmla="*/ 385 w 519"/>
              <a:gd name="T121" fmla="*/ 532 h 547"/>
              <a:gd name="T122" fmla="*/ 256 w 519"/>
              <a:gd name="T123" fmla="*/ 46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9" h="547">
                <a:moveTo>
                  <a:pt x="419" y="513"/>
                </a:moveTo>
                <a:cubicBezTo>
                  <a:pt x="418" y="514"/>
                  <a:pt x="418" y="515"/>
                  <a:pt x="416" y="518"/>
                </a:cubicBezTo>
                <a:cubicBezTo>
                  <a:pt x="415" y="520"/>
                  <a:pt x="412" y="523"/>
                  <a:pt x="408" y="525"/>
                </a:cubicBezTo>
                <a:cubicBezTo>
                  <a:pt x="409" y="524"/>
                  <a:pt x="408" y="524"/>
                  <a:pt x="408" y="522"/>
                </a:cubicBezTo>
                <a:cubicBezTo>
                  <a:pt x="409" y="522"/>
                  <a:pt x="409" y="521"/>
                  <a:pt x="411" y="519"/>
                </a:cubicBezTo>
                <a:cubicBezTo>
                  <a:pt x="412" y="517"/>
                  <a:pt x="414" y="515"/>
                  <a:pt x="416" y="512"/>
                </a:cubicBezTo>
                <a:cubicBezTo>
                  <a:pt x="416" y="512"/>
                  <a:pt x="418" y="509"/>
                  <a:pt x="419" y="509"/>
                </a:cubicBezTo>
                <a:cubicBezTo>
                  <a:pt x="419" y="509"/>
                  <a:pt x="419" y="510"/>
                  <a:pt x="419" y="513"/>
                </a:cubicBezTo>
                <a:close/>
                <a:moveTo>
                  <a:pt x="347" y="500"/>
                </a:moveTo>
                <a:cubicBezTo>
                  <a:pt x="344" y="502"/>
                  <a:pt x="342" y="504"/>
                  <a:pt x="340" y="506"/>
                </a:cubicBezTo>
                <a:cubicBezTo>
                  <a:pt x="342" y="504"/>
                  <a:pt x="344" y="503"/>
                  <a:pt x="346" y="502"/>
                </a:cubicBezTo>
                <a:lnTo>
                  <a:pt x="347" y="500"/>
                </a:lnTo>
                <a:close/>
                <a:moveTo>
                  <a:pt x="323" y="508"/>
                </a:moveTo>
                <a:cubicBezTo>
                  <a:pt x="325" y="509"/>
                  <a:pt x="325" y="509"/>
                  <a:pt x="325" y="509"/>
                </a:cubicBezTo>
                <a:cubicBezTo>
                  <a:pt x="328" y="504"/>
                  <a:pt x="328" y="504"/>
                  <a:pt x="328" y="504"/>
                </a:cubicBezTo>
                <a:cubicBezTo>
                  <a:pt x="317" y="507"/>
                  <a:pt x="303" y="512"/>
                  <a:pt x="295" y="511"/>
                </a:cubicBezTo>
                <a:cubicBezTo>
                  <a:pt x="297" y="514"/>
                  <a:pt x="302" y="513"/>
                  <a:pt x="307" y="512"/>
                </a:cubicBezTo>
                <a:cubicBezTo>
                  <a:pt x="313" y="510"/>
                  <a:pt x="318" y="509"/>
                  <a:pt x="323" y="508"/>
                </a:cubicBezTo>
                <a:close/>
                <a:moveTo>
                  <a:pt x="273" y="500"/>
                </a:moveTo>
                <a:cubicBezTo>
                  <a:pt x="273" y="500"/>
                  <a:pt x="272" y="500"/>
                  <a:pt x="272" y="500"/>
                </a:cubicBezTo>
                <a:cubicBezTo>
                  <a:pt x="271" y="500"/>
                  <a:pt x="270" y="499"/>
                  <a:pt x="267" y="499"/>
                </a:cubicBezTo>
                <a:cubicBezTo>
                  <a:pt x="269" y="501"/>
                  <a:pt x="261" y="501"/>
                  <a:pt x="273" y="500"/>
                </a:cubicBezTo>
                <a:close/>
                <a:moveTo>
                  <a:pt x="272" y="500"/>
                </a:moveTo>
                <a:cubicBezTo>
                  <a:pt x="277" y="500"/>
                  <a:pt x="269" y="498"/>
                  <a:pt x="272" y="500"/>
                </a:cubicBezTo>
                <a:close/>
                <a:moveTo>
                  <a:pt x="250" y="495"/>
                </a:moveTo>
                <a:cubicBezTo>
                  <a:pt x="243" y="495"/>
                  <a:pt x="244" y="496"/>
                  <a:pt x="248" y="499"/>
                </a:cubicBezTo>
                <a:cubicBezTo>
                  <a:pt x="250" y="499"/>
                  <a:pt x="253" y="498"/>
                  <a:pt x="255" y="498"/>
                </a:cubicBezTo>
                <a:cubicBezTo>
                  <a:pt x="254" y="496"/>
                  <a:pt x="248" y="495"/>
                  <a:pt x="250" y="495"/>
                </a:cubicBezTo>
                <a:close/>
                <a:moveTo>
                  <a:pt x="241" y="502"/>
                </a:moveTo>
                <a:cubicBezTo>
                  <a:pt x="244" y="502"/>
                  <a:pt x="244" y="502"/>
                  <a:pt x="244" y="502"/>
                </a:cubicBezTo>
                <a:cubicBezTo>
                  <a:pt x="244" y="501"/>
                  <a:pt x="243" y="501"/>
                  <a:pt x="241" y="502"/>
                </a:cubicBezTo>
                <a:close/>
                <a:moveTo>
                  <a:pt x="244" y="502"/>
                </a:moveTo>
                <a:cubicBezTo>
                  <a:pt x="245" y="503"/>
                  <a:pt x="245" y="505"/>
                  <a:pt x="248" y="502"/>
                </a:cubicBezTo>
                <a:cubicBezTo>
                  <a:pt x="247" y="503"/>
                  <a:pt x="249" y="502"/>
                  <a:pt x="252" y="501"/>
                </a:cubicBezTo>
                <a:lnTo>
                  <a:pt x="244" y="502"/>
                </a:lnTo>
                <a:close/>
                <a:moveTo>
                  <a:pt x="258" y="506"/>
                </a:moveTo>
                <a:cubicBezTo>
                  <a:pt x="265" y="507"/>
                  <a:pt x="268" y="505"/>
                  <a:pt x="268" y="504"/>
                </a:cubicBezTo>
                <a:cubicBezTo>
                  <a:pt x="267" y="503"/>
                  <a:pt x="263" y="503"/>
                  <a:pt x="256" y="502"/>
                </a:cubicBezTo>
                <a:cubicBezTo>
                  <a:pt x="260" y="504"/>
                  <a:pt x="265" y="505"/>
                  <a:pt x="258" y="506"/>
                </a:cubicBezTo>
                <a:close/>
                <a:moveTo>
                  <a:pt x="296" y="517"/>
                </a:moveTo>
                <a:cubicBezTo>
                  <a:pt x="294" y="516"/>
                  <a:pt x="292" y="516"/>
                  <a:pt x="292" y="517"/>
                </a:cubicBezTo>
                <a:cubicBezTo>
                  <a:pt x="294" y="518"/>
                  <a:pt x="296" y="518"/>
                  <a:pt x="298" y="519"/>
                </a:cubicBezTo>
                <a:cubicBezTo>
                  <a:pt x="303" y="516"/>
                  <a:pt x="303" y="516"/>
                  <a:pt x="303" y="516"/>
                </a:cubicBezTo>
                <a:cubicBezTo>
                  <a:pt x="302" y="517"/>
                  <a:pt x="299" y="517"/>
                  <a:pt x="296" y="517"/>
                </a:cubicBezTo>
                <a:close/>
                <a:moveTo>
                  <a:pt x="206" y="486"/>
                </a:moveTo>
                <a:cubicBezTo>
                  <a:pt x="206" y="487"/>
                  <a:pt x="208" y="490"/>
                  <a:pt x="208" y="492"/>
                </a:cubicBezTo>
                <a:cubicBezTo>
                  <a:pt x="209" y="492"/>
                  <a:pt x="211" y="492"/>
                  <a:pt x="213" y="492"/>
                </a:cubicBezTo>
                <a:cubicBezTo>
                  <a:pt x="211" y="490"/>
                  <a:pt x="206" y="488"/>
                  <a:pt x="206" y="486"/>
                </a:cubicBezTo>
                <a:close/>
                <a:moveTo>
                  <a:pt x="208" y="492"/>
                </a:moveTo>
                <a:cubicBezTo>
                  <a:pt x="200" y="491"/>
                  <a:pt x="200" y="491"/>
                  <a:pt x="200" y="491"/>
                </a:cubicBezTo>
                <a:cubicBezTo>
                  <a:pt x="206" y="494"/>
                  <a:pt x="208" y="493"/>
                  <a:pt x="208" y="492"/>
                </a:cubicBezTo>
                <a:close/>
                <a:moveTo>
                  <a:pt x="238" y="508"/>
                </a:moveTo>
                <a:cubicBezTo>
                  <a:pt x="243" y="507"/>
                  <a:pt x="247" y="506"/>
                  <a:pt x="252" y="506"/>
                </a:cubicBezTo>
                <a:cubicBezTo>
                  <a:pt x="247" y="506"/>
                  <a:pt x="241" y="507"/>
                  <a:pt x="236" y="508"/>
                </a:cubicBezTo>
                <a:lnTo>
                  <a:pt x="238" y="508"/>
                </a:lnTo>
                <a:close/>
                <a:moveTo>
                  <a:pt x="176" y="475"/>
                </a:moveTo>
                <a:cubicBezTo>
                  <a:pt x="180" y="475"/>
                  <a:pt x="180" y="475"/>
                  <a:pt x="180" y="475"/>
                </a:cubicBezTo>
                <a:cubicBezTo>
                  <a:pt x="181" y="475"/>
                  <a:pt x="183" y="475"/>
                  <a:pt x="185" y="474"/>
                </a:cubicBezTo>
                <a:cubicBezTo>
                  <a:pt x="182" y="475"/>
                  <a:pt x="179" y="475"/>
                  <a:pt x="176" y="475"/>
                </a:cubicBezTo>
                <a:close/>
                <a:moveTo>
                  <a:pt x="164" y="461"/>
                </a:moveTo>
                <a:cubicBezTo>
                  <a:pt x="160" y="459"/>
                  <a:pt x="155" y="458"/>
                  <a:pt x="151" y="458"/>
                </a:cubicBezTo>
                <a:cubicBezTo>
                  <a:pt x="155" y="459"/>
                  <a:pt x="158" y="462"/>
                  <a:pt x="162" y="467"/>
                </a:cubicBezTo>
                <a:cubicBezTo>
                  <a:pt x="166" y="466"/>
                  <a:pt x="161" y="461"/>
                  <a:pt x="164" y="461"/>
                </a:cubicBezTo>
                <a:close/>
                <a:moveTo>
                  <a:pt x="151" y="458"/>
                </a:moveTo>
                <a:cubicBezTo>
                  <a:pt x="149" y="457"/>
                  <a:pt x="146" y="456"/>
                  <a:pt x="144" y="456"/>
                </a:cubicBezTo>
                <a:cubicBezTo>
                  <a:pt x="146" y="457"/>
                  <a:pt x="148" y="457"/>
                  <a:pt x="151" y="458"/>
                </a:cubicBezTo>
                <a:close/>
                <a:moveTo>
                  <a:pt x="183" y="480"/>
                </a:moveTo>
                <a:cubicBezTo>
                  <a:pt x="185" y="485"/>
                  <a:pt x="185" y="485"/>
                  <a:pt x="185" y="485"/>
                </a:cubicBezTo>
                <a:cubicBezTo>
                  <a:pt x="185" y="485"/>
                  <a:pt x="186" y="485"/>
                  <a:pt x="187" y="486"/>
                </a:cubicBezTo>
                <a:cubicBezTo>
                  <a:pt x="187" y="485"/>
                  <a:pt x="187" y="483"/>
                  <a:pt x="183" y="480"/>
                </a:cubicBezTo>
                <a:close/>
                <a:moveTo>
                  <a:pt x="185" y="485"/>
                </a:moveTo>
                <a:cubicBezTo>
                  <a:pt x="185" y="485"/>
                  <a:pt x="185" y="485"/>
                  <a:pt x="185" y="485"/>
                </a:cubicBezTo>
                <a:cubicBezTo>
                  <a:pt x="182" y="483"/>
                  <a:pt x="179" y="482"/>
                  <a:pt x="179" y="482"/>
                </a:cubicBezTo>
                <a:cubicBezTo>
                  <a:pt x="179" y="482"/>
                  <a:pt x="181" y="483"/>
                  <a:pt x="185" y="485"/>
                </a:cubicBezTo>
                <a:close/>
                <a:moveTo>
                  <a:pt x="188" y="486"/>
                </a:moveTo>
                <a:cubicBezTo>
                  <a:pt x="188" y="486"/>
                  <a:pt x="188" y="486"/>
                  <a:pt x="187" y="486"/>
                </a:cubicBezTo>
                <a:cubicBezTo>
                  <a:pt x="188" y="486"/>
                  <a:pt x="188" y="486"/>
                  <a:pt x="188" y="486"/>
                </a:cubicBezTo>
                <a:close/>
                <a:moveTo>
                  <a:pt x="212" y="506"/>
                </a:moveTo>
                <a:cubicBezTo>
                  <a:pt x="216" y="505"/>
                  <a:pt x="211" y="502"/>
                  <a:pt x="218" y="501"/>
                </a:cubicBezTo>
                <a:cubicBezTo>
                  <a:pt x="213" y="501"/>
                  <a:pt x="203" y="500"/>
                  <a:pt x="212" y="506"/>
                </a:cubicBezTo>
                <a:close/>
                <a:moveTo>
                  <a:pt x="199" y="493"/>
                </a:moveTo>
                <a:cubicBezTo>
                  <a:pt x="196" y="492"/>
                  <a:pt x="193" y="492"/>
                  <a:pt x="190" y="492"/>
                </a:cubicBezTo>
                <a:cubicBezTo>
                  <a:pt x="193" y="493"/>
                  <a:pt x="195" y="494"/>
                  <a:pt x="198" y="495"/>
                </a:cubicBezTo>
                <a:cubicBezTo>
                  <a:pt x="198" y="494"/>
                  <a:pt x="197" y="493"/>
                  <a:pt x="199" y="493"/>
                </a:cubicBezTo>
                <a:close/>
                <a:moveTo>
                  <a:pt x="186" y="491"/>
                </a:moveTo>
                <a:cubicBezTo>
                  <a:pt x="190" y="492"/>
                  <a:pt x="190" y="492"/>
                  <a:pt x="190" y="492"/>
                </a:cubicBezTo>
                <a:cubicBezTo>
                  <a:pt x="187" y="490"/>
                  <a:pt x="187" y="490"/>
                  <a:pt x="187" y="490"/>
                </a:cubicBezTo>
                <a:lnTo>
                  <a:pt x="186" y="491"/>
                </a:lnTo>
                <a:close/>
                <a:moveTo>
                  <a:pt x="154" y="470"/>
                </a:moveTo>
                <a:cubicBezTo>
                  <a:pt x="155" y="470"/>
                  <a:pt x="158" y="469"/>
                  <a:pt x="153" y="466"/>
                </a:cubicBezTo>
                <a:cubicBezTo>
                  <a:pt x="150" y="466"/>
                  <a:pt x="146" y="464"/>
                  <a:pt x="143" y="461"/>
                </a:cubicBezTo>
                <a:cubicBezTo>
                  <a:pt x="144" y="463"/>
                  <a:pt x="146" y="464"/>
                  <a:pt x="148" y="466"/>
                </a:cubicBezTo>
                <a:cubicBezTo>
                  <a:pt x="150" y="467"/>
                  <a:pt x="152" y="469"/>
                  <a:pt x="154" y="470"/>
                </a:cubicBezTo>
                <a:close/>
                <a:moveTo>
                  <a:pt x="168" y="476"/>
                </a:moveTo>
                <a:cubicBezTo>
                  <a:pt x="168" y="476"/>
                  <a:pt x="167" y="476"/>
                  <a:pt x="167" y="476"/>
                </a:cubicBezTo>
                <a:cubicBezTo>
                  <a:pt x="168" y="476"/>
                  <a:pt x="168" y="477"/>
                  <a:pt x="168" y="476"/>
                </a:cubicBezTo>
                <a:close/>
                <a:moveTo>
                  <a:pt x="110" y="432"/>
                </a:moveTo>
                <a:cubicBezTo>
                  <a:pt x="110" y="433"/>
                  <a:pt x="110" y="433"/>
                  <a:pt x="110" y="433"/>
                </a:cubicBezTo>
                <a:cubicBezTo>
                  <a:pt x="110" y="433"/>
                  <a:pt x="110" y="433"/>
                  <a:pt x="110" y="433"/>
                </a:cubicBezTo>
                <a:lnTo>
                  <a:pt x="110" y="432"/>
                </a:lnTo>
                <a:close/>
                <a:moveTo>
                  <a:pt x="154" y="471"/>
                </a:moveTo>
                <a:cubicBezTo>
                  <a:pt x="157" y="474"/>
                  <a:pt x="159" y="474"/>
                  <a:pt x="162" y="474"/>
                </a:cubicBezTo>
                <a:cubicBezTo>
                  <a:pt x="159" y="473"/>
                  <a:pt x="156" y="472"/>
                  <a:pt x="154" y="470"/>
                </a:cubicBezTo>
                <a:cubicBezTo>
                  <a:pt x="153" y="470"/>
                  <a:pt x="153" y="471"/>
                  <a:pt x="154" y="471"/>
                </a:cubicBezTo>
                <a:close/>
                <a:moveTo>
                  <a:pt x="133" y="450"/>
                </a:moveTo>
                <a:cubicBezTo>
                  <a:pt x="134" y="451"/>
                  <a:pt x="135" y="453"/>
                  <a:pt x="137" y="455"/>
                </a:cubicBezTo>
                <a:cubicBezTo>
                  <a:pt x="136" y="453"/>
                  <a:pt x="134" y="449"/>
                  <a:pt x="133" y="450"/>
                </a:cubicBezTo>
                <a:close/>
                <a:moveTo>
                  <a:pt x="167" y="475"/>
                </a:moveTo>
                <a:cubicBezTo>
                  <a:pt x="167" y="475"/>
                  <a:pt x="167" y="475"/>
                  <a:pt x="167" y="475"/>
                </a:cubicBezTo>
                <a:cubicBezTo>
                  <a:pt x="167" y="473"/>
                  <a:pt x="166" y="474"/>
                  <a:pt x="167" y="475"/>
                </a:cubicBezTo>
                <a:close/>
                <a:moveTo>
                  <a:pt x="167" y="475"/>
                </a:moveTo>
                <a:cubicBezTo>
                  <a:pt x="165" y="474"/>
                  <a:pt x="163" y="474"/>
                  <a:pt x="162" y="474"/>
                </a:cubicBezTo>
                <a:cubicBezTo>
                  <a:pt x="164" y="475"/>
                  <a:pt x="165" y="476"/>
                  <a:pt x="167" y="476"/>
                </a:cubicBezTo>
                <a:cubicBezTo>
                  <a:pt x="167" y="476"/>
                  <a:pt x="167" y="475"/>
                  <a:pt x="167" y="475"/>
                </a:cubicBezTo>
                <a:close/>
                <a:moveTo>
                  <a:pt x="121" y="445"/>
                </a:moveTo>
                <a:cubicBezTo>
                  <a:pt x="122" y="445"/>
                  <a:pt x="123" y="446"/>
                  <a:pt x="123" y="447"/>
                </a:cubicBezTo>
                <a:cubicBezTo>
                  <a:pt x="121" y="444"/>
                  <a:pt x="120" y="441"/>
                  <a:pt x="118" y="435"/>
                </a:cubicBezTo>
                <a:cubicBezTo>
                  <a:pt x="113" y="433"/>
                  <a:pt x="111" y="433"/>
                  <a:pt x="110" y="433"/>
                </a:cubicBezTo>
                <a:cubicBezTo>
                  <a:pt x="114" y="437"/>
                  <a:pt x="118" y="441"/>
                  <a:pt x="122" y="445"/>
                </a:cubicBezTo>
                <a:lnTo>
                  <a:pt x="121" y="445"/>
                </a:lnTo>
                <a:close/>
                <a:moveTo>
                  <a:pt x="135" y="456"/>
                </a:moveTo>
                <a:cubicBezTo>
                  <a:pt x="133" y="457"/>
                  <a:pt x="130" y="456"/>
                  <a:pt x="128" y="456"/>
                </a:cubicBezTo>
                <a:cubicBezTo>
                  <a:pt x="126" y="456"/>
                  <a:pt x="124" y="456"/>
                  <a:pt x="125" y="459"/>
                </a:cubicBezTo>
                <a:cubicBezTo>
                  <a:pt x="133" y="466"/>
                  <a:pt x="133" y="462"/>
                  <a:pt x="138" y="464"/>
                </a:cubicBezTo>
                <a:cubicBezTo>
                  <a:pt x="125" y="455"/>
                  <a:pt x="143" y="465"/>
                  <a:pt x="135" y="457"/>
                </a:cubicBezTo>
                <a:cubicBezTo>
                  <a:pt x="138" y="458"/>
                  <a:pt x="140" y="460"/>
                  <a:pt x="143" y="461"/>
                </a:cubicBezTo>
                <a:cubicBezTo>
                  <a:pt x="140" y="459"/>
                  <a:pt x="138" y="457"/>
                  <a:pt x="137" y="455"/>
                </a:cubicBezTo>
                <a:cubicBezTo>
                  <a:pt x="137" y="455"/>
                  <a:pt x="137" y="455"/>
                  <a:pt x="137" y="455"/>
                </a:cubicBezTo>
                <a:cubicBezTo>
                  <a:pt x="137" y="455"/>
                  <a:pt x="137" y="455"/>
                  <a:pt x="137" y="455"/>
                </a:cubicBezTo>
                <a:cubicBezTo>
                  <a:pt x="137" y="455"/>
                  <a:pt x="137" y="455"/>
                  <a:pt x="137" y="455"/>
                </a:cubicBezTo>
                <a:cubicBezTo>
                  <a:pt x="137" y="456"/>
                  <a:pt x="137" y="457"/>
                  <a:pt x="137" y="456"/>
                </a:cubicBezTo>
                <a:cubicBezTo>
                  <a:pt x="137" y="456"/>
                  <a:pt x="137" y="456"/>
                  <a:pt x="137" y="456"/>
                </a:cubicBezTo>
                <a:cubicBezTo>
                  <a:pt x="136" y="456"/>
                  <a:pt x="136" y="456"/>
                  <a:pt x="135" y="456"/>
                </a:cubicBezTo>
                <a:cubicBezTo>
                  <a:pt x="132" y="453"/>
                  <a:pt x="135" y="455"/>
                  <a:pt x="137" y="456"/>
                </a:cubicBezTo>
                <a:cubicBezTo>
                  <a:pt x="137" y="456"/>
                  <a:pt x="137" y="456"/>
                  <a:pt x="137" y="455"/>
                </a:cubicBezTo>
                <a:cubicBezTo>
                  <a:pt x="137" y="455"/>
                  <a:pt x="137" y="455"/>
                  <a:pt x="137" y="455"/>
                </a:cubicBezTo>
                <a:cubicBezTo>
                  <a:pt x="132" y="453"/>
                  <a:pt x="128" y="450"/>
                  <a:pt x="123" y="447"/>
                </a:cubicBezTo>
                <a:cubicBezTo>
                  <a:pt x="126" y="449"/>
                  <a:pt x="129" y="452"/>
                  <a:pt x="135" y="456"/>
                </a:cubicBezTo>
                <a:close/>
                <a:moveTo>
                  <a:pt x="190" y="496"/>
                </a:moveTo>
                <a:cubicBezTo>
                  <a:pt x="190" y="496"/>
                  <a:pt x="190" y="496"/>
                  <a:pt x="190" y="495"/>
                </a:cubicBezTo>
                <a:cubicBezTo>
                  <a:pt x="190" y="495"/>
                  <a:pt x="190" y="496"/>
                  <a:pt x="190" y="496"/>
                </a:cubicBezTo>
                <a:close/>
                <a:moveTo>
                  <a:pt x="110" y="430"/>
                </a:moveTo>
                <a:cubicBezTo>
                  <a:pt x="114" y="429"/>
                  <a:pt x="114" y="429"/>
                  <a:pt x="114" y="429"/>
                </a:cubicBezTo>
                <a:cubicBezTo>
                  <a:pt x="111" y="428"/>
                  <a:pt x="108" y="428"/>
                  <a:pt x="105" y="427"/>
                </a:cubicBezTo>
                <a:cubicBezTo>
                  <a:pt x="106" y="428"/>
                  <a:pt x="108" y="429"/>
                  <a:pt x="110" y="430"/>
                </a:cubicBezTo>
                <a:close/>
                <a:moveTo>
                  <a:pt x="101" y="416"/>
                </a:moveTo>
                <a:cubicBezTo>
                  <a:pt x="97" y="413"/>
                  <a:pt x="97" y="413"/>
                  <a:pt x="97" y="413"/>
                </a:cubicBezTo>
                <a:cubicBezTo>
                  <a:pt x="98" y="417"/>
                  <a:pt x="98" y="417"/>
                  <a:pt x="98" y="417"/>
                </a:cubicBezTo>
                <a:lnTo>
                  <a:pt x="101" y="416"/>
                </a:lnTo>
                <a:close/>
                <a:moveTo>
                  <a:pt x="202" y="62"/>
                </a:moveTo>
                <a:cubicBezTo>
                  <a:pt x="199" y="60"/>
                  <a:pt x="199" y="60"/>
                  <a:pt x="199" y="60"/>
                </a:cubicBezTo>
                <a:cubicBezTo>
                  <a:pt x="196" y="62"/>
                  <a:pt x="193" y="62"/>
                  <a:pt x="190" y="63"/>
                </a:cubicBezTo>
                <a:cubicBezTo>
                  <a:pt x="197" y="63"/>
                  <a:pt x="204" y="65"/>
                  <a:pt x="202" y="62"/>
                </a:cubicBezTo>
                <a:close/>
                <a:moveTo>
                  <a:pt x="48" y="252"/>
                </a:moveTo>
                <a:cubicBezTo>
                  <a:pt x="50" y="247"/>
                  <a:pt x="51" y="243"/>
                  <a:pt x="52" y="240"/>
                </a:cubicBezTo>
                <a:cubicBezTo>
                  <a:pt x="49" y="245"/>
                  <a:pt x="45" y="250"/>
                  <a:pt x="48" y="252"/>
                </a:cubicBezTo>
                <a:close/>
                <a:moveTo>
                  <a:pt x="362" y="11"/>
                </a:moveTo>
                <a:cubicBezTo>
                  <a:pt x="359" y="10"/>
                  <a:pt x="357" y="11"/>
                  <a:pt x="357" y="12"/>
                </a:cubicBezTo>
                <a:cubicBezTo>
                  <a:pt x="360" y="12"/>
                  <a:pt x="362" y="12"/>
                  <a:pt x="362" y="11"/>
                </a:cubicBezTo>
                <a:close/>
                <a:moveTo>
                  <a:pt x="55" y="226"/>
                </a:moveTo>
                <a:cubicBezTo>
                  <a:pt x="54" y="226"/>
                  <a:pt x="54" y="227"/>
                  <a:pt x="53" y="228"/>
                </a:cubicBezTo>
                <a:cubicBezTo>
                  <a:pt x="53" y="232"/>
                  <a:pt x="53" y="235"/>
                  <a:pt x="52" y="240"/>
                </a:cubicBezTo>
                <a:cubicBezTo>
                  <a:pt x="54" y="236"/>
                  <a:pt x="56" y="231"/>
                  <a:pt x="55" y="226"/>
                </a:cubicBezTo>
                <a:close/>
                <a:moveTo>
                  <a:pt x="183" y="495"/>
                </a:moveTo>
                <a:cubicBezTo>
                  <a:pt x="183" y="495"/>
                  <a:pt x="184" y="495"/>
                  <a:pt x="184" y="496"/>
                </a:cubicBezTo>
                <a:cubicBezTo>
                  <a:pt x="184" y="495"/>
                  <a:pt x="184" y="495"/>
                  <a:pt x="183" y="495"/>
                </a:cubicBezTo>
                <a:close/>
                <a:moveTo>
                  <a:pt x="346" y="541"/>
                </a:moveTo>
                <a:cubicBezTo>
                  <a:pt x="347" y="541"/>
                  <a:pt x="350" y="540"/>
                  <a:pt x="353" y="538"/>
                </a:cubicBezTo>
                <a:cubicBezTo>
                  <a:pt x="352" y="539"/>
                  <a:pt x="349" y="540"/>
                  <a:pt x="346" y="541"/>
                </a:cubicBezTo>
                <a:close/>
                <a:moveTo>
                  <a:pt x="65" y="357"/>
                </a:moveTo>
                <a:cubicBezTo>
                  <a:pt x="67" y="360"/>
                  <a:pt x="66" y="357"/>
                  <a:pt x="65" y="357"/>
                </a:cubicBezTo>
                <a:close/>
                <a:moveTo>
                  <a:pt x="58" y="378"/>
                </a:moveTo>
                <a:cubicBezTo>
                  <a:pt x="59" y="378"/>
                  <a:pt x="59" y="378"/>
                  <a:pt x="60" y="379"/>
                </a:cubicBezTo>
                <a:cubicBezTo>
                  <a:pt x="59" y="378"/>
                  <a:pt x="59" y="378"/>
                  <a:pt x="58" y="378"/>
                </a:cubicBezTo>
                <a:close/>
                <a:moveTo>
                  <a:pt x="66" y="362"/>
                </a:moveTo>
                <a:cubicBezTo>
                  <a:pt x="66" y="361"/>
                  <a:pt x="65" y="359"/>
                  <a:pt x="65" y="358"/>
                </a:cubicBezTo>
                <a:cubicBezTo>
                  <a:pt x="65" y="358"/>
                  <a:pt x="65" y="360"/>
                  <a:pt x="66" y="362"/>
                </a:cubicBezTo>
                <a:close/>
                <a:moveTo>
                  <a:pt x="67" y="361"/>
                </a:moveTo>
                <a:cubicBezTo>
                  <a:pt x="68" y="362"/>
                  <a:pt x="68" y="363"/>
                  <a:pt x="68" y="364"/>
                </a:cubicBezTo>
                <a:cubicBezTo>
                  <a:pt x="69" y="364"/>
                  <a:pt x="69" y="364"/>
                  <a:pt x="67" y="361"/>
                </a:cubicBezTo>
                <a:close/>
                <a:moveTo>
                  <a:pt x="65" y="357"/>
                </a:moveTo>
                <a:cubicBezTo>
                  <a:pt x="65" y="356"/>
                  <a:pt x="64" y="354"/>
                  <a:pt x="63" y="352"/>
                </a:cubicBezTo>
                <a:cubicBezTo>
                  <a:pt x="64" y="354"/>
                  <a:pt x="65" y="356"/>
                  <a:pt x="65" y="358"/>
                </a:cubicBezTo>
                <a:cubicBezTo>
                  <a:pt x="65" y="357"/>
                  <a:pt x="65" y="356"/>
                  <a:pt x="65" y="357"/>
                </a:cubicBezTo>
                <a:close/>
                <a:moveTo>
                  <a:pt x="30" y="251"/>
                </a:moveTo>
                <a:cubicBezTo>
                  <a:pt x="29" y="252"/>
                  <a:pt x="29" y="252"/>
                  <a:pt x="29" y="252"/>
                </a:cubicBezTo>
                <a:cubicBezTo>
                  <a:pt x="30" y="256"/>
                  <a:pt x="30" y="254"/>
                  <a:pt x="30" y="251"/>
                </a:cubicBezTo>
                <a:close/>
                <a:moveTo>
                  <a:pt x="61" y="380"/>
                </a:moveTo>
                <a:cubicBezTo>
                  <a:pt x="61" y="379"/>
                  <a:pt x="60" y="379"/>
                  <a:pt x="60" y="379"/>
                </a:cubicBezTo>
                <a:cubicBezTo>
                  <a:pt x="60" y="379"/>
                  <a:pt x="61" y="379"/>
                  <a:pt x="61" y="380"/>
                </a:cubicBezTo>
                <a:close/>
                <a:moveTo>
                  <a:pt x="518" y="163"/>
                </a:moveTo>
                <a:cubicBezTo>
                  <a:pt x="517" y="165"/>
                  <a:pt x="515" y="167"/>
                  <a:pt x="513" y="169"/>
                </a:cubicBezTo>
                <a:cubicBezTo>
                  <a:pt x="513" y="170"/>
                  <a:pt x="512" y="170"/>
                  <a:pt x="511" y="171"/>
                </a:cubicBezTo>
                <a:cubicBezTo>
                  <a:pt x="510" y="171"/>
                  <a:pt x="510" y="171"/>
                  <a:pt x="510" y="171"/>
                </a:cubicBezTo>
                <a:cubicBezTo>
                  <a:pt x="510" y="172"/>
                  <a:pt x="510" y="172"/>
                  <a:pt x="510" y="172"/>
                </a:cubicBezTo>
                <a:cubicBezTo>
                  <a:pt x="508" y="172"/>
                  <a:pt x="507" y="172"/>
                  <a:pt x="506" y="173"/>
                </a:cubicBezTo>
                <a:cubicBezTo>
                  <a:pt x="503" y="173"/>
                  <a:pt x="500" y="173"/>
                  <a:pt x="497" y="172"/>
                </a:cubicBezTo>
                <a:cubicBezTo>
                  <a:pt x="494" y="170"/>
                  <a:pt x="491" y="168"/>
                  <a:pt x="489" y="165"/>
                </a:cubicBezTo>
                <a:cubicBezTo>
                  <a:pt x="489" y="164"/>
                  <a:pt x="488" y="162"/>
                  <a:pt x="487" y="161"/>
                </a:cubicBezTo>
                <a:cubicBezTo>
                  <a:pt x="486" y="160"/>
                  <a:pt x="482" y="155"/>
                  <a:pt x="483" y="153"/>
                </a:cubicBezTo>
                <a:cubicBezTo>
                  <a:pt x="480" y="154"/>
                  <a:pt x="476" y="149"/>
                  <a:pt x="472" y="142"/>
                </a:cubicBezTo>
                <a:cubicBezTo>
                  <a:pt x="468" y="136"/>
                  <a:pt x="464" y="129"/>
                  <a:pt x="462" y="127"/>
                </a:cubicBezTo>
                <a:cubicBezTo>
                  <a:pt x="468" y="134"/>
                  <a:pt x="467" y="129"/>
                  <a:pt x="467" y="126"/>
                </a:cubicBezTo>
                <a:cubicBezTo>
                  <a:pt x="461" y="124"/>
                  <a:pt x="458" y="121"/>
                  <a:pt x="455" y="113"/>
                </a:cubicBezTo>
                <a:cubicBezTo>
                  <a:pt x="452" y="115"/>
                  <a:pt x="449" y="117"/>
                  <a:pt x="446" y="117"/>
                </a:cubicBezTo>
                <a:cubicBezTo>
                  <a:pt x="442" y="117"/>
                  <a:pt x="438" y="115"/>
                  <a:pt x="433" y="110"/>
                </a:cubicBezTo>
                <a:cubicBezTo>
                  <a:pt x="435" y="111"/>
                  <a:pt x="438" y="113"/>
                  <a:pt x="438" y="111"/>
                </a:cubicBezTo>
                <a:cubicBezTo>
                  <a:pt x="438" y="109"/>
                  <a:pt x="434" y="108"/>
                  <a:pt x="433" y="107"/>
                </a:cubicBezTo>
                <a:cubicBezTo>
                  <a:pt x="433" y="105"/>
                  <a:pt x="437" y="108"/>
                  <a:pt x="437" y="105"/>
                </a:cubicBezTo>
                <a:cubicBezTo>
                  <a:pt x="426" y="103"/>
                  <a:pt x="424" y="94"/>
                  <a:pt x="411" y="87"/>
                </a:cubicBezTo>
                <a:cubicBezTo>
                  <a:pt x="414" y="88"/>
                  <a:pt x="414" y="87"/>
                  <a:pt x="414" y="85"/>
                </a:cubicBezTo>
                <a:cubicBezTo>
                  <a:pt x="414" y="85"/>
                  <a:pt x="414" y="84"/>
                  <a:pt x="413" y="84"/>
                </a:cubicBezTo>
                <a:cubicBezTo>
                  <a:pt x="414" y="84"/>
                  <a:pt x="414" y="84"/>
                  <a:pt x="414" y="84"/>
                </a:cubicBezTo>
                <a:cubicBezTo>
                  <a:pt x="414" y="84"/>
                  <a:pt x="413" y="83"/>
                  <a:pt x="413" y="82"/>
                </a:cubicBezTo>
                <a:cubicBezTo>
                  <a:pt x="411" y="85"/>
                  <a:pt x="408" y="80"/>
                  <a:pt x="405" y="77"/>
                </a:cubicBezTo>
                <a:cubicBezTo>
                  <a:pt x="404" y="76"/>
                  <a:pt x="403" y="75"/>
                  <a:pt x="402" y="74"/>
                </a:cubicBezTo>
                <a:cubicBezTo>
                  <a:pt x="402" y="74"/>
                  <a:pt x="402" y="75"/>
                  <a:pt x="402" y="75"/>
                </a:cubicBezTo>
                <a:cubicBezTo>
                  <a:pt x="404" y="79"/>
                  <a:pt x="407" y="84"/>
                  <a:pt x="407" y="86"/>
                </a:cubicBezTo>
                <a:cubicBezTo>
                  <a:pt x="404" y="81"/>
                  <a:pt x="401" y="79"/>
                  <a:pt x="398" y="76"/>
                </a:cubicBezTo>
                <a:cubicBezTo>
                  <a:pt x="396" y="75"/>
                  <a:pt x="395" y="73"/>
                  <a:pt x="394" y="72"/>
                </a:cubicBezTo>
                <a:cubicBezTo>
                  <a:pt x="383" y="64"/>
                  <a:pt x="369" y="57"/>
                  <a:pt x="356" y="53"/>
                </a:cubicBezTo>
                <a:cubicBezTo>
                  <a:pt x="346" y="49"/>
                  <a:pt x="337" y="46"/>
                  <a:pt x="330" y="44"/>
                </a:cubicBezTo>
                <a:cubicBezTo>
                  <a:pt x="331" y="46"/>
                  <a:pt x="331" y="46"/>
                  <a:pt x="331" y="46"/>
                </a:cubicBezTo>
                <a:cubicBezTo>
                  <a:pt x="329" y="45"/>
                  <a:pt x="329" y="45"/>
                  <a:pt x="329" y="45"/>
                </a:cubicBezTo>
                <a:cubicBezTo>
                  <a:pt x="329" y="43"/>
                  <a:pt x="329" y="43"/>
                  <a:pt x="329" y="43"/>
                </a:cubicBezTo>
                <a:cubicBezTo>
                  <a:pt x="326" y="42"/>
                  <a:pt x="324" y="41"/>
                  <a:pt x="322" y="40"/>
                </a:cubicBezTo>
                <a:cubicBezTo>
                  <a:pt x="322" y="39"/>
                  <a:pt x="322" y="39"/>
                  <a:pt x="321" y="39"/>
                </a:cubicBezTo>
                <a:cubicBezTo>
                  <a:pt x="321" y="39"/>
                  <a:pt x="321" y="39"/>
                  <a:pt x="321" y="39"/>
                </a:cubicBezTo>
                <a:cubicBezTo>
                  <a:pt x="318" y="41"/>
                  <a:pt x="316" y="43"/>
                  <a:pt x="310" y="39"/>
                </a:cubicBezTo>
                <a:cubicBezTo>
                  <a:pt x="312" y="40"/>
                  <a:pt x="312" y="39"/>
                  <a:pt x="314" y="39"/>
                </a:cubicBezTo>
                <a:cubicBezTo>
                  <a:pt x="312" y="39"/>
                  <a:pt x="312" y="39"/>
                  <a:pt x="312" y="39"/>
                </a:cubicBezTo>
                <a:cubicBezTo>
                  <a:pt x="310" y="39"/>
                  <a:pt x="308" y="39"/>
                  <a:pt x="306" y="39"/>
                </a:cubicBezTo>
                <a:cubicBezTo>
                  <a:pt x="303" y="41"/>
                  <a:pt x="296" y="41"/>
                  <a:pt x="289" y="40"/>
                </a:cubicBezTo>
                <a:cubicBezTo>
                  <a:pt x="287" y="40"/>
                  <a:pt x="285" y="40"/>
                  <a:pt x="283" y="40"/>
                </a:cubicBezTo>
                <a:cubicBezTo>
                  <a:pt x="282" y="41"/>
                  <a:pt x="280" y="41"/>
                  <a:pt x="278" y="42"/>
                </a:cubicBezTo>
                <a:cubicBezTo>
                  <a:pt x="279" y="41"/>
                  <a:pt x="280" y="41"/>
                  <a:pt x="280" y="41"/>
                </a:cubicBezTo>
                <a:cubicBezTo>
                  <a:pt x="275" y="41"/>
                  <a:pt x="271" y="43"/>
                  <a:pt x="271" y="46"/>
                </a:cubicBezTo>
                <a:cubicBezTo>
                  <a:pt x="262" y="42"/>
                  <a:pt x="270" y="43"/>
                  <a:pt x="281" y="38"/>
                </a:cubicBezTo>
                <a:cubicBezTo>
                  <a:pt x="272" y="35"/>
                  <a:pt x="272" y="35"/>
                  <a:pt x="272" y="35"/>
                </a:cubicBezTo>
                <a:cubicBezTo>
                  <a:pt x="269" y="37"/>
                  <a:pt x="267" y="39"/>
                  <a:pt x="264" y="40"/>
                </a:cubicBezTo>
                <a:cubicBezTo>
                  <a:pt x="262" y="36"/>
                  <a:pt x="262" y="36"/>
                  <a:pt x="262" y="36"/>
                </a:cubicBezTo>
                <a:cubicBezTo>
                  <a:pt x="261" y="36"/>
                  <a:pt x="261" y="36"/>
                  <a:pt x="260" y="36"/>
                </a:cubicBezTo>
                <a:cubicBezTo>
                  <a:pt x="257" y="37"/>
                  <a:pt x="255" y="39"/>
                  <a:pt x="253" y="40"/>
                </a:cubicBezTo>
                <a:cubicBezTo>
                  <a:pt x="252" y="40"/>
                  <a:pt x="251" y="39"/>
                  <a:pt x="251" y="37"/>
                </a:cubicBezTo>
                <a:cubicBezTo>
                  <a:pt x="250" y="38"/>
                  <a:pt x="248" y="37"/>
                  <a:pt x="246" y="37"/>
                </a:cubicBezTo>
                <a:cubicBezTo>
                  <a:pt x="245" y="39"/>
                  <a:pt x="242" y="41"/>
                  <a:pt x="239" y="42"/>
                </a:cubicBezTo>
                <a:cubicBezTo>
                  <a:pt x="240" y="43"/>
                  <a:pt x="240" y="44"/>
                  <a:pt x="237" y="45"/>
                </a:cubicBezTo>
                <a:cubicBezTo>
                  <a:pt x="236" y="45"/>
                  <a:pt x="235" y="44"/>
                  <a:pt x="235" y="44"/>
                </a:cubicBezTo>
                <a:cubicBezTo>
                  <a:pt x="229" y="46"/>
                  <a:pt x="224" y="48"/>
                  <a:pt x="223" y="50"/>
                </a:cubicBezTo>
                <a:cubicBezTo>
                  <a:pt x="220" y="47"/>
                  <a:pt x="216" y="48"/>
                  <a:pt x="213" y="50"/>
                </a:cubicBezTo>
                <a:cubicBezTo>
                  <a:pt x="210" y="51"/>
                  <a:pt x="208" y="52"/>
                  <a:pt x="205" y="50"/>
                </a:cubicBezTo>
                <a:cubicBezTo>
                  <a:pt x="204" y="51"/>
                  <a:pt x="202" y="53"/>
                  <a:pt x="200" y="54"/>
                </a:cubicBezTo>
                <a:cubicBezTo>
                  <a:pt x="203" y="56"/>
                  <a:pt x="205" y="59"/>
                  <a:pt x="200" y="59"/>
                </a:cubicBezTo>
                <a:cubicBezTo>
                  <a:pt x="200" y="59"/>
                  <a:pt x="200" y="59"/>
                  <a:pt x="199" y="60"/>
                </a:cubicBezTo>
                <a:cubicBezTo>
                  <a:pt x="196" y="57"/>
                  <a:pt x="196" y="57"/>
                  <a:pt x="196" y="57"/>
                </a:cubicBezTo>
                <a:cubicBezTo>
                  <a:pt x="192" y="59"/>
                  <a:pt x="188" y="61"/>
                  <a:pt x="185" y="63"/>
                </a:cubicBezTo>
                <a:cubicBezTo>
                  <a:pt x="187" y="62"/>
                  <a:pt x="188" y="62"/>
                  <a:pt x="190" y="63"/>
                </a:cubicBezTo>
                <a:cubicBezTo>
                  <a:pt x="188" y="63"/>
                  <a:pt x="186" y="63"/>
                  <a:pt x="184" y="63"/>
                </a:cubicBezTo>
                <a:cubicBezTo>
                  <a:pt x="184" y="63"/>
                  <a:pt x="183" y="63"/>
                  <a:pt x="183" y="64"/>
                </a:cubicBezTo>
                <a:cubicBezTo>
                  <a:pt x="183" y="63"/>
                  <a:pt x="183" y="63"/>
                  <a:pt x="184" y="63"/>
                </a:cubicBezTo>
                <a:cubicBezTo>
                  <a:pt x="181" y="63"/>
                  <a:pt x="178" y="64"/>
                  <a:pt x="175" y="67"/>
                </a:cubicBezTo>
                <a:cubicBezTo>
                  <a:pt x="170" y="68"/>
                  <a:pt x="166" y="69"/>
                  <a:pt x="163" y="72"/>
                </a:cubicBezTo>
                <a:cubicBezTo>
                  <a:pt x="159" y="74"/>
                  <a:pt x="156" y="78"/>
                  <a:pt x="152" y="81"/>
                </a:cubicBezTo>
                <a:cubicBezTo>
                  <a:pt x="149" y="84"/>
                  <a:pt x="146" y="87"/>
                  <a:pt x="142" y="90"/>
                </a:cubicBezTo>
                <a:cubicBezTo>
                  <a:pt x="138" y="93"/>
                  <a:pt x="134" y="95"/>
                  <a:pt x="130" y="96"/>
                </a:cubicBezTo>
                <a:cubicBezTo>
                  <a:pt x="132" y="95"/>
                  <a:pt x="135" y="93"/>
                  <a:pt x="135" y="91"/>
                </a:cubicBezTo>
                <a:cubicBezTo>
                  <a:pt x="124" y="101"/>
                  <a:pt x="109" y="107"/>
                  <a:pt x="105" y="117"/>
                </a:cubicBezTo>
                <a:cubicBezTo>
                  <a:pt x="108" y="118"/>
                  <a:pt x="108" y="118"/>
                  <a:pt x="108" y="118"/>
                </a:cubicBezTo>
                <a:cubicBezTo>
                  <a:pt x="102" y="128"/>
                  <a:pt x="97" y="135"/>
                  <a:pt x="92" y="142"/>
                </a:cubicBezTo>
                <a:cubicBezTo>
                  <a:pt x="95" y="145"/>
                  <a:pt x="95" y="145"/>
                  <a:pt x="95" y="145"/>
                </a:cubicBezTo>
                <a:cubicBezTo>
                  <a:pt x="93" y="147"/>
                  <a:pt x="91" y="150"/>
                  <a:pt x="89" y="154"/>
                </a:cubicBezTo>
                <a:cubicBezTo>
                  <a:pt x="87" y="158"/>
                  <a:pt x="85" y="162"/>
                  <a:pt x="83" y="166"/>
                </a:cubicBezTo>
                <a:cubicBezTo>
                  <a:pt x="81" y="170"/>
                  <a:pt x="79" y="174"/>
                  <a:pt x="76" y="177"/>
                </a:cubicBezTo>
                <a:cubicBezTo>
                  <a:pt x="74" y="180"/>
                  <a:pt x="72" y="183"/>
                  <a:pt x="69" y="184"/>
                </a:cubicBezTo>
                <a:cubicBezTo>
                  <a:pt x="71" y="188"/>
                  <a:pt x="62" y="199"/>
                  <a:pt x="61" y="207"/>
                </a:cubicBezTo>
                <a:cubicBezTo>
                  <a:pt x="57" y="208"/>
                  <a:pt x="57" y="208"/>
                  <a:pt x="57" y="208"/>
                </a:cubicBezTo>
                <a:cubicBezTo>
                  <a:pt x="54" y="216"/>
                  <a:pt x="54" y="222"/>
                  <a:pt x="53" y="228"/>
                </a:cubicBezTo>
                <a:cubicBezTo>
                  <a:pt x="48" y="237"/>
                  <a:pt x="47" y="246"/>
                  <a:pt x="47" y="255"/>
                </a:cubicBezTo>
                <a:cubicBezTo>
                  <a:pt x="47" y="264"/>
                  <a:pt x="48" y="273"/>
                  <a:pt x="48" y="281"/>
                </a:cubicBezTo>
                <a:cubicBezTo>
                  <a:pt x="47" y="281"/>
                  <a:pt x="47" y="281"/>
                  <a:pt x="47" y="281"/>
                </a:cubicBezTo>
                <a:cubicBezTo>
                  <a:pt x="48" y="287"/>
                  <a:pt x="49" y="293"/>
                  <a:pt x="50" y="298"/>
                </a:cubicBezTo>
                <a:cubicBezTo>
                  <a:pt x="47" y="294"/>
                  <a:pt x="53" y="301"/>
                  <a:pt x="53" y="306"/>
                </a:cubicBezTo>
                <a:cubicBezTo>
                  <a:pt x="54" y="309"/>
                  <a:pt x="54" y="312"/>
                  <a:pt x="55" y="316"/>
                </a:cubicBezTo>
                <a:cubicBezTo>
                  <a:pt x="55" y="319"/>
                  <a:pt x="55" y="323"/>
                  <a:pt x="55" y="327"/>
                </a:cubicBezTo>
                <a:cubicBezTo>
                  <a:pt x="58" y="337"/>
                  <a:pt x="58" y="337"/>
                  <a:pt x="58" y="337"/>
                </a:cubicBezTo>
                <a:cubicBezTo>
                  <a:pt x="53" y="326"/>
                  <a:pt x="53" y="339"/>
                  <a:pt x="50" y="341"/>
                </a:cubicBezTo>
                <a:cubicBezTo>
                  <a:pt x="55" y="347"/>
                  <a:pt x="55" y="347"/>
                  <a:pt x="55" y="347"/>
                </a:cubicBezTo>
                <a:cubicBezTo>
                  <a:pt x="54" y="350"/>
                  <a:pt x="51" y="343"/>
                  <a:pt x="52" y="348"/>
                </a:cubicBezTo>
                <a:cubicBezTo>
                  <a:pt x="55" y="352"/>
                  <a:pt x="60" y="366"/>
                  <a:pt x="65" y="368"/>
                </a:cubicBezTo>
                <a:cubicBezTo>
                  <a:pt x="66" y="367"/>
                  <a:pt x="66" y="365"/>
                  <a:pt x="66" y="363"/>
                </a:cubicBezTo>
                <a:cubicBezTo>
                  <a:pt x="66" y="363"/>
                  <a:pt x="66" y="363"/>
                  <a:pt x="66" y="363"/>
                </a:cubicBezTo>
                <a:cubicBezTo>
                  <a:pt x="66" y="363"/>
                  <a:pt x="66" y="362"/>
                  <a:pt x="66" y="362"/>
                </a:cubicBezTo>
                <a:cubicBezTo>
                  <a:pt x="66" y="362"/>
                  <a:pt x="66" y="363"/>
                  <a:pt x="66" y="363"/>
                </a:cubicBezTo>
                <a:cubicBezTo>
                  <a:pt x="67" y="363"/>
                  <a:pt x="68" y="364"/>
                  <a:pt x="68" y="364"/>
                </a:cubicBezTo>
                <a:cubicBezTo>
                  <a:pt x="71" y="372"/>
                  <a:pt x="71" y="369"/>
                  <a:pt x="72" y="368"/>
                </a:cubicBezTo>
                <a:cubicBezTo>
                  <a:pt x="72" y="373"/>
                  <a:pt x="73" y="377"/>
                  <a:pt x="74" y="380"/>
                </a:cubicBezTo>
                <a:cubicBezTo>
                  <a:pt x="75" y="384"/>
                  <a:pt x="76" y="387"/>
                  <a:pt x="75" y="392"/>
                </a:cubicBezTo>
                <a:cubicBezTo>
                  <a:pt x="76" y="385"/>
                  <a:pt x="78" y="391"/>
                  <a:pt x="82" y="396"/>
                </a:cubicBezTo>
                <a:cubicBezTo>
                  <a:pt x="85" y="401"/>
                  <a:pt x="89" y="406"/>
                  <a:pt x="90" y="402"/>
                </a:cubicBezTo>
                <a:cubicBezTo>
                  <a:pt x="89" y="411"/>
                  <a:pt x="92" y="406"/>
                  <a:pt x="91" y="413"/>
                </a:cubicBezTo>
                <a:cubicBezTo>
                  <a:pt x="86" y="403"/>
                  <a:pt x="76" y="398"/>
                  <a:pt x="70" y="391"/>
                </a:cubicBezTo>
                <a:cubicBezTo>
                  <a:pt x="70" y="394"/>
                  <a:pt x="71" y="397"/>
                  <a:pt x="71" y="400"/>
                </a:cubicBezTo>
                <a:cubicBezTo>
                  <a:pt x="70" y="400"/>
                  <a:pt x="68" y="399"/>
                  <a:pt x="67" y="397"/>
                </a:cubicBezTo>
                <a:cubicBezTo>
                  <a:pt x="67" y="398"/>
                  <a:pt x="67" y="399"/>
                  <a:pt x="67" y="401"/>
                </a:cubicBezTo>
                <a:cubicBezTo>
                  <a:pt x="67" y="403"/>
                  <a:pt x="68" y="406"/>
                  <a:pt x="65" y="404"/>
                </a:cubicBezTo>
                <a:cubicBezTo>
                  <a:pt x="66" y="406"/>
                  <a:pt x="67" y="407"/>
                  <a:pt x="68" y="408"/>
                </a:cubicBezTo>
                <a:cubicBezTo>
                  <a:pt x="68" y="407"/>
                  <a:pt x="68" y="407"/>
                  <a:pt x="68" y="407"/>
                </a:cubicBezTo>
                <a:cubicBezTo>
                  <a:pt x="72" y="409"/>
                  <a:pt x="72" y="409"/>
                  <a:pt x="72" y="409"/>
                </a:cubicBezTo>
                <a:cubicBezTo>
                  <a:pt x="70" y="411"/>
                  <a:pt x="70" y="411"/>
                  <a:pt x="70" y="411"/>
                </a:cubicBezTo>
                <a:cubicBezTo>
                  <a:pt x="72" y="413"/>
                  <a:pt x="74" y="415"/>
                  <a:pt x="76" y="416"/>
                </a:cubicBezTo>
                <a:cubicBezTo>
                  <a:pt x="75" y="416"/>
                  <a:pt x="75" y="416"/>
                  <a:pt x="75" y="416"/>
                </a:cubicBezTo>
                <a:cubicBezTo>
                  <a:pt x="79" y="420"/>
                  <a:pt x="81" y="423"/>
                  <a:pt x="83" y="426"/>
                </a:cubicBezTo>
                <a:cubicBezTo>
                  <a:pt x="83" y="426"/>
                  <a:pt x="84" y="427"/>
                  <a:pt x="84" y="428"/>
                </a:cubicBezTo>
                <a:cubicBezTo>
                  <a:pt x="85" y="428"/>
                  <a:pt x="87" y="429"/>
                  <a:pt x="88" y="430"/>
                </a:cubicBezTo>
                <a:cubicBezTo>
                  <a:pt x="92" y="432"/>
                  <a:pt x="96" y="433"/>
                  <a:pt x="96" y="430"/>
                </a:cubicBezTo>
                <a:cubicBezTo>
                  <a:pt x="98" y="436"/>
                  <a:pt x="94" y="436"/>
                  <a:pt x="103" y="443"/>
                </a:cubicBezTo>
                <a:cubicBezTo>
                  <a:pt x="111" y="447"/>
                  <a:pt x="101" y="433"/>
                  <a:pt x="101" y="430"/>
                </a:cubicBezTo>
                <a:cubicBezTo>
                  <a:pt x="108" y="435"/>
                  <a:pt x="109" y="434"/>
                  <a:pt x="110" y="433"/>
                </a:cubicBezTo>
                <a:cubicBezTo>
                  <a:pt x="110" y="439"/>
                  <a:pt x="109" y="445"/>
                  <a:pt x="106" y="448"/>
                </a:cubicBezTo>
                <a:cubicBezTo>
                  <a:pt x="114" y="455"/>
                  <a:pt x="123" y="461"/>
                  <a:pt x="132" y="468"/>
                </a:cubicBezTo>
                <a:cubicBezTo>
                  <a:pt x="138" y="472"/>
                  <a:pt x="144" y="477"/>
                  <a:pt x="150" y="480"/>
                </a:cubicBezTo>
                <a:cubicBezTo>
                  <a:pt x="150" y="480"/>
                  <a:pt x="149" y="479"/>
                  <a:pt x="149" y="478"/>
                </a:cubicBezTo>
                <a:cubicBezTo>
                  <a:pt x="153" y="480"/>
                  <a:pt x="157" y="482"/>
                  <a:pt x="162" y="484"/>
                </a:cubicBezTo>
                <a:cubicBezTo>
                  <a:pt x="161" y="484"/>
                  <a:pt x="161" y="484"/>
                  <a:pt x="161" y="484"/>
                </a:cubicBezTo>
                <a:cubicBezTo>
                  <a:pt x="165" y="487"/>
                  <a:pt x="177" y="490"/>
                  <a:pt x="183" y="495"/>
                </a:cubicBezTo>
                <a:cubicBezTo>
                  <a:pt x="182" y="494"/>
                  <a:pt x="179" y="494"/>
                  <a:pt x="177" y="493"/>
                </a:cubicBezTo>
                <a:cubicBezTo>
                  <a:pt x="177" y="495"/>
                  <a:pt x="178" y="499"/>
                  <a:pt x="184" y="502"/>
                </a:cubicBezTo>
                <a:cubicBezTo>
                  <a:pt x="188" y="500"/>
                  <a:pt x="188" y="500"/>
                  <a:pt x="188" y="500"/>
                </a:cubicBezTo>
                <a:cubicBezTo>
                  <a:pt x="189" y="503"/>
                  <a:pt x="189" y="503"/>
                  <a:pt x="189" y="503"/>
                </a:cubicBezTo>
                <a:cubicBezTo>
                  <a:pt x="192" y="504"/>
                  <a:pt x="193" y="504"/>
                  <a:pt x="193" y="504"/>
                </a:cubicBezTo>
                <a:cubicBezTo>
                  <a:pt x="191" y="501"/>
                  <a:pt x="191" y="499"/>
                  <a:pt x="190" y="496"/>
                </a:cubicBezTo>
                <a:cubicBezTo>
                  <a:pt x="191" y="497"/>
                  <a:pt x="192" y="499"/>
                  <a:pt x="194" y="501"/>
                </a:cubicBezTo>
                <a:cubicBezTo>
                  <a:pt x="195" y="501"/>
                  <a:pt x="196" y="501"/>
                  <a:pt x="197" y="501"/>
                </a:cubicBezTo>
                <a:cubicBezTo>
                  <a:pt x="197" y="502"/>
                  <a:pt x="198" y="503"/>
                  <a:pt x="198" y="504"/>
                </a:cubicBezTo>
                <a:cubicBezTo>
                  <a:pt x="199" y="505"/>
                  <a:pt x="200" y="505"/>
                  <a:pt x="201" y="506"/>
                </a:cubicBezTo>
                <a:cubicBezTo>
                  <a:pt x="203" y="506"/>
                  <a:pt x="203" y="506"/>
                  <a:pt x="203" y="506"/>
                </a:cubicBezTo>
                <a:cubicBezTo>
                  <a:pt x="205" y="507"/>
                  <a:pt x="206" y="508"/>
                  <a:pt x="206" y="509"/>
                </a:cubicBezTo>
                <a:cubicBezTo>
                  <a:pt x="209" y="510"/>
                  <a:pt x="214" y="512"/>
                  <a:pt x="218" y="513"/>
                </a:cubicBezTo>
                <a:cubicBezTo>
                  <a:pt x="221" y="514"/>
                  <a:pt x="224" y="514"/>
                  <a:pt x="226" y="515"/>
                </a:cubicBezTo>
                <a:cubicBezTo>
                  <a:pt x="229" y="516"/>
                  <a:pt x="231" y="516"/>
                  <a:pt x="233" y="517"/>
                </a:cubicBezTo>
                <a:cubicBezTo>
                  <a:pt x="238" y="518"/>
                  <a:pt x="242" y="520"/>
                  <a:pt x="243" y="522"/>
                </a:cubicBezTo>
                <a:cubicBezTo>
                  <a:pt x="247" y="519"/>
                  <a:pt x="243" y="518"/>
                  <a:pt x="238" y="518"/>
                </a:cubicBezTo>
                <a:cubicBezTo>
                  <a:pt x="234" y="517"/>
                  <a:pt x="229" y="516"/>
                  <a:pt x="234" y="514"/>
                </a:cubicBezTo>
                <a:cubicBezTo>
                  <a:pt x="236" y="515"/>
                  <a:pt x="237" y="517"/>
                  <a:pt x="243" y="518"/>
                </a:cubicBezTo>
                <a:cubicBezTo>
                  <a:pt x="242" y="514"/>
                  <a:pt x="242" y="514"/>
                  <a:pt x="242" y="514"/>
                </a:cubicBezTo>
                <a:cubicBezTo>
                  <a:pt x="256" y="517"/>
                  <a:pt x="266" y="519"/>
                  <a:pt x="276" y="520"/>
                </a:cubicBezTo>
                <a:cubicBezTo>
                  <a:pt x="281" y="520"/>
                  <a:pt x="285" y="521"/>
                  <a:pt x="291" y="521"/>
                </a:cubicBezTo>
                <a:cubicBezTo>
                  <a:pt x="296" y="521"/>
                  <a:pt x="302" y="520"/>
                  <a:pt x="308" y="519"/>
                </a:cubicBezTo>
                <a:cubicBezTo>
                  <a:pt x="307" y="520"/>
                  <a:pt x="307" y="520"/>
                  <a:pt x="307" y="520"/>
                </a:cubicBezTo>
                <a:cubicBezTo>
                  <a:pt x="317" y="520"/>
                  <a:pt x="322" y="519"/>
                  <a:pt x="325" y="515"/>
                </a:cubicBezTo>
                <a:cubicBezTo>
                  <a:pt x="327" y="516"/>
                  <a:pt x="321" y="518"/>
                  <a:pt x="325" y="519"/>
                </a:cubicBezTo>
                <a:cubicBezTo>
                  <a:pt x="332" y="513"/>
                  <a:pt x="340" y="513"/>
                  <a:pt x="348" y="512"/>
                </a:cubicBezTo>
                <a:cubicBezTo>
                  <a:pt x="352" y="512"/>
                  <a:pt x="355" y="512"/>
                  <a:pt x="359" y="512"/>
                </a:cubicBezTo>
                <a:cubicBezTo>
                  <a:pt x="362" y="511"/>
                  <a:pt x="365" y="510"/>
                  <a:pt x="366" y="507"/>
                </a:cubicBezTo>
                <a:cubicBezTo>
                  <a:pt x="367" y="511"/>
                  <a:pt x="373" y="513"/>
                  <a:pt x="379" y="514"/>
                </a:cubicBezTo>
                <a:cubicBezTo>
                  <a:pt x="384" y="516"/>
                  <a:pt x="389" y="518"/>
                  <a:pt x="385" y="522"/>
                </a:cubicBezTo>
                <a:cubicBezTo>
                  <a:pt x="387" y="521"/>
                  <a:pt x="390" y="520"/>
                  <a:pt x="392" y="518"/>
                </a:cubicBezTo>
                <a:cubicBezTo>
                  <a:pt x="392" y="521"/>
                  <a:pt x="386" y="524"/>
                  <a:pt x="381" y="526"/>
                </a:cubicBezTo>
                <a:cubicBezTo>
                  <a:pt x="375" y="529"/>
                  <a:pt x="369" y="531"/>
                  <a:pt x="368" y="534"/>
                </a:cubicBezTo>
                <a:cubicBezTo>
                  <a:pt x="360" y="535"/>
                  <a:pt x="352" y="536"/>
                  <a:pt x="344" y="536"/>
                </a:cubicBezTo>
                <a:cubicBezTo>
                  <a:pt x="345" y="537"/>
                  <a:pt x="342" y="541"/>
                  <a:pt x="346" y="541"/>
                </a:cubicBezTo>
                <a:cubicBezTo>
                  <a:pt x="340" y="542"/>
                  <a:pt x="335" y="544"/>
                  <a:pt x="344" y="545"/>
                </a:cubicBezTo>
                <a:cubicBezTo>
                  <a:pt x="329" y="545"/>
                  <a:pt x="315" y="546"/>
                  <a:pt x="300" y="546"/>
                </a:cubicBezTo>
                <a:cubicBezTo>
                  <a:pt x="286" y="546"/>
                  <a:pt x="272" y="547"/>
                  <a:pt x="258" y="546"/>
                </a:cubicBezTo>
                <a:cubicBezTo>
                  <a:pt x="244" y="545"/>
                  <a:pt x="230" y="544"/>
                  <a:pt x="216" y="540"/>
                </a:cubicBezTo>
                <a:cubicBezTo>
                  <a:pt x="202" y="537"/>
                  <a:pt x="189" y="533"/>
                  <a:pt x="177" y="526"/>
                </a:cubicBezTo>
                <a:cubicBezTo>
                  <a:pt x="173" y="525"/>
                  <a:pt x="174" y="527"/>
                  <a:pt x="175" y="529"/>
                </a:cubicBezTo>
                <a:cubicBezTo>
                  <a:pt x="171" y="525"/>
                  <a:pt x="169" y="524"/>
                  <a:pt x="167" y="525"/>
                </a:cubicBezTo>
                <a:cubicBezTo>
                  <a:pt x="165" y="525"/>
                  <a:pt x="163" y="527"/>
                  <a:pt x="160" y="526"/>
                </a:cubicBezTo>
                <a:cubicBezTo>
                  <a:pt x="156" y="522"/>
                  <a:pt x="153" y="517"/>
                  <a:pt x="149" y="513"/>
                </a:cubicBezTo>
                <a:cubicBezTo>
                  <a:pt x="143" y="512"/>
                  <a:pt x="146" y="516"/>
                  <a:pt x="145" y="517"/>
                </a:cubicBezTo>
                <a:cubicBezTo>
                  <a:pt x="132" y="511"/>
                  <a:pt x="121" y="502"/>
                  <a:pt x="111" y="493"/>
                </a:cubicBezTo>
                <a:cubicBezTo>
                  <a:pt x="101" y="484"/>
                  <a:pt x="92" y="475"/>
                  <a:pt x="83" y="468"/>
                </a:cubicBezTo>
                <a:cubicBezTo>
                  <a:pt x="79" y="461"/>
                  <a:pt x="88" y="466"/>
                  <a:pt x="82" y="458"/>
                </a:cubicBezTo>
                <a:cubicBezTo>
                  <a:pt x="84" y="465"/>
                  <a:pt x="78" y="461"/>
                  <a:pt x="73" y="456"/>
                </a:cubicBezTo>
                <a:cubicBezTo>
                  <a:pt x="70" y="453"/>
                  <a:pt x="67" y="450"/>
                  <a:pt x="65" y="449"/>
                </a:cubicBezTo>
                <a:cubicBezTo>
                  <a:pt x="63" y="447"/>
                  <a:pt x="62" y="447"/>
                  <a:pt x="62" y="449"/>
                </a:cubicBezTo>
                <a:cubicBezTo>
                  <a:pt x="63" y="443"/>
                  <a:pt x="58" y="436"/>
                  <a:pt x="54" y="430"/>
                </a:cubicBezTo>
                <a:cubicBezTo>
                  <a:pt x="51" y="424"/>
                  <a:pt x="49" y="418"/>
                  <a:pt x="55" y="417"/>
                </a:cubicBezTo>
                <a:cubicBezTo>
                  <a:pt x="50" y="408"/>
                  <a:pt x="46" y="412"/>
                  <a:pt x="47" y="415"/>
                </a:cubicBezTo>
                <a:cubicBezTo>
                  <a:pt x="44" y="409"/>
                  <a:pt x="41" y="404"/>
                  <a:pt x="38" y="399"/>
                </a:cubicBezTo>
                <a:cubicBezTo>
                  <a:pt x="35" y="394"/>
                  <a:pt x="32" y="390"/>
                  <a:pt x="28" y="386"/>
                </a:cubicBezTo>
                <a:cubicBezTo>
                  <a:pt x="28" y="382"/>
                  <a:pt x="21" y="368"/>
                  <a:pt x="17" y="353"/>
                </a:cubicBezTo>
                <a:cubicBezTo>
                  <a:pt x="12" y="338"/>
                  <a:pt x="10" y="321"/>
                  <a:pt x="13" y="315"/>
                </a:cubicBezTo>
                <a:cubicBezTo>
                  <a:pt x="9" y="324"/>
                  <a:pt x="10" y="315"/>
                  <a:pt x="7" y="307"/>
                </a:cubicBezTo>
                <a:cubicBezTo>
                  <a:pt x="6" y="310"/>
                  <a:pt x="4" y="312"/>
                  <a:pt x="3" y="315"/>
                </a:cubicBezTo>
                <a:cubicBezTo>
                  <a:pt x="2" y="309"/>
                  <a:pt x="2" y="303"/>
                  <a:pt x="2" y="297"/>
                </a:cubicBezTo>
                <a:cubicBezTo>
                  <a:pt x="1" y="294"/>
                  <a:pt x="1" y="293"/>
                  <a:pt x="2" y="293"/>
                </a:cubicBezTo>
                <a:cubicBezTo>
                  <a:pt x="2" y="290"/>
                  <a:pt x="4" y="293"/>
                  <a:pt x="5" y="285"/>
                </a:cubicBezTo>
                <a:cubicBezTo>
                  <a:pt x="5" y="274"/>
                  <a:pt x="2" y="273"/>
                  <a:pt x="0" y="266"/>
                </a:cubicBezTo>
                <a:cubicBezTo>
                  <a:pt x="0" y="268"/>
                  <a:pt x="0" y="268"/>
                  <a:pt x="0" y="268"/>
                </a:cubicBezTo>
                <a:cubicBezTo>
                  <a:pt x="0" y="260"/>
                  <a:pt x="0" y="260"/>
                  <a:pt x="0" y="260"/>
                </a:cubicBezTo>
                <a:cubicBezTo>
                  <a:pt x="0" y="257"/>
                  <a:pt x="1" y="262"/>
                  <a:pt x="2" y="266"/>
                </a:cubicBezTo>
                <a:cubicBezTo>
                  <a:pt x="3" y="270"/>
                  <a:pt x="5" y="271"/>
                  <a:pt x="6" y="262"/>
                </a:cubicBezTo>
                <a:cubicBezTo>
                  <a:pt x="6" y="262"/>
                  <a:pt x="4" y="259"/>
                  <a:pt x="3" y="255"/>
                </a:cubicBezTo>
                <a:cubicBezTo>
                  <a:pt x="2" y="251"/>
                  <a:pt x="2" y="247"/>
                  <a:pt x="4" y="244"/>
                </a:cubicBezTo>
                <a:cubicBezTo>
                  <a:pt x="3" y="254"/>
                  <a:pt x="6" y="253"/>
                  <a:pt x="8" y="250"/>
                </a:cubicBezTo>
                <a:cubicBezTo>
                  <a:pt x="8" y="245"/>
                  <a:pt x="9" y="241"/>
                  <a:pt x="9" y="236"/>
                </a:cubicBezTo>
                <a:cubicBezTo>
                  <a:pt x="3" y="240"/>
                  <a:pt x="3" y="240"/>
                  <a:pt x="3" y="240"/>
                </a:cubicBezTo>
                <a:cubicBezTo>
                  <a:pt x="6" y="220"/>
                  <a:pt x="12" y="200"/>
                  <a:pt x="20" y="181"/>
                </a:cubicBezTo>
                <a:cubicBezTo>
                  <a:pt x="28" y="161"/>
                  <a:pt x="38" y="143"/>
                  <a:pt x="50" y="125"/>
                </a:cubicBezTo>
                <a:cubicBezTo>
                  <a:pt x="52" y="126"/>
                  <a:pt x="56" y="120"/>
                  <a:pt x="60" y="115"/>
                </a:cubicBezTo>
                <a:cubicBezTo>
                  <a:pt x="65" y="109"/>
                  <a:pt x="69" y="105"/>
                  <a:pt x="71" y="108"/>
                </a:cubicBezTo>
                <a:cubicBezTo>
                  <a:pt x="70" y="109"/>
                  <a:pt x="70" y="109"/>
                  <a:pt x="70" y="109"/>
                </a:cubicBezTo>
                <a:cubicBezTo>
                  <a:pt x="67" y="113"/>
                  <a:pt x="68" y="114"/>
                  <a:pt x="71" y="112"/>
                </a:cubicBezTo>
                <a:cubicBezTo>
                  <a:pt x="73" y="111"/>
                  <a:pt x="74" y="110"/>
                  <a:pt x="76" y="109"/>
                </a:cubicBezTo>
                <a:cubicBezTo>
                  <a:pt x="77" y="108"/>
                  <a:pt x="78" y="107"/>
                  <a:pt x="79" y="106"/>
                </a:cubicBezTo>
                <a:cubicBezTo>
                  <a:pt x="76" y="105"/>
                  <a:pt x="72" y="104"/>
                  <a:pt x="70" y="105"/>
                </a:cubicBezTo>
                <a:cubicBezTo>
                  <a:pt x="68" y="103"/>
                  <a:pt x="74" y="101"/>
                  <a:pt x="78" y="99"/>
                </a:cubicBezTo>
                <a:cubicBezTo>
                  <a:pt x="78" y="96"/>
                  <a:pt x="77" y="95"/>
                  <a:pt x="70" y="102"/>
                </a:cubicBezTo>
                <a:cubicBezTo>
                  <a:pt x="73" y="98"/>
                  <a:pt x="76" y="92"/>
                  <a:pt x="79" y="88"/>
                </a:cubicBezTo>
                <a:cubicBezTo>
                  <a:pt x="77" y="79"/>
                  <a:pt x="85" y="71"/>
                  <a:pt x="96" y="63"/>
                </a:cubicBezTo>
                <a:cubicBezTo>
                  <a:pt x="102" y="60"/>
                  <a:pt x="108" y="56"/>
                  <a:pt x="114" y="52"/>
                </a:cubicBezTo>
                <a:cubicBezTo>
                  <a:pt x="121" y="49"/>
                  <a:pt x="126" y="45"/>
                  <a:pt x="131" y="40"/>
                </a:cubicBezTo>
                <a:cubicBezTo>
                  <a:pt x="130" y="42"/>
                  <a:pt x="130" y="43"/>
                  <a:pt x="130" y="43"/>
                </a:cubicBezTo>
                <a:cubicBezTo>
                  <a:pt x="132" y="41"/>
                  <a:pt x="135" y="39"/>
                  <a:pt x="137" y="38"/>
                </a:cubicBezTo>
                <a:cubicBezTo>
                  <a:pt x="139" y="36"/>
                  <a:pt x="142" y="34"/>
                  <a:pt x="145" y="33"/>
                </a:cubicBezTo>
                <a:cubicBezTo>
                  <a:pt x="150" y="30"/>
                  <a:pt x="155" y="28"/>
                  <a:pt x="160" y="26"/>
                </a:cubicBezTo>
                <a:cubicBezTo>
                  <a:pt x="171" y="23"/>
                  <a:pt x="179" y="22"/>
                  <a:pt x="181" y="20"/>
                </a:cubicBezTo>
                <a:cubicBezTo>
                  <a:pt x="182" y="21"/>
                  <a:pt x="182" y="21"/>
                  <a:pt x="182" y="21"/>
                </a:cubicBezTo>
                <a:cubicBezTo>
                  <a:pt x="183" y="21"/>
                  <a:pt x="183" y="21"/>
                  <a:pt x="184" y="20"/>
                </a:cubicBezTo>
                <a:cubicBezTo>
                  <a:pt x="185" y="21"/>
                  <a:pt x="185" y="21"/>
                  <a:pt x="186" y="22"/>
                </a:cubicBezTo>
                <a:cubicBezTo>
                  <a:pt x="200" y="11"/>
                  <a:pt x="203" y="9"/>
                  <a:pt x="226" y="7"/>
                </a:cubicBezTo>
                <a:cubicBezTo>
                  <a:pt x="226" y="8"/>
                  <a:pt x="223" y="9"/>
                  <a:pt x="227" y="9"/>
                </a:cubicBezTo>
                <a:cubicBezTo>
                  <a:pt x="229" y="7"/>
                  <a:pt x="232" y="5"/>
                  <a:pt x="236" y="4"/>
                </a:cubicBezTo>
                <a:cubicBezTo>
                  <a:pt x="240" y="2"/>
                  <a:pt x="245" y="1"/>
                  <a:pt x="253" y="1"/>
                </a:cubicBezTo>
                <a:cubicBezTo>
                  <a:pt x="252" y="2"/>
                  <a:pt x="252" y="2"/>
                  <a:pt x="252" y="2"/>
                </a:cubicBezTo>
                <a:cubicBezTo>
                  <a:pt x="261" y="1"/>
                  <a:pt x="269" y="0"/>
                  <a:pt x="277" y="0"/>
                </a:cubicBezTo>
                <a:cubicBezTo>
                  <a:pt x="277" y="6"/>
                  <a:pt x="287" y="4"/>
                  <a:pt x="299" y="4"/>
                </a:cubicBezTo>
                <a:cubicBezTo>
                  <a:pt x="302" y="3"/>
                  <a:pt x="305" y="3"/>
                  <a:pt x="308" y="3"/>
                </a:cubicBezTo>
                <a:cubicBezTo>
                  <a:pt x="311" y="3"/>
                  <a:pt x="313" y="4"/>
                  <a:pt x="316" y="4"/>
                </a:cubicBezTo>
                <a:cubicBezTo>
                  <a:pt x="321" y="5"/>
                  <a:pt x="325" y="7"/>
                  <a:pt x="326" y="10"/>
                </a:cubicBezTo>
                <a:cubicBezTo>
                  <a:pt x="331" y="8"/>
                  <a:pt x="349" y="11"/>
                  <a:pt x="357" y="12"/>
                </a:cubicBezTo>
                <a:cubicBezTo>
                  <a:pt x="357" y="12"/>
                  <a:pt x="357" y="13"/>
                  <a:pt x="359" y="14"/>
                </a:cubicBezTo>
                <a:cubicBezTo>
                  <a:pt x="361" y="13"/>
                  <a:pt x="364" y="13"/>
                  <a:pt x="367" y="14"/>
                </a:cubicBezTo>
                <a:cubicBezTo>
                  <a:pt x="370" y="15"/>
                  <a:pt x="374" y="16"/>
                  <a:pt x="377" y="18"/>
                </a:cubicBezTo>
                <a:cubicBezTo>
                  <a:pt x="383" y="22"/>
                  <a:pt x="388" y="27"/>
                  <a:pt x="393" y="29"/>
                </a:cubicBezTo>
                <a:cubicBezTo>
                  <a:pt x="400" y="30"/>
                  <a:pt x="398" y="27"/>
                  <a:pt x="397" y="24"/>
                </a:cubicBezTo>
                <a:cubicBezTo>
                  <a:pt x="402" y="29"/>
                  <a:pt x="411" y="32"/>
                  <a:pt x="419" y="35"/>
                </a:cubicBezTo>
                <a:cubicBezTo>
                  <a:pt x="427" y="38"/>
                  <a:pt x="435" y="40"/>
                  <a:pt x="436" y="42"/>
                </a:cubicBezTo>
                <a:cubicBezTo>
                  <a:pt x="444" y="49"/>
                  <a:pt x="436" y="48"/>
                  <a:pt x="437" y="52"/>
                </a:cubicBezTo>
                <a:cubicBezTo>
                  <a:pt x="444" y="56"/>
                  <a:pt x="445" y="53"/>
                  <a:pt x="446" y="52"/>
                </a:cubicBezTo>
                <a:cubicBezTo>
                  <a:pt x="447" y="50"/>
                  <a:pt x="448" y="50"/>
                  <a:pt x="455" y="58"/>
                </a:cubicBezTo>
                <a:cubicBezTo>
                  <a:pt x="453" y="57"/>
                  <a:pt x="449" y="54"/>
                  <a:pt x="450" y="56"/>
                </a:cubicBezTo>
                <a:cubicBezTo>
                  <a:pt x="451" y="57"/>
                  <a:pt x="452" y="60"/>
                  <a:pt x="453" y="62"/>
                </a:cubicBezTo>
                <a:cubicBezTo>
                  <a:pt x="454" y="65"/>
                  <a:pt x="455" y="68"/>
                  <a:pt x="456" y="71"/>
                </a:cubicBezTo>
                <a:cubicBezTo>
                  <a:pt x="458" y="75"/>
                  <a:pt x="459" y="79"/>
                  <a:pt x="461" y="82"/>
                </a:cubicBezTo>
                <a:cubicBezTo>
                  <a:pt x="461" y="82"/>
                  <a:pt x="461" y="82"/>
                  <a:pt x="461" y="82"/>
                </a:cubicBezTo>
                <a:cubicBezTo>
                  <a:pt x="462" y="83"/>
                  <a:pt x="462" y="83"/>
                  <a:pt x="462" y="83"/>
                </a:cubicBezTo>
                <a:cubicBezTo>
                  <a:pt x="463" y="84"/>
                  <a:pt x="463" y="84"/>
                  <a:pt x="463" y="84"/>
                </a:cubicBezTo>
                <a:cubicBezTo>
                  <a:pt x="461" y="79"/>
                  <a:pt x="461" y="79"/>
                  <a:pt x="461" y="79"/>
                </a:cubicBezTo>
                <a:cubicBezTo>
                  <a:pt x="464" y="81"/>
                  <a:pt x="467" y="84"/>
                  <a:pt x="469" y="87"/>
                </a:cubicBezTo>
                <a:cubicBezTo>
                  <a:pt x="471" y="90"/>
                  <a:pt x="473" y="93"/>
                  <a:pt x="474" y="96"/>
                </a:cubicBezTo>
                <a:cubicBezTo>
                  <a:pt x="475" y="98"/>
                  <a:pt x="476" y="99"/>
                  <a:pt x="476" y="100"/>
                </a:cubicBezTo>
                <a:cubicBezTo>
                  <a:pt x="477" y="100"/>
                  <a:pt x="477" y="100"/>
                  <a:pt x="477" y="100"/>
                </a:cubicBezTo>
                <a:cubicBezTo>
                  <a:pt x="476" y="100"/>
                  <a:pt x="476" y="100"/>
                  <a:pt x="476" y="100"/>
                </a:cubicBezTo>
                <a:cubicBezTo>
                  <a:pt x="479" y="104"/>
                  <a:pt x="481" y="107"/>
                  <a:pt x="484" y="105"/>
                </a:cubicBezTo>
                <a:cubicBezTo>
                  <a:pt x="486" y="102"/>
                  <a:pt x="486" y="102"/>
                  <a:pt x="486" y="102"/>
                </a:cubicBezTo>
                <a:cubicBezTo>
                  <a:pt x="491" y="113"/>
                  <a:pt x="493" y="114"/>
                  <a:pt x="495" y="116"/>
                </a:cubicBezTo>
                <a:cubicBezTo>
                  <a:pt x="496" y="118"/>
                  <a:pt x="499" y="120"/>
                  <a:pt x="503" y="131"/>
                </a:cubicBezTo>
                <a:cubicBezTo>
                  <a:pt x="502" y="131"/>
                  <a:pt x="502" y="131"/>
                  <a:pt x="502" y="131"/>
                </a:cubicBezTo>
                <a:cubicBezTo>
                  <a:pt x="509" y="139"/>
                  <a:pt x="507" y="146"/>
                  <a:pt x="515" y="148"/>
                </a:cubicBezTo>
                <a:cubicBezTo>
                  <a:pt x="514" y="144"/>
                  <a:pt x="514" y="144"/>
                  <a:pt x="514" y="144"/>
                </a:cubicBezTo>
                <a:cubicBezTo>
                  <a:pt x="515" y="146"/>
                  <a:pt x="515" y="147"/>
                  <a:pt x="516" y="148"/>
                </a:cubicBezTo>
                <a:cubicBezTo>
                  <a:pt x="516" y="149"/>
                  <a:pt x="517" y="149"/>
                  <a:pt x="517" y="150"/>
                </a:cubicBezTo>
                <a:cubicBezTo>
                  <a:pt x="518" y="151"/>
                  <a:pt x="518" y="153"/>
                  <a:pt x="519" y="155"/>
                </a:cubicBezTo>
                <a:cubicBezTo>
                  <a:pt x="519" y="158"/>
                  <a:pt x="519" y="161"/>
                  <a:pt x="518" y="163"/>
                </a:cubicBezTo>
                <a:close/>
                <a:moveTo>
                  <a:pt x="159" y="485"/>
                </a:moveTo>
                <a:cubicBezTo>
                  <a:pt x="162" y="487"/>
                  <a:pt x="165" y="488"/>
                  <a:pt x="168" y="489"/>
                </a:cubicBezTo>
                <a:cubicBezTo>
                  <a:pt x="165" y="488"/>
                  <a:pt x="163" y="486"/>
                  <a:pt x="161" y="484"/>
                </a:cubicBezTo>
                <a:cubicBezTo>
                  <a:pt x="161" y="485"/>
                  <a:pt x="160" y="485"/>
                  <a:pt x="159" y="485"/>
                </a:cubicBezTo>
                <a:close/>
                <a:moveTo>
                  <a:pt x="503" y="157"/>
                </a:moveTo>
                <a:cubicBezTo>
                  <a:pt x="503" y="157"/>
                  <a:pt x="504" y="157"/>
                  <a:pt x="504" y="157"/>
                </a:cubicBezTo>
                <a:cubicBezTo>
                  <a:pt x="504" y="157"/>
                  <a:pt x="503" y="157"/>
                  <a:pt x="503" y="157"/>
                </a:cubicBezTo>
                <a:cubicBezTo>
                  <a:pt x="503" y="157"/>
                  <a:pt x="503" y="157"/>
                  <a:pt x="503" y="157"/>
                </a:cubicBezTo>
                <a:close/>
                <a:moveTo>
                  <a:pt x="504" y="157"/>
                </a:moveTo>
                <a:cubicBezTo>
                  <a:pt x="504" y="156"/>
                  <a:pt x="504" y="156"/>
                  <a:pt x="505" y="156"/>
                </a:cubicBezTo>
                <a:cubicBezTo>
                  <a:pt x="504" y="156"/>
                  <a:pt x="504" y="156"/>
                  <a:pt x="504" y="157"/>
                </a:cubicBezTo>
                <a:close/>
                <a:moveTo>
                  <a:pt x="78" y="133"/>
                </a:moveTo>
                <a:cubicBezTo>
                  <a:pt x="79" y="132"/>
                  <a:pt x="80" y="131"/>
                  <a:pt x="82" y="130"/>
                </a:cubicBezTo>
                <a:cubicBezTo>
                  <a:pt x="82" y="129"/>
                  <a:pt x="82" y="128"/>
                  <a:pt x="82" y="127"/>
                </a:cubicBezTo>
                <a:cubicBezTo>
                  <a:pt x="79" y="125"/>
                  <a:pt x="79" y="125"/>
                  <a:pt x="79" y="125"/>
                </a:cubicBezTo>
                <a:cubicBezTo>
                  <a:pt x="76" y="129"/>
                  <a:pt x="77" y="131"/>
                  <a:pt x="78" y="133"/>
                </a:cubicBezTo>
                <a:cubicBezTo>
                  <a:pt x="78" y="133"/>
                  <a:pt x="78" y="133"/>
                  <a:pt x="78" y="133"/>
                </a:cubicBezTo>
                <a:close/>
                <a:moveTo>
                  <a:pt x="82" y="122"/>
                </a:moveTo>
                <a:cubicBezTo>
                  <a:pt x="82" y="123"/>
                  <a:pt x="81" y="123"/>
                  <a:pt x="80" y="124"/>
                </a:cubicBezTo>
                <a:cubicBezTo>
                  <a:pt x="82" y="126"/>
                  <a:pt x="82" y="126"/>
                  <a:pt x="82" y="126"/>
                </a:cubicBezTo>
                <a:cubicBezTo>
                  <a:pt x="82" y="125"/>
                  <a:pt x="82" y="123"/>
                  <a:pt x="82" y="122"/>
                </a:cubicBezTo>
                <a:close/>
                <a:moveTo>
                  <a:pt x="41" y="300"/>
                </a:moveTo>
                <a:cubicBezTo>
                  <a:pt x="40" y="297"/>
                  <a:pt x="38" y="295"/>
                  <a:pt x="37" y="291"/>
                </a:cubicBezTo>
                <a:cubicBezTo>
                  <a:pt x="35" y="288"/>
                  <a:pt x="34" y="283"/>
                  <a:pt x="35" y="276"/>
                </a:cubicBezTo>
                <a:cubicBezTo>
                  <a:pt x="34" y="274"/>
                  <a:pt x="40" y="282"/>
                  <a:pt x="38" y="268"/>
                </a:cubicBezTo>
                <a:cubicBezTo>
                  <a:pt x="38" y="263"/>
                  <a:pt x="37" y="258"/>
                  <a:pt x="36" y="254"/>
                </a:cubicBezTo>
                <a:cubicBezTo>
                  <a:pt x="35" y="255"/>
                  <a:pt x="35" y="256"/>
                  <a:pt x="35" y="258"/>
                </a:cubicBezTo>
                <a:cubicBezTo>
                  <a:pt x="36" y="261"/>
                  <a:pt x="37" y="266"/>
                  <a:pt x="35" y="269"/>
                </a:cubicBezTo>
                <a:cubicBezTo>
                  <a:pt x="34" y="266"/>
                  <a:pt x="34" y="263"/>
                  <a:pt x="34" y="260"/>
                </a:cubicBezTo>
                <a:cubicBezTo>
                  <a:pt x="34" y="257"/>
                  <a:pt x="34" y="253"/>
                  <a:pt x="34" y="250"/>
                </a:cubicBezTo>
                <a:cubicBezTo>
                  <a:pt x="34" y="250"/>
                  <a:pt x="34" y="249"/>
                  <a:pt x="34" y="249"/>
                </a:cubicBezTo>
                <a:cubicBezTo>
                  <a:pt x="33" y="246"/>
                  <a:pt x="32" y="243"/>
                  <a:pt x="31" y="241"/>
                </a:cubicBezTo>
                <a:cubicBezTo>
                  <a:pt x="30" y="245"/>
                  <a:pt x="31" y="248"/>
                  <a:pt x="30" y="251"/>
                </a:cubicBezTo>
                <a:cubicBezTo>
                  <a:pt x="29" y="248"/>
                  <a:pt x="28" y="243"/>
                  <a:pt x="27" y="242"/>
                </a:cubicBezTo>
                <a:cubicBezTo>
                  <a:pt x="26" y="244"/>
                  <a:pt x="26" y="245"/>
                  <a:pt x="25" y="247"/>
                </a:cubicBezTo>
                <a:cubicBezTo>
                  <a:pt x="26" y="251"/>
                  <a:pt x="26" y="255"/>
                  <a:pt x="25" y="258"/>
                </a:cubicBezTo>
                <a:cubicBezTo>
                  <a:pt x="26" y="265"/>
                  <a:pt x="29" y="271"/>
                  <a:pt x="30" y="276"/>
                </a:cubicBezTo>
                <a:cubicBezTo>
                  <a:pt x="29" y="271"/>
                  <a:pt x="29" y="265"/>
                  <a:pt x="29" y="260"/>
                </a:cubicBezTo>
                <a:cubicBezTo>
                  <a:pt x="29" y="260"/>
                  <a:pt x="29" y="260"/>
                  <a:pt x="30" y="260"/>
                </a:cubicBezTo>
                <a:cubicBezTo>
                  <a:pt x="30" y="258"/>
                  <a:pt x="30" y="258"/>
                  <a:pt x="31" y="259"/>
                </a:cubicBezTo>
                <a:cubicBezTo>
                  <a:pt x="31" y="261"/>
                  <a:pt x="31" y="261"/>
                  <a:pt x="31" y="261"/>
                </a:cubicBezTo>
                <a:cubicBezTo>
                  <a:pt x="34" y="263"/>
                  <a:pt x="31" y="268"/>
                  <a:pt x="35" y="272"/>
                </a:cubicBezTo>
                <a:cubicBezTo>
                  <a:pt x="33" y="276"/>
                  <a:pt x="33" y="280"/>
                  <a:pt x="34" y="283"/>
                </a:cubicBezTo>
                <a:cubicBezTo>
                  <a:pt x="35" y="287"/>
                  <a:pt x="36" y="290"/>
                  <a:pt x="35" y="293"/>
                </a:cubicBezTo>
                <a:cubicBezTo>
                  <a:pt x="35" y="292"/>
                  <a:pt x="34" y="291"/>
                  <a:pt x="34" y="290"/>
                </a:cubicBezTo>
                <a:cubicBezTo>
                  <a:pt x="34" y="293"/>
                  <a:pt x="34" y="296"/>
                  <a:pt x="34" y="299"/>
                </a:cubicBezTo>
                <a:cubicBezTo>
                  <a:pt x="34" y="306"/>
                  <a:pt x="32" y="312"/>
                  <a:pt x="35" y="322"/>
                </a:cubicBezTo>
                <a:cubicBezTo>
                  <a:pt x="35" y="320"/>
                  <a:pt x="36" y="318"/>
                  <a:pt x="39" y="321"/>
                </a:cubicBezTo>
                <a:cubicBezTo>
                  <a:pt x="39" y="322"/>
                  <a:pt x="38" y="323"/>
                  <a:pt x="38" y="324"/>
                </a:cubicBezTo>
                <a:cubicBezTo>
                  <a:pt x="41" y="324"/>
                  <a:pt x="44" y="326"/>
                  <a:pt x="46" y="319"/>
                </a:cubicBezTo>
                <a:cubicBezTo>
                  <a:pt x="46" y="308"/>
                  <a:pt x="44" y="304"/>
                  <a:pt x="41" y="300"/>
                </a:cubicBezTo>
                <a:close/>
                <a:moveTo>
                  <a:pt x="33" y="301"/>
                </a:moveTo>
                <a:cubicBezTo>
                  <a:pt x="33" y="303"/>
                  <a:pt x="33" y="305"/>
                  <a:pt x="32" y="306"/>
                </a:cubicBezTo>
                <a:cubicBezTo>
                  <a:pt x="32" y="307"/>
                  <a:pt x="33" y="307"/>
                  <a:pt x="33" y="308"/>
                </a:cubicBezTo>
                <a:cubicBezTo>
                  <a:pt x="33" y="306"/>
                  <a:pt x="33" y="303"/>
                  <a:pt x="33" y="301"/>
                </a:cubicBezTo>
                <a:close/>
                <a:moveTo>
                  <a:pt x="35" y="337"/>
                </a:moveTo>
                <a:cubicBezTo>
                  <a:pt x="33" y="332"/>
                  <a:pt x="32" y="326"/>
                  <a:pt x="31" y="321"/>
                </a:cubicBezTo>
                <a:cubicBezTo>
                  <a:pt x="31" y="318"/>
                  <a:pt x="30" y="315"/>
                  <a:pt x="30" y="312"/>
                </a:cubicBezTo>
                <a:cubicBezTo>
                  <a:pt x="28" y="315"/>
                  <a:pt x="27" y="318"/>
                  <a:pt x="27" y="321"/>
                </a:cubicBezTo>
                <a:cubicBezTo>
                  <a:pt x="28" y="325"/>
                  <a:pt x="29" y="330"/>
                  <a:pt x="31" y="334"/>
                </a:cubicBezTo>
                <a:cubicBezTo>
                  <a:pt x="33" y="335"/>
                  <a:pt x="34" y="337"/>
                  <a:pt x="35" y="337"/>
                </a:cubicBezTo>
                <a:close/>
                <a:moveTo>
                  <a:pt x="48" y="359"/>
                </a:moveTo>
                <a:cubicBezTo>
                  <a:pt x="48" y="360"/>
                  <a:pt x="48" y="362"/>
                  <a:pt x="49" y="364"/>
                </a:cubicBezTo>
                <a:cubicBezTo>
                  <a:pt x="47" y="361"/>
                  <a:pt x="46" y="361"/>
                  <a:pt x="45" y="361"/>
                </a:cubicBezTo>
                <a:cubicBezTo>
                  <a:pt x="46" y="364"/>
                  <a:pt x="46" y="364"/>
                  <a:pt x="46" y="364"/>
                </a:cubicBezTo>
                <a:cubicBezTo>
                  <a:pt x="46" y="366"/>
                  <a:pt x="45" y="365"/>
                  <a:pt x="44" y="364"/>
                </a:cubicBezTo>
                <a:cubicBezTo>
                  <a:pt x="43" y="366"/>
                  <a:pt x="43" y="367"/>
                  <a:pt x="40" y="364"/>
                </a:cubicBezTo>
                <a:cubicBezTo>
                  <a:pt x="42" y="369"/>
                  <a:pt x="44" y="371"/>
                  <a:pt x="46" y="373"/>
                </a:cubicBezTo>
                <a:cubicBezTo>
                  <a:pt x="47" y="374"/>
                  <a:pt x="49" y="375"/>
                  <a:pt x="51" y="377"/>
                </a:cubicBezTo>
                <a:cubicBezTo>
                  <a:pt x="50" y="378"/>
                  <a:pt x="50" y="380"/>
                  <a:pt x="49" y="381"/>
                </a:cubicBezTo>
                <a:cubicBezTo>
                  <a:pt x="56" y="386"/>
                  <a:pt x="57" y="386"/>
                  <a:pt x="59" y="387"/>
                </a:cubicBezTo>
                <a:cubicBezTo>
                  <a:pt x="60" y="388"/>
                  <a:pt x="62" y="389"/>
                  <a:pt x="65" y="393"/>
                </a:cubicBezTo>
                <a:cubicBezTo>
                  <a:pt x="65" y="392"/>
                  <a:pt x="64" y="391"/>
                  <a:pt x="64" y="390"/>
                </a:cubicBezTo>
                <a:cubicBezTo>
                  <a:pt x="63" y="386"/>
                  <a:pt x="62" y="382"/>
                  <a:pt x="61" y="380"/>
                </a:cubicBezTo>
                <a:cubicBezTo>
                  <a:pt x="63" y="383"/>
                  <a:pt x="65" y="389"/>
                  <a:pt x="64" y="390"/>
                </a:cubicBezTo>
                <a:cubicBezTo>
                  <a:pt x="67" y="385"/>
                  <a:pt x="67" y="385"/>
                  <a:pt x="67" y="385"/>
                </a:cubicBezTo>
                <a:cubicBezTo>
                  <a:pt x="64" y="374"/>
                  <a:pt x="56" y="367"/>
                  <a:pt x="51" y="359"/>
                </a:cubicBezTo>
                <a:cubicBezTo>
                  <a:pt x="52" y="364"/>
                  <a:pt x="50" y="361"/>
                  <a:pt x="48" y="359"/>
                </a:cubicBezTo>
                <a:close/>
                <a:moveTo>
                  <a:pt x="64" y="172"/>
                </a:moveTo>
                <a:cubicBezTo>
                  <a:pt x="64" y="173"/>
                  <a:pt x="63" y="173"/>
                  <a:pt x="63" y="173"/>
                </a:cubicBezTo>
                <a:cubicBezTo>
                  <a:pt x="63" y="173"/>
                  <a:pt x="64" y="173"/>
                  <a:pt x="64" y="172"/>
                </a:cubicBezTo>
                <a:close/>
                <a:moveTo>
                  <a:pt x="85" y="128"/>
                </a:moveTo>
                <a:cubicBezTo>
                  <a:pt x="86" y="127"/>
                  <a:pt x="87" y="126"/>
                  <a:pt x="88" y="126"/>
                </a:cubicBezTo>
                <a:cubicBezTo>
                  <a:pt x="87" y="123"/>
                  <a:pt x="87" y="123"/>
                  <a:pt x="87" y="123"/>
                </a:cubicBezTo>
                <a:cubicBezTo>
                  <a:pt x="86" y="125"/>
                  <a:pt x="85" y="127"/>
                  <a:pt x="84" y="129"/>
                </a:cubicBezTo>
                <a:cubicBezTo>
                  <a:pt x="84" y="128"/>
                  <a:pt x="85" y="128"/>
                  <a:pt x="85" y="128"/>
                </a:cubicBezTo>
                <a:close/>
                <a:moveTo>
                  <a:pt x="95" y="121"/>
                </a:moveTo>
                <a:cubicBezTo>
                  <a:pt x="95" y="120"/>
                  <a:pt x="94" y="119"/>
                  <a:pt x="94" y="118"/>
                </a:cubicBezTo>
                <a:cubicBezTo>
                  <a:pt x="92" y="120"/>
                  <a:pt x="91" y="121"/>
                  <a:pt x="90" y="124"/>
                </a:cubicBezTo>
                <a:cubicBezTo>
                  <a:pt x="93" y="122"/>
                  <a:pt x="94" y="121"/>
                  <a:pt x="95" y="121"/>
                </a:cubicBezTo>
                <a:close/>
                <a:moveTo>
                  <a:pt x="140" y="78"/>
                </a:moveTo>
                <a:cubicBezTo>
                  <a:pt x="140" y="77"/>
                  <a:pt x="140" y="75"/>
                  <a:pt x="139" y="74"/>
                </a:cubicBezTo>
                <a:cubicBezTo>
                  <a:pt x="138" y="75"/>
                  <a:pt x="137" y="77"/>
                  <a:pt x="136" y="78"/>
                </a:cubicBezTo>
                <a:cubicBezTo>
                  <a:pt x="135" y="81"/>
                  <a:pt x="134" y="83"/>
                  <a:pt x="134" y="85"/>
                </a:cubicBezTo>
                <a:cubicBezTo>
                  <a:pt x="136" y="83"/>
                  <a:pt x="138" y="80"/>
                  <a:pt x="140" y="78"/>
                </a:cubicBezTo>
                <a:close/>
                <a:moveTo>
                  <a:pt x="247" y="36"/>
                </a:moveTo>
                <a:cubicBezTo>
                  <a:pt x="247" y="36"/>
                  <a:pt x="247" y="37"/>
                  <a:pt x="246" y="37"/>
                </a:cubicBezTo>
                <a:cubicBezTo>
                  <a:pt x="249" y="37"/>
                  <a:pt x="247" y="37"/>
                  <a:pt x="247" y="36"/>
                </a:cubicBezTo>
                <a:close/>
                <a:moveTo>
                  <a:pt x="279" y="35"/>
                </a:moveTo>
                <a:cubicBezTo>
                  <a:pt x="278" y="35"/>
                  <a:pt x="277" y="34"/>
                  <a:pt x="276" y="33"/>
                </a:cubicBezTo>
                <a:cubicBezTo>
                  <a:pt x="274" y="34"/>
                  <a:pt x="273" y="35"/>
                  <a:pt x="272" y="35"/>
                </a:cubicBezTo>
                <a:cubicBezTo>
                  <a:pt x="275" y="35"/>
                  <a:pt x="277" y="35"/>
                  <a:pt x="279" y="35"/>
                </a:cubicBezTo>
                <a:close/>
                <a:moveTo>
                  <a:pt x="350" y="45"/>
                </a:moveTo>
                <a:cubicBezTo>
                  <a:pt x="351" y="45"/>
                  <a:pt x="351" y="45"/>
                  <a:pt x="352" y="45"/>
                </a:cubicBezTo>
                <a:lnTo>
                  <a:pt x="350" y="45"/>
                </a:lnTo>
                <a:close/>
                <a:moveTo>
                  <a:pt x="503" y="158"/>
                </a:moveTo>
                <a:cubicBezTo>
                  <a:pt x="503" y="158"/>
                  <a:pt x="503" y="158"/>
                  <a:pt x="503" y="158"/>
                </a:cubicBezTo>
                <a:cubicBezTo>
                  <a:pt x="503" y="158"/>
                  <a:pt x="503" y="158"/>
                  <a:pt x="503" y="158"/>
                </a:cubicBezTo>
                <a:cubicBezTo>
                  <a:pt x="503" y="158"/>
                  <a:pt x="503" y="158"/>
                  <a:pt x="503" y="158"/>
                </a:cubicBezTo>
                <a:cubicBezTo>
                  <a:pt x="503" y="158"/>
                  <a:pt x="503" y="158"/>
                  <a:pt x="503" y="158"/>
                </a:cubicBezTo>
                <a:close/>
                <a:moveTo>
                  <a:pt x="504" y="156"/>
                </a:moveTo>
                <a:cubicBezTo>
                  <a:pt x="504" y="156"/>
                  <a:pt x="504" y="156"/>
                  <a:pt x="504" y="157"/>
                </a:cubicBezTo>
                <a:cubicBezTo>
                  <a:pt x="504" y="156"/>
                  <a:pt x="504" y="156"/>
                  <a:pt x="504" y="156"/>
                </a:cubicBezTo>
                <a:cubicBezTo>
                  <a:pt x="504" y="156"/>
                  <a:pt x="504" y="156"/>
                  <a:pt x="504" y="156"/>
                </a:cubicBezTo>
                <a:close/>
                <a:moveTo>
                  <a:pt x="81" y="390"/>
                </a:moveTo>
                <a:cubicBezTo>
                  <a:pt x="82" y="390"/>
                  <a:pt x="82" y="388"/>
                  <a:pt x="83" y="389"/>
                </a:cubicBezTo>
                <a:cubicBezTo>
                  <a:pt x="79" y="383"/>
                  <a:pt x="79" y="383"/>
                  <a:pt x="79" y="383"/>
                </a:cubicBezTo>
                <a:cubicBezTo>
                  <a:pt x="81" y="387"/>
                  <a:pt x="80" y="388"/>
                  <a:pt x="81" y="390"/>
                </a:cubicBezTo>
                <a:close/>
                <a:moveTo>
                  <a:pt x="83" y="390"/>
                </a:moveTo>
                <a:cubicBezTo>
                  <a:pt x="83" y="389"/>
                  <a:pt x="83" y="389"/>
                  <a:pt x="83" y="389"/>
                </a:cubicBezTo>
                <a:lnTo>
                  <a:pt x="83" y="390"/>
                </a:lnTo>
                <a:close/>
                <a:moveTo>
                  <a:pt x="76" y="403"/>
                </a:moveTo>
                <a:cubicBezTo>
                  <a:pt x="75" y="404"/>
                  <a:pt x="75" y="405"/>
                  <a:pt x="76" y="407"/>
                </a:cubicBezTo>
                <a:cubicBezTo>
                  <a:pt x="78" y="409"/>
                  <a:pt x="80" y="411"/>
                  <a:pt x="81" y="413"/>
                </a:cubicBezTo>
                <a:cubicBezTo>
                  <a:pt x="81" y="413"/>
                  <a:pt x="81" y="413"/>
                  <a:pt x="81" y="412"/>
                </a:cubicBezTo>
                <a:cubicBezTo>
                  <a:pt x="86" y="411"/>
                  <a:pt x="81" y="407"/>
                  <a:pt x="76" y="403"/>
                </a:cubicBezTo>
                <a:close/>
                <a:moveTo>
                  <a:pt x="82" y="414"/>
                </a:moveTo>
                <a:cubicBezTo>
                  <a:pt x="83" y="416"/>
                  <a:pt x="85" y="417"/>
                  <a:pt x="86" y="419"/>
                </a:cubicBezTo>
                <a:cubicBezTo>
                  <a:pt x="87" y="418"/>
                  <a:pt x="84" y="417"/>
                  <a:pt x="82" y="414"/>
                </a:cubicBezTo>
                <a:close/>
                <a:moveTo>
                  <a:pt x="59" y="346"/>
                </a:moveTo>
                <a:cubicBezTo>
                  <a:pt x="59" y="349"/>
                  <a:pt x="63" y="346"/>
                  <a:pt x="62" y="348"/>
                </a:cubicBezTo>
                <a:cubicBezTo>
                  <a:pt x="67" y="350"/>
                  <a:pt x="52" y="333"/>
                  <a:pt x="59" y="346"/>
                </a:cubicBezTo>
                <a:close/>
                <a:moveTo>
                  <a:pt x="55" y="380"/>
                </a:moveTo>
                <a:cubicBezTo>
                  <a:pt x="53" y="375"/>
                  <a:pt x="51" y="369"/>
                  <a:pt x="50" y="369"/>
                </a:cubicBezTo>
                <a:cubicBezTo>
                  <a:pt x="53" y="378"/>
                  <a:pt x="53" y="378"/>
                  <a:pt x="53" y="378"/>
                </a:cubicBezTo>
                <a:cubicBezTo>
                  <a:pt x="53" y="378"/>
                  <a:pt x="54" y="379"/>
                  <a:pt x="55" y="380"/>
                </a:cubicBezTo>
                <a:close/>
                <a:moveTo>
                  <a:pt x="55" y="380"/>
                </a:moveTo>
                <a:cubicBezTo>
                  <a:pt x="57" y="383"/>
                  <a:pt x="58" y="386"/>
                  <a:pt x="59" y="387"/>
                </a:cubicBezTo>
                <a:cubicBezTo>
                  <a:pt x="59" y="385"/>
                  <a:pt x="57" y="382"/>
                  <a:pt x="55" y="380"/>
                </a:cubicBezTo>
                <a:close/>
                <a:moveTo>
                  <a:pt x="385" y="532"/>
                </a:moveTo>
                <a:cubicBezTo>
                  <a:pt x="393" y="530"/>
                  <a:pt x="393" y="530"/>
                  <a:pt x="393" y="530"/>
                </a:cubicBezTo>
                <a:cubicBezTo>
                  <a:pt x="387" y="530"/>
                  <a:pt x="387" y="530"/>
                  <a:pt x="387" y="530"/>
                </a:cubicBezTo>
                <a:lnTo>
                  <a:pt x="385" y="532"/>
                </a:lnTo>
                <a:close/>
                <a:moveTo>
                  <a:pt x="397" y="520"/>
                </a:moveTo>
                <a:cubicBezTo>
                  <a:pt x="401" y="524"/>
                  <a:pt x="401" y="524"/>
                  <a:pt x="401" y="524"/>
                </a:cubicBezTo>
                <a:cubicBezTo>
                  <a:pt x="404" y="517"/>
                  <a:pt x="404" y="517"/>
                  <a:pt x="404" y="517"/>
                </a:cubicBezTo>
                <a:cubicBezTo>
                  <a:pt x="402" y="518"/>
                  <a:pt x="399" y="520"/>
                  <a:pt x="397" y="520"/>
                </a:cubicBezTo>
                <a:close/>
                <a:moveTo>
                  <a:pt x="247" y="47"/>
                </a:moveTo>
                <a:cubicBezTo>
                  <a:pt x="250" y="47"/>
                  <a:pt x="253" y="46"/>
                  <a:pt x="256" y="46"/>
                </a:cubicBezTo>
                <a:cubicBezTo>
                  <a:pt x="250" y="46"/>
                  <a:pt x="246" y="42"/>
                  <a:pt x="247" y="47"/>
                </a:cubicBezTo>
                <a:close/>
                <a:moveTo>
                  <a:pt x="256" y="46"/>
                </a:moveTo>
                <a:cubicBezTo>
                  <a:pt x="256" y="46"/>
                  <a:pt x="257" y="46"/>
                  <a:pt x="258" y="45"/>
                </a:cubicBezTo>
                <a:cubicBezTo>
                  <a:pt x="257" y="45"/>
                  <a:pt x="256" y="46"/>
                  <a:pt x="256" y="46"/>
                </a:cubicBezTo>
                <a:close/>
              </a:path>
            </a:pathLst>
          </a:custGeom>
          <a:solidFill>
            <a:schemeClr val="bg1"/>
          </a:solidFill>
          <a:ln>
            <a:noFill/>
          </a:ln>
        </p:spPr>
        <p:txBody>
          <a:bodyPr vert="horz" wrap="square" lIns="91440" tIns="45720" rIns="91440" bIns="45720" numCol="1" anchor="ctr" anchorCtr="0" compatLnSpc="1">
            <a:prstTxWarp prst="textNoShape">
              <a:avLst/>
            </a:prstTxWarp>
          </a:bodyPr>
          <a:lstStyle/>
          <a:p>
            <a:pPr algn="ctr"/>
            <a:r>
              <a:rPr sz="1400" b="1" dirty="0">
                <a:solidFill>
                  <a:schemeClr val="bg1"/>
                </a:solidFill>
              </a:rPr>
              <a:t>2</a:t>
            </a:r>
          </a:p>
        </p:txBody>
      </p:sp>
      <p:sp>
        <p:nvSpPr>
          <p:cNvPr id="4" name="CuadroTexto 3">
            <a:extLst>
              <a:ext uri="{FF2B5EF4-FFF2-40B4-BE49-F238E27FC236}">
                <a16:creationId xmlns:a16="http://schemas.microsoft.com/office/drawing/2014/main" id="{D6546715-6AE7-2D17-8111-DE867BF525FC}"/>
              </a:ext>
            </a:extLst>
          </p:cNvPr>
          <p:cNvSpPr txBox="1"/>
          <p:nvPr/>
        </p:nvSpPr>
        <p:spPr>
          <a:xfrm>
            <a:off x="381876" y="520730"/>
            <a:ext cx="7940088" cy="400110"/>
          </a:xfrm>
          <a:prstGeom prst="rect">
            <a:avLst/>
          </a:prstGeom>
          <a:noFill/>
        </p:spPr>
        <p:txBody>
          <a:bodyPr wrap="square">
            <a:spAutoFit/>
          </a:bodyPr>
          <a:lstStyle/>
          <a:p>
            <a:r>
              <a:rPr lang="en-US" sz="2000" b="1" dirty="0" err="1">
                <a:solidFill>
                  <a:schemeClr val="bg1"/>
                </a:solidFill>
              </a:rPr>
              <a:t>Nuestro</a:t>
            </a:r>
            <a:r>
              <a:rPr lang="en-US" sz="2000" b="1" dirty="0">
                <a:solidFill>
                  <a:schemeClr val="bg1"/>
                </a:solidFill>
              </a:rPr>
              <a:t> </a:t>
            </a:r>
            <a:r>
              <a:rPr lang="en-US" sz="2000" b="1" dirty="0" err="1">
                <a:solidFill>
                  <a:schemeClr val="bg1"/>
                </a:solidFill>
              </a:rPr>
              <a:t>crecimiento</a:t>
            </a:r>
            <a:r>
              <a:rPr lang="en-US" sz="2000" b="1" dirty="0">
                <a:solidFill>
                  <a:schemeClr val="bg1"/>
                </a:solidFill>
              </a:rPr>
              <a:t> no se </a:t>
            </a:r>
            <a:r>
              <a:rPr lang="en-US" sz="2000" b="1" dirty="0" err="1">
                <a:solidFill>
                  <a:schemeClr val="bg1"/>
                </a:solidFill>
              </a:rPr>
              <a:t>detiene</a:t>
            </a:r>
            <a:endParaRPr lang="en-US" sz="2000" b="1" dirty="0">
              <a:solidFill>
                <a:schemeClr val="bg1"/>
              </a:solidFill>
            </a:endParaRPr>
          </a:p>
        </p:txBody>
      </p:sp>
      <p:pic>
        <p:nvPicPr>
          <p:cNvPr id="5" name="Imagen 4" descr="Dibujo en blanco y negro&#10;&#10;Descripción generada automáticamente con confianza baja">
            <a:extLst>
              <a:ext uri="{FF2B5EF4-FFF2-40B4-BE49-F238E27FC236}">
                <a16:creationId xmlns:a16="http://schemas.microsoft.com/office/drawing/2014/main" id="{4C5AB6BD-2E5A-A96A-DC66-092F3868FED7}"/>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rot="19357986">
            <a:off x="26105" y="1188614"/>
            <a:ext cx="3717300" cy="2963557"/>
          </a:xfrm>
          <a:prstGeom prst="rect">
            <a:avLst/>
          </a:prstGeom>
        </p:spPr>
      </p:pic>
    </p:spTree>
    <p:extLst>
      <p:ext uri="{BB962C8B-B14F-4D97-AF65-F5344CB8AC3E}">
        <p14:creationId xmlns:p14="http://schemas.microsoft.com/office/powerpoint/2010/main" val="29046846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RVEASPECTRATIO" val="False"/>
  <p:tag name="DEFAULTONLEFT" val="744.625"/>
  <p:tag name="DEFAULTOFFLEFT" val="-40"/>
  <p:tag name="SLIDEELEMTYPE" val="14"/>
  <p:tag name="BULLETSTYLE" val="BulletStyle"/>
  <p:tag name="JAZZCOMPLIANT" val="True"/>
  <p:tag name="DEFAULTHEIGHT" val="19.25"/>
  <p:tag name="DEFAULTWIDTH" val="20"/>
  <p:tag name="DEFAULTTOP" val="578.5"/>
  <p:tag name="DEFAULTLEFT" val="744.625"/>
  <p:tag name="ISLOCKED" val="False"/>
</p:tagLst>
</file>

<file path=ppt/tags/tag10.xml><?xml version="1.0" encoding="utf-8"?>
<p:tagLst xmlns:a="http://schemas.openxmlformats.org/drawingml/2006/main" xmlns:r="http://schemas.openxmlformats.org/officeDocument/2006/relationships" xmlns:p="http://schemas.openxmlformats.org/presentationml/2006/main">
  <p:tag name="DEFAULTTOP" val="75"/>
  <p:tag name="PRESERVEASPECTRATIO" val="False"/>
  <p:tag name="DEFAULTHEIGHT" val="23.5"/>
  <p:tag name="DEFAULTWIDTH" val="504"/>
  <p:tag name="DEFAULTONLEFT" val="234.125"/>
  <p:tag name="DEFAULTOFFLEFT" val="-524"/>
  <p:tag name="DEFAULTLEFT" val="234.125"/>
  <p:tag name="SLIDEELEMTYPE" val="1"/>
  <p:tag name="BULLETSTYLE" val="BulletStyle"/>
  <p:tag name="ONEMERRILL" val="2"/>
  <p:tag name="JAZZCOMPLIANT" val="True"/>
</p:tagLst>
</file>

<file path=ppt/tags/tag11.xml><?xml version="1.0" encoding="utf-8"?>
<p:tagLst xmlns:a="http://schemas.openxmlformats.org/drawingml/2006/main" xmlns:r="http://schemas.openxmlformats.org/officeDocument/2006/relationships" xmlns:p="http://schemas.openxmlformats.org/presentationml/2006/main">
  <p:tag name="ISLOCKED" val="False"/>
</p:tagLst>
</file>

<file path=ppt/tags/tag12.xml><?xml version="1.0" encoding="utf-8"?>
<p:tagLst xmlns:a="http://schemas.openxmlformats.org/drawingml/2006/main" xmlns:r="http://schemas.openxmlformats.org/officeDocument/2006/relationships" xmlns:p="http://schemas.openxmlformats.org/presentationml/2006/main">
  <p:tag name="PRESERVEASPECTRATIO" val="False"/>
  <p:tag name="DEFAULTONLEFT" val="744.625"/>
  <p:tag name="DEFAULTOFFLEFT" val="-40"/>
  <p:tag name="SLIDEELEMTYPE" val="14"/>
  <p:tag name="BULLETSTYLE" val="BulletStyle"/>
  <p:tag name="JAZZCOMPLIANT" val="True"/>
  <p:tag name="DEFAULTHEIGHT" val="19.25"/>
  <p:tag name="DEFAULTWIDTH" val="20"/>
  <p:tag name="DEFAULTTOP" val="578.5"/>
  <p:tag name="DEFAULTLEFT" val="744.625"/>
  <p:tag name="ISLOCKED" val="False"/>
</p:tagLst>
</file>

<file path=ppt/tags/tag13.xml><?xml version="1.0" encoding="utf-8"?>
<p:tagLst xmlns:a="http://schemas.openxmlformats.org/drawingml/2006/main" xmlns:r="http://schemas.openxmlformats.org/officeDocument/2006/relationships" xmlns:p="http://schemas.openxmlformats.org/presentationml/2006/main">
  <p:tag name="PRESERVEASPECTRATIO" val="False"/>
  <p:tag name="DEFAULTONLEFT" val="234"/>
  <p:tag name="DEFAULTOFFLEFT" val="-524"/>
  <p:tag name="SLIDEELEMTYPE" val="2"/>
  <p:tag name="BULLETSTYLE" val="BulletStyle"/>
  <p:tag name="ONEMERRILL" val="2"/>
  <p:tag name="JAZZCOMPLIANT" val="True"/>
  <p:tag name="DEFAULTHEIGHT" val="23.5"/>
  <p:tag name="DEFAULTWIDTH" val="504"/>
  <p:tag name="DEFAULTTOP" val="97"/>
  <p:tag name="DEFAULTLEFT" val="234"/>
  <p:tag name="ISLOCKED" val="False"/>
</p:tagLst>
</file>

<file path=ppt/tags/tag14.xml><?xml version="1.0" encoding="utf-8"?>
<p:tagLst xmlns:a="http://schemas.openxmlformats.org/drawingml/2006/main" xmlns:r="http://schemas.openxmlformats.org/officeDocument/2006/relationships" xmlns:p="http://schemas.openxmlformats.org/presentationml/2006/main">
  <p:tag name="PRESERVEASPECTRATIO" val="False"/>
  <p:tag name="DEFAULTONLEFT" val="234.125"/>
  <p:tag name="DEFAULTOFFLEFT" val="-524"/>
  <p:tag name="SLIDEELEMTYPE" val="1"/>
  <p:tag name="BULLETSTYLE" val="BulletStyle"/>
  <p:tag name="ONEMERRILL" val="2"/>
  <p:tag name="JAZZCOMPLIANT" val="True"/>
  <p:tag name="DEFAULTHEIGHT" val="23.5"/>
  <p:tag name="DEFAULTWIDTH" val="504"/>
  <p:tag name="DEFAULTTOP" val="75"/>
  <p:tag name="DEFAULTLEFT" val="234.125"/>
  <p:tag name="ISLOCKED" val="False"/>
</p:tagLst>
</file>

<file path=ppt/tags/tag15.xml><?xml version="1.0" encoding="utf-8"?>
<p:tagLst xmlns:a="http://schemas.openxmlformats.org/drawingml/2006/main" xmlns:r="http://schemas.openxmlformats.org/officeDocument/2006/relationships" xmlns:p="http://schemas.openxmlformats.org/presentationml/2006/main">
  <p:tag name="ISLOCKED" val="False"/>
</p:tagLst>
</file>

<file path=ppt/tags/tag16.xml><?xml version="1.0" encoding="utf-8"?>
<p:tagLst xmlns:a="http://schemas.openxmlformats.org/drawingml/2006/main" xmlns:r="http://schemas.openxmlformats.org/officeDocument/2006/relationships" xmlns:p="http://schemas.openxmlformats.org/presentationml/2006/main">
  <p:tag name="ISLOCKED" val="False"/>
</p:tagLst>
</file>

<file path=ppt/tags/tag17.xml><?xml version="1.0" encoding="utf-8"?>
<p:tagLst xmlns:a="http://schemas.openxmlformats.org/drawingml/2006/main" xmlns:r="http://schemas.openxmlformats.org/officeDocument/2006/relationships" xmlns:p="http://schemas.openxmlformats.org/presentationml/2006/main">
  <p:tag name="ISLOCKED" val="False"/>
</p:tagLst>
</file>

<file path=ppt/tags/tag18.xml><?xml version="1.0" encoding="utf-8"?>
<p:tagLst xmlns:a="http://schemas.openxmlformats.org/drawingml/2006/main" xmlns:r="http://schemas.openxmlformats.org/officeDocument/2006/relationships" xmlns:p="http://schemas.openxmlformats.org/presentationml/2006/main">
  <p:tag name="ISLOCKED" val="False"/>
</p:tagLst>
</file>

<file path=ppt/tags/tag19.xml><?xml version="1.0" encoding="utf-8"?>
<p:tagLst xmlns:a="http://schemas.openxmlformats.org/drawingml/2006/main" xmlns:r="http://schemas.openxmlformats.org/officeDocument/2006/relationships" xmlns:p="http://schemas.openxmlformats.org/presentationml/2006/main">
  <p:tag name="ISLOCKED" val="False"/>
</p:tagLst>
</file>

<file path=ppt/tags/tag2.xml><?xml version="1.0" encoding="utf-8"?>
<p:tagLst xmlns:a="http://schemas.openxmlformats.org/drawingml/2006/main" xmlns:r="http://schemas.openxmlformats.org/officeDocument/2006/relationships" xmlns:p="http://schemas.openxmlformats.org/presentationml/2006/main">
  <p:tag name="PRESERVEASPECTRATIO" val="False"/>
  <p:tag name="DEFAULTONLEFT" val="234"/>
  <p:tag name="DEFAULTOFFLEFT" val="-524"/>
  <p:tag name="SLIDEELEMTYPE" val="2"/>
  <p:tag name="BULLETSTYLE" val="BulletStyle"/>
  <p:tag name="ONEMERRILL" val="2"/>
  <p:tag name="JAZZCOMPLIANT" val="True"/>
  <p:tag name="DEFAULTHEIGHT" val="23.5"/>
  <p:tag name="DEFAULTWIDTH" val="504"/>
  <p:tag name="DEFAULTTOP" val="97"/>
  <p:tag name="DEFAULTLEFT" val="234"/>
  <p:tag name="ISLOCKED" val="False"/>
</p:tagLst>
</file>

<file path=ppt/tags/tag20.xml><?xml version="1.0" encoding="utf-8"?>
<p:tagLst xmlns:a="http://schemas.openxmlformats.org/drawingml/2006/main" xmlns:r="http://schemas.openxmlformats.org/officeDocument/2006/relationships" xmlns:p="http://schemas.openxmlformats.org/presentationml/2006/main">
  <p:tag name="ISLOCKED" val="False"/>
</p:tagLst>
</file>

<file path=ppt/tags/tag21.xml><?xml version="1.0" encoding="utf-8"?>
<p:tagLst xmlns:a="http://schemas.openxmlformats.org/drawingml/2006/main" xmlns:r="http://schemas.openxmlformats.org/officeDocument/2006/relationships" xmlns:p="http://schemas.openxmlformats.org/presentationml/2006/main">
  <p:tag name="PRESERVEASPECTRATIO" val="False"/>
  <p:tag name="DEFAULTONLEFT" val="234.125"/>
  <p:tag name="DEFAULTOFFLEFT" val="-524"/>
  <p:tag name="SLIDEELEMTYPE" val="1"/>
  <p:tag name="BULLETSTYLE" val="BulletStyle"/>
  <p:tag name="ONEMERRILL" val="2"/>
  <p:tag name="JAZZCOMPLIANT" val="True"/>
  <p:tag name="DEFAULTHEIGHT" val="23.5"/>
  <p:tag name="DEFAULTWIDTH" val="504"/>
  <p:tag name="DEFAULTTOP" val="75"/>
  <p:tag name="DEFAULTLEFT" val="234.125"/>
  <p:tag name="ISLOCKED" val="False"/>
</p:tagLst>
</file>

<file path=ppt/tags/tag22.xml><?xml version="1.0" encoding="utf-8"?>
<p:tagLst xmlns:a="http://schemas.openxmlformats.org/drawingml/2006/main" xmlns:r="http://schemas.openxmlformats.org/officeDocument/2006/relationships" xmlns:p="http://schemas.openxmlformats.org/presentationml/2006/main">
  <p:tag name="ISLOCKED" val="False"/>
</p:tagLst>
</file>

<file path=ppt/tags/tag23.xml><?xml version="1.0" encoding="utf-8"?>
<p:tagLst xmlns:a="http://schemas.openxmlformats.org/drawingml/2006/main" xmlns:r="http://schemas.openxmlformats.org/officeDocument/2006/relationships" xmlns:p="http://schemas.openxmlformats.org/presentationml/2006/main">
  <p:tag name="PRESERVEASPECTRATIO" val="False"/>
  <p:tag name="DEFAULTONLEFT" val="234.125"/>
  <p:tag name="DEFAULTOFFLEFT" val="-524"/>
  <p:tag name="SLIDEELEMTYPE" val="1"/>
  <p:tag name="BULLETSTYLE" val="BulletStyle"/>
  <p:tag name="ONEMERRILL" val="2"/>
  <p:tag name="JAZZCOMPLIANT" val="True"/>
  <p:tag name="DEFAULTHEIGHT" val="23.5"/>
  <p:tag name="DEFAULTWIDTH" val="504"/>
  <p:tag name="DEFAULTTOP" val="75"/>
  <p:tag name="DEFAULTLEFT" val="234.125"/>
  <p:tag name="ISLOCKED" val="False"/>
</p:tagLst>
</file>

<file path=ppt/tags/tag24.xml><?xml version="1.0" encoding="utf-8"?>
<p:tagLst xmlns:a="http://schemas.openxmlformats.org/drawingml/2006/main" xmlns:r="http://schemas.openxmlformats.org/officeDocument/2006/relationships" xmlns:p="http://schemas.openxmlformats.org/presentationml/2006/main">
  <p:tag name="ISLOCKED" val="False"/>
</p:tagLst>
</file>

<file path=ppt/tags/tag25.xml><?xml version="1.0" encoding="utf-8"?>
<p:tagLst xmlns:a="http://schemas.openxmlformats.org/drawingml/2006/main" xmlns:r="http://schemas.openxmlformats.org/officeDocument/2006/relationships" xmlns:p="http://schemas.openxmlformats.org/presentationml/2006/main">
  <p:tag name="PRESERVEASPECTRATIO" val="False"/>
  <p:tag name="DEFAULTONLEFT" val="234.125"/>
  <p:tag name="DEFAULTOFFLEFT" val="-524"/>
  <p:tag name="SLIDEELEMTYPE" val="1"/>
  <p:tag name="BULLETSTYLE" val="BulletStyle"/>
  <p:tag name="ONEMERRILL" val="2"/>
  <p:tag name="JAZZCOMPLIANT" val="True"/>
  <p:tag name="DEFAULTHEIGHT" val="23.5"/>
  <p:tag name="DEFAULTWIDTH" val="504"/>
  <p:tag name="DEFAULTTOP" val="75"/>
  <p:tag name="DEFAULTLEFT" val="234.125"/>
  <p:tag name="ISLOCKED" val="False"/>
</p:tagLst>
</file>

<file path=ppt/tags/tag26.xml><?xml version="1.0" encoding="utf-8"?>
<p:tagLst xmlns:a="http://schemas.openxmlformats.org/drawingml/2006/main" xmlns:r="http://schemas.openxmlformats.org/officeDocument/2006/relationships" xmlns:p="http://schemas.openxmlformats.org/presentationml/2006/main">
  <p:tag name="PRESERVEASPECTRATIO" val="False"/>
  <p:tag name="DEFAULTONLEFT" val="234"/>
  <p:tag name="DEFAULTOFFLEFT" val="-524"/>
  <p:tag name="SLIDEELEMTYPE" val="2"/>
  <p:tag name="BULLETSTYLE" val="BulletStyle"/>
  <p:tag name="ONEMERRILL" val="2"/>
  <p:tag name="JAZZCOMPLIANT" val="True"/>
  <p:tag name="DEFAULTHEIGHT" val="23.5"/>
  <p:tag name="DEFAULTWIDTH" val="504"/>
  <p:tag name="DEFAULTTOP" val="97"/>
  <p:tag name="DEFAULTLEFT" val="234"/>
  <p:tag name="ISLOCKED" val="False"/>
</p:tagLst>
</file>

<file path=ppt/tags/tag27.xml><?xml version="1.0" encoding="utf-8"?>
<p:tagLst xmlns:a="http://schemas.openxmlformats.org/drawingml/2006/main" xmlns:r="http://schemas.openxmlformats.org/officeDocument/2006/relationships" xmlns:p="http://schemas.openxmlformats.org/presentationml/2006/main">
  <p:tag name="ISLOCKED" val="False"/>
</p:tagLst>
</file>

<file path=ppt/tags/tag28.xml><?xml version="1.0" encoding="utf-8"?>
<p:tagLst xmlns:a="http://schemas.openxmlformats.org/drawingml/2006/main" xmlns:r="http://schemas.openxmlformats.org/officeDocument/2006/relationships" xmlns:p="http://schemas.openxmlformats.org/presentationml/2006/main">
  <p:tag name="PRESERVEASPECTRATIO" val="False"/>
  <p:tag name="DEFAULTONLEFT" val="234"/>
  <p:tag name="DEFAULTOFFLEFT" val="-524"/>
  <p:tag name="SLIDEELEMTYPE" val="2"/>
  <p:tag name="BULLETSTYLE" val="BulletStyle"/>
  <p:tag name="ONEMERRILL" val="2"/>
  <p:tag name="JAZZCOMPLIANT" val="True"/>
  <p:tag name="DEFAULTHEIGHT" val="23.5"/>
  <p:tag name="DEFAULTWIDTH" val="504"/>
  <p:tag name="DEFAULTTOP" val="97"/>
  <p:tag name="DEFAULTLEFT" val="234"/>
  <p:tag name="ISLOCKED" val="False"/>
</p:tagLst>
</file>

<file path=ppt/tags/tag29.xml><?xml version="1.0" encoding="utf-8"?>
<p:tagLst xmlns:a="http://schemas.openxmlformats.org/drawingml/2006/main" xmlns:r="http://schemas.openxmlformats.org/officeDocument/2006/relationships" xmlns:p="http://schemas.openxmlformats.org/presentationml/2006/main">
  <p:tag name="PRESERVEASPECTRATIO" val="False"/>
  <p:tag name="DEFAULTONLEFT" val="744.625"/>
  <p:tag name="DEFAULTOFFLEFT" val="-40"/>
  <p:tag name="SLIDEELEMTYPE" val="14"/>
  <p:tag name="BULLETSTYLE" val="BulletStyle"/>
  <p:tag name="JAZZCOMPLIANT" val="True"/>
  <p:tag name="DEFAULTHEIGHT" val="19.25"/>
  <p:tag name="DEFAULTWIDTH" val="20"/>
  <p:tag name="DEFAULTTOP" val="578.5"/>
  <p:tag name="DEFAULTLEFT" val="744.625"/>
  <p:tag name="ISLOCKED" val="False"/>
</p:tagLst>
</file>

<file path=ppt/tags/tag3.xml><?xml version="1.0" encoding="utf-8"?>
<p:tagLst xmlns:a="http://schemas.openxmlformats.org/drawingml/2006/main" xmlns:r="http://schemas.openxmlformats.org/officeDocument/2006/relationships" xmlns:p="http://schemas.openxmlformats.org/presentationml/2006/main">
  <p:tag name="ISLOCKED" val="False"/>
</p:tagLst>
</file>

<file path=ppt/tags/tag30.xml><?xml version="1.0" encoding="utf-8"?>
<p:tagLst xmlns:a="http://schemas.openxmlformats.org/drawingml/2006/main" xmlns:r="http://schemas.openxmlformats.org/officeDocument/2006/relationships" xmlns:p="http://schemas.openxmlformats.org/presentationml/2006/main">
  <p:tag name="PRESERVEASPECTRATIO" val="False"/>
  <p:tag name="DEFAULTONLEFT" val="234.125"/>
  <p:tag name="DEFAULTOFFLEFT" val="-524"/>
  <p:tag name="SLIDEELEMTYPE" val="1"/>
  <p:tag name="BULLETSTYLE" val="BulletStyle"/>
  <p:tag name="ONEMERRILL" val="2"/>
  <p:tag name="JAZZCOMPLIANT" val="True"/>
  <p:tag name="DEFAULTHEIGHT" val="23.5"/>
  <p:tag name="DEFAULTWIDTH" val="504"/>
  <p:tag name="DEFAULTTOP" val="75"/>
  <p:tag name="DEFAULTLEFT" val="234.125"/>
  <p:tag name="ISLOCKED" val="False"/>
</p:tagLst>
</file>

<file path=ppt/tags/tag31.xml><?xml version="1.0" encoding="utf-8"?>
<p:tagLst xmlns:a="http://schemas.openxmlformats.org/drawingml/2006/main" xmlns:r="http://schemas.openxmlformats.org/officeDocument/2006/relationships" xmlns:p="http://schemas.openxmlformats.org/presentationml/2006/main">
  <p:tag name="ISLOCKED" val="False"/>
</p:tagLst>
</file>

<file path=ppt/tags/tag32.xml><?xml version="1.0" encoding="utf-8"?>
<p:tagLst xmlns:a="http://schemas.openxmlformats.org/drawingml/2006/main" xmlns:r="http://schemas.openxmlformats.org/officeDocument/2006/relationships" xmlns:p="http://schemas.openxmlformats.org/presentationml/2006/main">
  <p:tag name="SLIDEELEMTYPE" val="17"/>
  <p:tag name="JAZZCOMPLIANT" val="True"/>
</p:tagLst>
</file>

<file path=ppt/tags/tag33.xml><?xml version="1.0" encoding="utf-8"?>
<p:tagLst xmlns:a="http://schemas.openxmlformats.org/drawingml/2006/main" xmlns:r="http://schemas.openxmlformats.org/officeDocument/2006/relationships" xmlns:p="http://schemas.openxmlformats.org/presentationml/2006/main">
  <p:tag name="PRESERVEASPECTRATIO" val="False"/>
  <p:tag name="DEFAULTONLEFT" val="744.625"/>
  <p:tag name="DEFAULTOFFLEFT" val="-40"/>
  <p:tag name="SLIDEELEMTYPE" val="14"/>
  <p:tag name="BULLETSTYLE" val="BulletStyle"/>
  <p:tag name="JAZZCOMPLIANT" val="True"/>
  <p:tag name="DEFAULTHEIGHT" val="19.25"/>
  <p:tag name="DEFAULTWIDTH" val="20"/>
  <p:tag name="DEFAULTTOP" val="578.5"/>
  <p:tag name="DEFAULTLEFT" val="744.625"/>
  <p:tag name="ISLOCKED" val="False"/>
</p:tagLst>
</file>

<file path=ppt/tags/tag34.xml><?xml version="1.0" encoding="utf-8"?>
<p:tagLst xmlns:a="http://schemas.openxmlformats.org/drawingml/2006/main" xmlns:r="http://schemas.openxmlformats.org/officeDocument/2006/relationships" xmlns:p="http://schemas.openxmlformats.org/presentationml/2006/main">
  <p:tag name="PRESERVEASPECTRATIO" val="False"/>
  <p:tag name="DEFAULTONLEFT" val="234"/>
  <p:tag name="DEFAULTOFFLEFT" val="-524"/>
  <p:tag name="SLIDEELEMTYPE" val="2"/>
  <p:tag name="BULLETSTYLE" val="BulletStyle"/>
  <p:tag name="ONEMERRILL" val="2"/>
  <p:tag name="JAZZCOMPLIANT" val="True"/>
  <p:tag name="DEFAULTHEIGHT" val="23.5"/>
  <p:tag name="DEFAULTWIDTH" val="504"/>
  <p:tag name="DEFAULTTOP" val="97"/>
  <p:tag name="DEFAULTLEFT" val="234"/>
  <p:tag name="ISLOCKED" val="False"/>
</p:tagLst>
</file>

<file path=ppt/tags/tag35.xml><?xml version="1.0" encoding="utf-8"?>
<p:tagLst xmlns:a="http://schemas.openxmlformats.org/drawingml/2006/main" xmlns:r="http://schemas.openxmlformats.org/officeDocument/2006/relationships" xmlns:p="http://schemas.openxmlformats.org/presentationml/2006/main">
  <p:tag name="ISLOCKED" val="False"/>
</p:tagLst>
</file>

<file path=ppt/tags/tag36.xml><?xml version="1.0" encoding="utf-8"?>
<p:tagLst xmlns:a="http://schemas.openxmlformats.org/drawingml/2006/main" xmlns:r="http://schemas.openxmlformats.org/officeDocument/2006/relationships" xmlns:p="http://schemas.openxmlformats.org/presentationml/2006/main">
  <p:tag name="ISLOCKED" val="False"/>
</p:tagLst>
</file>

<file path=ppt/tags/tag37.xml><?xml version="1.0" encoding="utf-8"?>
<p:tagLst xmlns:a="http://schemas.openxmlformats.org/drawingml/2006/main" xmlns:r="http://schemas.openxmlformats.org/officeDocument/2006/relationships" xmlns:p="http://schemas.openxmlformats.org/presentationml/2006/main">
  <p:tag name="ISLOCKED" val="False"/>
</p:tagLst>
</file>

<file path=ppt/tags/tag38.xml><?xml version="1.0" encoding="utf-8"?>
<p:tagLst xmlns:a="http://schemas.openxmlformats.org/drawingml/2006/main" xmlns:r="http://schemas.openxmlformats.org/officeDocument/2006/relationships" xmlns:p="http://schemas.openxmlformats.org/presentationml/2006/main">
  <p:tag name="ISLOCKED" val="False"/>
</p:tagLst>
</file>

<file path=ppt/tags/tag39.xml><?xml version="1.0" encoding="utf-8"?>
<p:tagLst xmlns:a="http://schemas.openxmlformats.org/drawingml/2006/main" xmlns:r="http://schemas.openxmlformats.org/officeDocument/2006/relationships" xmlns:p="http://schemas.openxmlformats.org/presentationml/2006/main">
  <p:tag name="ISLOCKED" val="False"/>
</p:tagLst>
</file>

<file path=ppt/tags/tag4.xml><?xml version="1.0" encoding="utf-8"?>
<p:tagLst xmlns:a="http://schemas.openxmlformats.org/drawingml/2006/main" xmlns:r="http://schemas.openxmlformats.org/officeDocument/2006/relationships" xmlns:p="http://schemas.openxmlformats.org/presentationml/2006/main">
  <p:tag name="ISLOCKED" val="False"/>
</p:tagLst>
</file>

<file path=ppt/tags/tag40.xml><?xml version="1.0" encoding="utf-8"?>
<p:tagLst xmlns:a="http://schemas.openxmlformats.org/drawingml/2006/main" xmlns:r="http://schemas.openxmlformats.org/officeDocument/2006/relationships" xmlns:p="http://schemas.openxmlformats.org/presentationml/2006/main">
  <p:tag name="ISLOCKED" val="False"/>
</p:tagLst>
</file>

<file path=ppt/tags/tag41.xml><?xml version="1.0" encoding="utf-8"?>
<p:tagLst xmlns:a="http://schemas.openxmlformats.org/drawingml/2006/main" xmlns:r="http://schemas.openxmlformats.org/officeDocument/2006/relationships" xmlns:p="http://schemas.openxmlformats.org/presentationml/2006/main">
  <p:tag name="ISLOCKED" val="False"/>
</p:tagLst>
</file>

<file path=ppt/tags/tag42.xml><?xml version="1.0" encoding="utf-8"?>
<p:tagLst xmlns:a="http://schemas.openxmlformats.org/drawingml/2006/main" xmlns:r="http://schemas.openxmlformats.org/officeDocument/2006/relationships" xmlns:p="http://schemas.openxmlformats.org/presentationml/2006/main">
  <p:tag name="ISLOCKED" val="False"/>
</p:tagLst>
</file>

<file path=ppt/tags/tag43.xml><?xml version="1.0" encoding="utf-8"?>
<p:tagLst xmlns:a="http://schemas.openxmlformats.org/drawingml/2006/main" xmlns:r="http://schemas.openxmlformats.org/officeDocument/2006/relationships" xmlns:p="http://schemas.openxmlformats.org/presentationml/2006/main">
  <p:tag name="ISLOCKED" val="False"/>
</p:tagLst>
</file>

<file path=ppt/tags/tag44.xml><?xml version="1.0" encoding="utf-8"?>
<p:tagLst xmlns:a="http://schemas.openxmlformats.org/drawingml/2006/main" xmlns:r="http://schemas.openxmlformats.org/officeDocument/2006/relationships" xmlns:p="http://schemas.openxmlformats.org/presentationml/2006/main">
  <p:tag name="ISLOCKED" val="False"/>
</p:tagLst>
</file>

<file path=ppt/tags/tag45.xml><?xml version="1.0" encoding="utf-8"?>
<p:tagLst xmlns:a="http://schemas.openxmlformats.org/drawingml/2006/main" xmlns:r="http://schemas.openxmlformats.org/officeDocument/2006/relationships" xmlns:p="http://schemas.openxmlformats.org/presentationml/2006/main">
  <p:tag name="ISLOCKED" val="False"/>
</p:tagLst>
</file>

<file path=ppt/tags/tag46.xml><?xml version="1.0" encoding="utf-8"?>
<p:tagLst xmlns:a="http://schemas.openxmlformats.org/drawingml/2006/main" xmlns:r="http://schemas.openxmlformats.org/officeDocument/2006/relationships" xmlns:p="http://schemas.openxmlformats.org/presentationml/2006/main">
  <p:tag name="ISLOCKED" val="False"/>
</p:tagLst>
</file>

<file path=ppt/tags/tag47.xml><?xml version="1.0" encoding="utf-8"?>
<p:tagLst xmlns:a="http://schemas.openxmlformats.org/drawingml/2006/main" xmlns:r="http://schemas.openxmlformats.org/officeDocument/2006/relationships" xmlns:p="http://schemas.openxmlformats.org/presentationml/2006/main">
  <p:tag name="ISLOCKED" val="False"/>
</p:tagLst>
</file>

<file path=ppt/tags/tag48.xml><?xml version="1.0" encoding="utf-8"?>
<p:tagLst xmlns:a="http://schemas.openxmlformats.org/drawingml/2006/main" xmlns:r="http://schemas.openxmlformats.org/officeDocument/2006/relationships" xmlns:p="http://schemas.openxmlformats.org/presentationml/2006/main">
  <p:tag name="ISLOCKED" val="False"/>
</p:tagLst>
</file>

<file path=ppt/tags/tag49.xml><?xml version="1.0" encoding="utf-8"?>
<p:tagLst xmlns:a="http://schemas.openxmlformats.org/drawingml/2006/main" xmlns:r="http://schemas.openxmlformats.org/officeDocument/2006/relationships" xmlns:p="http://schemas.openxmlformats.org/presentationml/2006/main">
  <p:tag name="PRESERVEASPECTRATIO" val="False"/>
  <p:tag name="DEFAULTONLEFT" val="234.125"/>
  <p:tag name="DEFAULTOFFLEFT" val="-524"/>
  <p:tag name="SLIDEELEMTYPE" val="1"/>
  <p:tag name="BULLETSTYLE" val="BulletStyle"/>
  <p:tag name="ONEMERRILL" val="2"/>
  <p:tag name="JAZZCOMPLIANT" val="True"/>
  <p:tag name="DEFAULTHEIGHT" val="23.5"/>
  <p:tag name="DEFAULTWIDTH" val="504"/>
  <p:tag name="DEFAULTTOP" val="75"/>
  <p:tag name="DEFAULTLEFT" val="234.125"/>
  <p:tag name="ISLOCKED" val="False"/>
</p:tagLst>
</file>

<file path=ppt/tags/tag5.xml><?xml version="1.0" encoding="utf-8"?>
<p:tagLst xmlns:a="http://schemas.openxmlformats.org/drawingml/2006/main" xmlns:r="http://schemas.openxmlformats.org/officeDocument/2006/relationships" xmlns:p="http://schemas.openxmlformats.org/presentationml/2006/main">
  <p:tag name="PRESERVEASPECTRATIO" val="False"/>
  <p:tag name="DEFAULTONLEFT" val="234"/>
  <p:tag name="DEFAULTOFFLEFT" val="-524"/>
  <p:tag name="SLIDEELEMTYPE" val="2"/>
  <p:tag name="BULLETSTYLE" val="BulletStyle"/>
  <p:tag name="ONEMERRILL" val="2"/>
  <p:tag name="JAZZCOMPLIANT" val="True"/>
  <p:tag name="DEFAULTHEIGHT" val="23.5"/>
  <p:tag name="DEFAULTWIDTH" val="504"/>
  <p:tag name="DEFAULTTOP" val="97"/>
  <p:tag name="DEFAULTLEFT" val="234"/>
  <p:tag name="ISLOCKED" val="False"/>
</p:tagLst>
</file>

<file path=ppt/tags/tag50.xml><?xml version="1.0" encoding="utf-8"?>
<p:tagLst xmlns:a="http://schemas.openxmlformats.org/drawingml/2006/main" xmlns:r="http://schemas.openxmlformats.org/officeDocument/2006/relationships" xmlns:p="http://schemas.openxmlformats.org/presentationml/2006/main">
  <p:tag name="ISLOCKED" val="False"/>
</p:tagLst>
</file>

<file path=ppt/tags/tag51.xml><?xml version="1.0" encoding="utf-8"?>
<p:tagLst xmlns:a="http://schemas.openxmlformats.org/drawingml/2006/main" xmlns:r="http://schemas.openxmlformats.org/officeDocument/2006/relationships" xmlns:p="http://schemas.openxmlformats.org/presentationml/2006/main">
  <p:tag name="PRESERVEASPECTRATIO" val="False"/>
  <p:tag name="DEFAULTONLEFT" val="234"/>
  <p:tag name="DEFAULTOFFLEFT" val="-524"/>
  <p:tag name="SLIDEELEMTYPE" val="2"/>
  <p:tag name="BULLETSTYLE" val="BulletStyle"/>
  <p:tag name="ONEMERRILL" val="2"/>
  <p:tag name="JAZZCOMPLIANT" val="True"/>
  <p:tag name="DEFAULTHEIGHT" val="23.5"/>
  <p:tag name="DEFAULTWIDTH" val="504"/>
  <p:tag name="DEFAULTTOP" val="97"/>
  <p:tag name="DEFAULTLEFT" val="234"/>
  <p:tag name="ISLOCKED" val="False"/>
</p:tagLst>
</file>

<file path=ppt/tags/tag52.xml><?xml version="1.0" encoding="utf-8"?>
<p:tagLst xmlns:a="http://schemas.openxmlformats.org/drawingml/2006/main" xmlns:r="http://schemas.openxmlformats.org/officeDocument/2006/relationships" xmlns:p="http://schemas.openxmlformats.org/presentationml/2006/main">
  <p:tag name="ISLOCKED" val="False"/>
</p:tagLst>
</file>

<file path=ppt/tags/tag53.xml><?xml version="1.0" encoding="utf-8"?>
<p:tagLst xmlns:a="http://schemas.openxmlformats.org/drawingml/2006/main" xmlns:r="http://schemas.openxmlformats.org/officeDocument/2006/relationships" xmlns:p="http://schemas.openxmlformats.org/presentationml/2006/main">
  <p:tag name="PRESERVEASPECTRATIO" val="False"/>
  <p:tag name="DEFAULTONLEFT" val="234.125"/>
  <p:tag name="DEFAULTOFFLEFT" val="-524"/>
  <p:tag name="SLIDEELEMTYPE" val="1"/>
  <p:tag name="BULLETSTYLE" val="BulletStyle"/>
  <p:tag name="ONEMERRILL" val="2"/>
  <p:tag name="JAZZCOMPLIANT" val="True"/>
  <p:tag name="DEFAULTHEIGHT" val="23.5"/>
  <p:tag name="DEFAULTWIDTH" val="504"/>
  <p:tag name="DEFAULTTOP" val="75"/>
  <p:tag name="DEFAULTLEFT" val="234.125"/>
  <p:tag name="ISLOCKED" val="False"/>
</p:tagLst>
</file>

<file path=ppt/tags/tag54.xml><?xml version="1.0" encoding="utf-8"?>
<p:tagLst xmlns:a="http://schemas.openxmlformats.org/drawingml/2006/main" xmlns:r="http://schemas.openxmlformats.org/officeDocument/2006/relationships" xmlns:p="http://schemas.openxmlformats.org/presentationml/2006/main">
  <p:tag name="ISLOCKED" val="False"/>
</p:tagLst>
</file>

<file path=ppt/tags/tag55.xml><?xml version="1.0" encoding="utf-8"?>
<p:tagLst xmlns:a="http://schemas.openxmlformats.org/drawingml/2006/main" xmlns:r="http://schemas.openxmlformats.org/officeDocument/2006/relationships" xmlns:p="http://schemas.openxmlformats.org/presentationml/2006/main">
  <p:tag name="ISLOCKED" val="False"/>
</p:tagLst>
</file>

<file path=ppt/tags/tag56.xml><?xml version="1.0" encoding="utf-8"?>
<p:tagLst xmlns:a="http://schemas.openxmlformats.org/drawingml/2006/main" xmlns:r="http://schemas.openxmlformats.org/officeDocument/2006/relationships" xmlns:p="http://schemas.openxmlformats.org/presentationml/2006/main">
  <p:tag name="SLIDEELEMTYPE" val="17"/>
  <p:tag name="JAZZCOMPLIANT" val="True"/>
</p:tagLst>
</file>

<file path=ppt/tags/tag57.xml><?xml version="1.0" encoding="utf-8"?>
<p:tagLst xmlns:a="http://schemas.openxmlformats.org/drawingml/2006/main" xmlns:r="http://schemas.openxmlformats.org/officeDocument/2006/relationships" xmlns:p="http://schemas.openxmlformats.org/presentationml/2006/main">
  <p:tag name="PRESERVEASPECTRATIO" val="False"/>
  <p:tag name="DEFAULTONLEFT" val="234"/>
  <p:tag name="DEFAULTOFFLEFT" val="-524"/>
  <p:tag name="SLIDEELEMTYPE" val="2"/>
  <p:tag name="BULLETSTYLE" val="BulletStyle"/>
  <p:tag name="ONEMERRILL" val="2"/>
  <p:tag name="JAZZCOMPLIANT" val="True"/>
  <p:tag name="DEFAULTHEIGHT" val="23.5"/>
  <p:tag name="DEFAULTWIDTH" val="504"/>
  <p:tag name="DEFAULTTOP" val="97"/>
  <p:tag name="DEFAULTLEFT" val="234"/>
  <p:tag name="ISLOCKED" val="False"/>
</p:tagLst>
</file>

<file path=ppt/tags/tag58.xml><?xml version="1.0" encoding="utf-8"?>
<p:tagLst xmlns:a="http://schemas.openxmlformats.org/drawingml/2006/main" xmlns:r="http://schemas.openxmlformats.org/officeDocument/2006/relationships" xmlns:p="http://schemas.openxmlformats.org/presentationml/2006/main">
  <p:tag name="ISLOCKED" val="False"/>
</p:tagLst>
</file>

<file path=ppt/tags/tag59.xml><?xml version="1.0" encoding="utf-8"?>
<p:tagLst xmlns:a="http://schemas.openxmlformats.org/drawingml/2006/main" xmlns:r="http://schemas.openxmlformats.org/officeDocument/2006/relationships" xmlns:p="http://schemas.openxmlformats.org/presentationml/2006/main">
  <p:tag name="PRESERVEASPECTRATIO" val="False"/>
  <p:tag name="DEFAULTONLEFT" val="234.125"/>
  <p:tag name="DEFAULTOFFLEFT" val="-524"/>
  <p:tag name="SLIDEELEMTYPE" val="1"/>
  <p:tag name="BULLETSTYLE" val="BulletStyle"/>
  <p:tag name="ONEMERRILL" val="2"/>
  <p:tag name="JAZZCOMPLIANT" val="True"/>
  <p:tag name="DEFAULTHEIGHT" val="23.5"/>
  <p:tag name="DEFAULTWIDTH" val="504"/>
  <p:tag name="DEFAULTTOP" val="75"/>
  <p:tag name="DEFAULTLEFT" val="234.125"/>
  <p:tag name="ISLOCKED" val="False"/>
</p:tagLst>
</file>

<file path=ppt/tags/tag6.xml><?xml version="1.0" encoding="utf-8"?>
<p:tagLst xmlns:a="http://schemas.openxmlformats.org/drawingml/2006/main" xmlns:r="http://schemas.openxmlformats.org/officeDocument/2006/relationships" xmlns:p="http://schemas.openxmlformats.org/presentationml/2006/main">
  <p:tag name="ISLOCKED" val="False"/>
</p:tagLst>
</file>

<file path=ppt/tags/tag60.xml><?xml version="1.0" encoding="utf-8"?>
<p:tagLst xmlns:a="http://schemas.openxmlformats.org/drawingml/2006/main" xmlns:r="http://schemas.openxmlformats.org/officeDocument/2006/relationships" xmlns:p="http://schemas.openxmlformats.org/presentationml/2006/main">
  <p:tag name="ISLOCKED" val="False"/>
</p:tagLst>
</file>

<file path=ppt/tags/tag61.xml><?xml version="1.0" encoding="utf-8"?>
<p:tagLst xmlns:a="http://schemas.openxmlformats.org/drawingml/2006/main" xmlns:r="http://schemas.openxmlformats.org/officeDocument/2006/relationships" xmlns:p="http://schemas.openxmlformats.org/presentationml/2006/main">
  <p:tag name="ISLOCKED" val="False"/>
</p:tagLst>
</file>

<file path=ppt/tags/tag62.xml><?xml version="1.0" encoding="utf-8"?>
<p:tagLst xmlns:a="http://schemas.openxmlformats.org/drawingml/2006/main" xmlns:r="http://schemas.openxmlformats.org/officeDocument/2006/relationships" xmlns:p="http://schemas.openxmlformats.org/presentationml/2006/main">
  <p:tag name="PRESERVEASPECTRATIO" val="False"/>
  <p:tag name="DEFAULTONLEFT" val="234"/>
  <p:tag name="DEFAULTOFFLEFT" val="-524"/>
  <p:tag name="SLIDEELEMTYPE" val="2"/>
  <p:tag name="BULLETSTYLE" val="BulletStyle"/>
  <p:tag name="ONEMERRILL" val="2"/>
  <p:tag name="JAZZCOMPLIANT" val="True"/>
  <p:tag name="DEFAULTHEIGHT" val="23.5"/>
  <p:tag name="DEFAULTWIDTH" val="504"/>
  <p:tag name="DEFAULTTOP" val="97"/>
  <p:tag name="DEFAULTLEFT" val="234"/>
  <p:tag name="ISLOCKED" val="False"/>
</p:tagLst>
</file>

<file path=ppt/tags/tag63.xml><?xml version="1.0" encoding="utf-8"?>
<p:tagLst xmlns:a="http://schemas.openxmlformats.org/drawingml/2006/main" xmlns:r="http://schemas.openxmlformats.org/officeDocument/2006/relationships" xmlns:p="http://schemas.openxmlformats.org/presentationml/2006/main">
  <p:tag name="ISLOCKED" val="False"/>
</p:tagLst>
</file>

<file path=ppt/tags/tag64.xml><?xml version="1.0" encoding="utf-8"?>
<p:tagLst xmlns:a="http://schemas.openxmlformats.org/drawingml/2006/main" xmlns:r="http://schemas.openxmlformats.org/officeDocument/2006/relationships" xmlns:p="http://schemas.openxmlformats.org/presentationml/2006/main">
  <p:tag name="PRESERVEASPECTRATIO" val="False"/>
  <p:tag name="DEFAULTONLEFT" val="234.125"/>
  <p:tag name="DEFAULTOFFLEFT" val="-524"/>
  <p:tag name="SLIDEELEMTYPE" val="1"/>
  <p:tag name="BULLETSTYLE" val="BulletStyle"/>
  <p:tag name="ONEMERRILL" val="2"/>
  <p:tag name="JAZZCOMPLIANT" val="True"/>
  <p:tag name="DEFAULTHEIGHT" val="23.5"/>
  <p:tag name="DEFAULTWIDTH" val="504"/>
  <p:tag name="DEFAULTTOP" val="75"/>
  <p:tag name="DEFAULTLEFT" val="234.125"/>
  <p:tag name="ISLOCKED" val="False"/>
</p:tagLst>
</file>

<file path=ppt/tags/tag65.xml><?xml version="1.0" encoding="utf-8"?>
<p:tagLst xmlns:a="http://schemas.openxmlformats.org/drawingml/2006/main" xmlns:r="http://schemas.openxmlformats.org/officeDocument/2006/relationships" xmlns:p="http://schemas.openxmlformats.org/presentationml/2006/main">
  <p:tag name="ISLOCKED" val="False"/>
</p:tagLst>
</file>

<file path=ppt/tags/tag66.xml><?xml version="1.0" encoding="utf-8"?>
<p:tagLst xmlns:a="http://schemas.openxmlformats.org/drawingml/2006/main" xmlns:r="http://schemas.openxmlformats.org/officeDocument/2006/relationships" xmlns:p="http://schemas.openxmlformats.org/presentationml/2006/main">
  <p:tag name="PRESERVEASPECTRATIO" val="False"/>
  <p:tag name="DEFAULTONLEFT" val="234.125"/>
  <p:tag name="DEFAULTOFFLEFT" val="-524"/>
  <p:tag name="SLIDEELEMTYPE" val="1"/>
  <p:tag name="BULLETSTYLE" val="BulletStyle"/>
  <p:tag name="ONEMERRILL" val="2"/>
  <p:tag name="JAZZCOMPLIANT" val="True"/>
  <p:tag name="DEFAULTHEIGHT" val="23.5"/>
  <p:tag name="DEFAULTWIDTH" val="504"/>
  <p:tag name="DEFAULTTOP" val="75"/>
  <p:tag name="DEFAULTLEFT" val="234.125"/>
  <p:tag name="ISLOCKED" val="False"/>
</p:tagLst>
</file>

<file path=ppt/tags/tag67.xml><?xml version="1.0" encoding="utf-8"?>
<p:tagLst xmlns:a="http://schemas.openxmlformats.org/drawingml/2006/main" xmlns:r="http://schemas.openxmlformats.org/officeDocument/2006/relationships" xmlns:p="http://schemas.openxmlformats.org/presentationml/2006/main">
  <p:tag name="PRESERVEASPECTRATIO" val="False"/>
  <p:tag name="DEFAULTONLEFT" val="234"/>
  <p:tag name="DEFAULTOFFLEFT" val="-524"/>
  <p:tag name="SLIDEELEMTYPE" val="2"/>
  <p:tag name="BULLETSTYLE" val="BulletStyle"/>
  <p:tag name="ONEMERRILL" val="2"/>
  <p:tag name="JAZZCOMPLIANT" val="True"/>
  <p:tag name="DEFAULTHEIGHT" val="23.5"/>
  <p:tag name="DEFAULTWIDTH" val="504"/>
  <p:tag name="DEFAULTTOP" val="97"/>
  <p:tag name="DEFAULTLEFT" val="234"/>
  <p:tag name="ISLOCKED" val="False"/>
</p:tagLst>
</file>

<file path=ppt/tags/tag68.xml><?xml version="1.0" encoding="utf-8"?>
<p:tagLst xmlns:a="http://schemas.openxmlformats.org/drawingml/2006/main" xmlns:r="http://schemas.openxmlformats.org/officeDocument/2006/relationships" xmlns:p="http://schemas.openxmlformats.org/presentationml/2006/main">
  <p:tag name="ISLOCKED" val="False"/>
</p:tagLst>
</file>

<file path=ppt/tags/tag69.xml><?xml version="1.0" encoding="utf-8"?>
<p:tagLst xmlns:a="http://schemas.openxmlformats.org/drawingml/2006/main" xmlns:r="http://schemas.openxmlformats.org/officeDocument/2006/relationships" xmlns:p="http://schemas.openxmlformats.org/presentationml/2006/main">
  <p:tag name="PRESERVEASPECTRATIO" val="False"/>
  <p:tag name="DEFAULTONLEFT" val="744.625"/>
  <p:tag name="DEFAULTOFFLEFT" val="-40"/>
  <p:tag name="SLIDEELEMTYPE" val="14"/>
  <p:tag name="BULLETSTYLE" val="BulletStyle"/>
  <p:tag name="JAZZCOMPLIANT" val="True"/>
  <p:tag name="DEFAULTHEIGHT" val="19.25"/>
  <p:tag name="DEFAULTWIDTH" val="20"/>
  <p:tag name="DEFAULTTOP" val="578.5"/>
  <p:tag name="DEFAULTLEFT" val="744.625"/>
  <p:tag name="ISLOCKED" val="False"/>
</p:tagLst>
</file>

<file path=ppt/tags/tag7.xml><?xml version="1.0" encoding="utf-8"?>
<p:tagLst xmlns:a="http://schemas.openxmlformats.org/drawingml/2006/main" xmlns:r="http://schemas.openxmlformats.org/officeDocument/2006/relationships" xmlns:p="http://schemas.openxmlformats.org/presentationml/2006/main">
  <p:tag name="ISLOCKED" val="False"/>
</p:tagLst>
</file>

<file path=ppt/tags/tag70.xml><?xml version="1.0" encoding="utf-8"?>
<p:tagLst xmlns:a="http://schemas.openxmlformats.org/drawingml/2006/main" xmlns:r="http://schemas.openxmlformats.org/officeDocument/2006/relationships" xmlns:p="http://schemas.openxmlformats.org/presentationml/2006/main">
  <p:tag name="PRESERVEASPECTRATIO" val="False"/>
  <p:tag name="DEFAULTONLEFT" val="744.625"/>
  <p:tag name="DEFAULTOFFLEFT" val="-40"/>
  <p:tag name="SLIDEELEMTYPE" val="14"/>
  <p:tag name="BULLETSTYLE" val="BulletStyle"/>
  <p:tag name="JAZZCOMPLIANT" val="True"/>
  <p:tag name="DEFAULTHEIGHT" val="19.25"/>
  <p:tag name="DEFAULTWIDTH" val="20"/>
  <p:tag name="DEFAULTTOP" val="578.5"/>
  <p:tag name="DEFAULTLEFT" val="744.625"/>
  <p:tag name="ISLOCKED" val="False"/>
</p:tagLst>
</file>

<file path=ppt/tags/tag71.xml><?xml version="1.0" encoding="utf-8"?>
<p:tagLst xmlns:a="http://schemas.openxmlformats.org/drawingml/2006/main" xmlns:r="http://schemas.openxmlformats.org/officeDocument/2006/relationships" xmlns:p="http://schemas.openxmlformats.org/presentationml/2006/main">
  <p:tag name="PRESERVEASPECTRATIO" val="False"/>
  <p:tag name="DEFAULTONLEFT" val="234.125"/>
  <p:tag name="DEFAULTOFFLEFT" val="-524"/>
  <p:tag name="SLIDEELEMTYPE" val="1"/>
  <p:tag name="BULLETSTYLE" val="BulletStyle"/>
  <p:tag name="ONEMERRILL" val="2"/>
  <p:tag name="JAZZCOMPLIANT" val="True"/>
  <p:tag name="DEFAULTHEIGHT" val="23.5"/>
  <p:tag name="DEFAULTWIDTH" val="504"/>
  <p:tag name="DEFAULTTOP" val="75"/>
  <p:tag name="DEFAULTLEFT" val="234.125"/>
  <p:tag name="ISLOCKED" val="False"/>
</p:tagLst>
</file>

<file path=ppt/tags/tag72.xml><?xml version="1.0" encoding="utf-8"?>
<p:tagLst xmlns:a="http://schemas.openxmlformats.org/drawingml/2006/main" xmlns:r="http://schemas.openxmlformats.org/officeDocument/2006/relationships" xmlns:p="http://schemas.openxmlformats.org/presentationml/2006/main">
  <p:tag name="PRESERVEASPECTRATIO" val="False"/>
  <p:tag name="DEFAULTONLEFT" val="234"/>
  <p:tag name="DEFAULTOFFLEFT" val="-524"/>
  <p:tag name="SLIDEELEMTYPE" val="2"/>
  <p:tag name="BULLETSTYLE" val="BulletStyle"/>
  <p:tag name="ONEMERRILL" val="2"/>
  <p:tag name="JAZZCOMPLIANT" val="True"/>
  <p:tag name="DEFAULTHEIGHT" val="23.5"/>
  <p:tag name="DEFAULTWIDTH" val="504"/>
  <p:tag name="DEFAULTTOP" val="97"/>
  <p:tag name="DEFAULTLEFT" val="234"/>
  <p:tag name="ISLOCKED" val="False"/>
</p:tagLst>
</file>

<file path=ppt/tags/tag73.xml><?xml version="1.0" encoding="utf-8"?>
<p:tagLst xmlns:a="http://schemas.openxmlformats.org/drawingml/2006/main" xmlns:r="http://schemas.openxmlformats.org/officeDocument/2006/relationships" xmlns:p="http://schemas.openxmlformats.org/presentationml/2006/main">
  <p:tag name="PRESERVEASPECTRATIO" val="False"/>
  <p:tag name="DEFAULTONLEFT" val="234.125"/>
  <p:tag name="DEFAULTOFFLEFT" val="-524"/>
  <p:tag name="SLIDEELEMTYPE" val="1"/>
  <p:tag name="BULLETSTYLE" val="BulletStyle"/>
  <p:tag name="ONEMERRILL" val="2"/>
  <p:tag name="JAZZCOMPLIANT" val="True"/>
  <p:tag name="DEFAULTHEIGHT" val="23.5"/>
  <p:tag name="DEFAULTWIDTH" val="504"/>
  <p:tag name="DEFAULTTOP" val="75"/>
  <p:tag name="DEFAULTLEFT" val="234.125"/>
  <p:tag name="ISLOCKED" val="False"/>
</p:tagLst>
</file>

<file path=ppt/tags/tag74.xml><?xml version="1.0" encoding="utf-8"?>
<p:tagLst xmlns:a="http://schemas.openxmlformats.org/drawingml/2006/main" xmlns:r="http://schemas.openxmlformats.org/officeDocument/2006/relationships" xmlns:p="http://schemas.openxmlformats.org/presentationml/2006/main">
  <p:tag name="ISLOCKED" val="False"/>
</p:tagLst>
</file>

<file path=ppt/tags/tag75.xml><?xml version="1.0" encoding="utf-8"?>
<p:tagLst xmlns:a="http://schemas.openxmlformats.org/drawingml/2006/main" xmlns:r="http://schemas.openxmlformats.org/officeDocument/2006/relationships" xmlns:p="http://schemas.openxmlformats.org/presentationml/2006/main">
  <p:tag name="ISLOCKED" val="False"/>
</p:tagLst>
</file>

<file path=ppt/tags/tag76.xml><?xml version="1.0" encoding="utf-8"?>
<p:tagLst xmlns:a="http://schemas.openxmlformats.org/drawingml/2006/main" xmlns:r="http://schemas.openxmlformats.org/officeDocument/2006/relationships" xmlns:p="http://schemas.openxmlformats.org/presentationml/2006/main">
  <p:tag name="PRESERVEASPECTRATIO" val="False"/>
  <p:tag name="DEFAULTONLEFT" val="234"/>
  <p:tag name="DEFAULTOFFLEFT" val="-524"/>
  <p:tag name="SLIDEELEMTYPE" val="2"/>
  <p:tag name="BULLETSTYLE" val="BulletStyle"/>
  <p:tag name="ONEMERRILL" val="2"/>
  <p:tag name="JAZZCOMPLIANT" val="True"/>
  <p:tag name="DEFAULTHEIGHT" val="23.5"/>
  <p:tag name="DEFAULTWIDTH" val="504"/>
  <p:tag name="DEFAULTTOP" val="97"/>
  <p:tag name="DEFAULTLEFT" val="234"/>
  <p:tag name="ISLOCKED" val="False"/>
</p:tagLst>
</file>

<file path=ppt/tags/tag77.xml><?xml version="1.0" encoding="utf-8"?>
<p:tagLst xmlns:a="http://schemas.openxmlformats.org/drawingml/2006/main" xmlns:r="http://schemas.openxmlformats.org/officeDocument/2006/relationships" xmlns:p="http://schemas.openxmlformats.org/presentationml/2006/main">
  <p:tag name="PRESERVEASPECTRATIO" val="False"/>
  <p:tag name="DEFAULTONLEFT" val="234.125"/>
  <p:tag name="DEFAULTOFFLEFT" val="-524"/>
  <p:tag name="SLIDEELEMTYPE" val="1"/>
  <p:tag name="BULLETSTYLE" val="BulletStyle"/>
  <p:tag name="ONEMERRILL" val="2"/>
  <p:tag name="JAZZCOMPLIANT" val="True"/>
  <p:tag name="DEFAULTHEIGHT" val="23.5"/>
  <p:tag name="DEFAULTWIDTH" val="504"/>
  <p:tag name="DEFAULTTOP" val="75"/>
  <p:tag name="DEFAULTLEFT" val="234.125"/>
  <p:tag name="ISLOCKED" val="False"/>
</p:tagLst>
</file>

<file path=ppt/tags/tag78.xml><?xml version="1.0" encoding="utf-8"?>
<p:tagLst xmlns:a="http://schemas.openxmlformats.org/drawingml/2006/main" xmlns:r="http://schemas.openxmlformats.org/officeDocument/2006/relationships" xmlns:p="http://schemas.openxmlformats.org/presentationml/2006/main">
  <p:tag name="PRESERVEASPECTRATIO" val="False"/>
  <p:tag name="DEFAULTONLEFT" val="234.125"/>
  <p:tag name="DEFAULTOFFLEFT" val="-524"/>
  <p:tag name="SLIDEELEMTYPE" val="1"/>
  <p:tag name="BULLETSTYLE" val="BulletStyle"/>
  <p:tag name="ONEMERRILL" val="2"/>
  <p:tag name="JAZZCOMPLIANT" val="True"/>
  <p:tag name="DEFAULTHEIGHT" val="23.5"/>
  <p:tag name="DEFAULTWIDTH" val="504"/>
  <p:tag name="DEFAULTTOP" val="75"/>
  <p:tag name="DEFAULTLEFT" val="234.125"/>
  <p:tag name="ISLOCKED" val="False"/>
</p:tagLst>
</file>

<file path=ppt/tags/tag8.xml><?xml version="1.0" encoding="utf-8"?>
<p:tagLst xmlns:a="http://schemas.openxmlformats.org/drawingml/2006/main" xmlns:r="http://schemas.openxmlformats.org/officeDocument/2006/relationships" xmlns:p="http://schemas.openxmlformats.org/presentationml/2006/main">
  <p:tag name="PRESERVEASPECTRATIO" val="False"/>
  <p:tag name="DEFAULTHEIGHT" val="19.25"/>
  <p:tag name="DEFAULTWIDTH" val="20"/>
  <p:tag name="DEFAULTTOP" val="578.5"/>
  <p:tag name="DEFAULTONLEFT" val="744.625"/>
  <p:tag name="DEFAULTOFFLEFT" val="-40"/>
  <p:tag name="DEFAULTLEFT" val="744.625"/>
  <p:tag name="SLIDEELEMTYPE" val="14"/>
  <p:tag name="BULLETSTYLE" val="BulletStyle"/>
  <p:tag name="JAZZCOMPLIANT" val="True"/>
</p:tagLst>
</file>

<file path=ppt/tags/tag9.xml><?xml version="1.0" encoding="utf-8"?>
<p:tagLst xmlns:a="http://schemas.openxmlformats.org/drawingml/2006/main" xmlns:r="http://schemas.openxmlformats.org/officeDocument/2006/relationships" xmlns:p="http://schemas.openxmlformats.org/presentationml/2006/main">
  <p:tag name="DEFAULTTOP" val="97"/>
  <p:tag name="PRESERVEASPECTRATIO" val="False"/>
  <p:tag name="DEFAULTHEIGHT" val="23.5"/>
  <p:tag name="DEFAULTWIDTH" val="504"/>
  <p:tag name="DEFAULTONLEFT" val="234"/>
  <p:tag name="DEFAULTOFFLEFT" val="-524"/>
  <p:tag name="DEFAULTLEFT" val="234"/>
  <p:tag name="SLIDEELEMTYPE" val="2"/>
  <p:tag name="BULLETSTYLE" val="BulletStyle"/>
  <p:tag name="ONEMERRILL" val="2"/>
  <p:tag name="JAZZCOMPLIANT" val="True"/>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ISA">
    <a:dk1>
      <a:srgbClr val="003087"/>
    </a:dk1>
    <a:lt1>
      <a:srgbClr val="FFFFFF"/>
    </a:lt1>
    <a:dk2>
      <a:srgbClr val="4D4D4D"/>
    </a:dk2>
    <a:lt2>
      <a:srgbClr val="E0DED8"/>
    </a:lt2>
    <a:accent1>
      <a:srgbClr val="0099FF"/>
    </a:accent1>
    <a:accent2>
      <a:srgbClr val="FE5000"/>
    </a:accent2>
    <a:accent3>
      <a:srgbClr val="A5A5A5"/>
    </a:accent3>
    <a:accent4>
      <a:srgbClr val="FFB81C"/>
    </a:accent4>
    <a:accent5>
      <a:srgbClr val="4472C4"/>
    </a:accent5>
    <a:accent6>
      <a:srgbClr val="00B140"/>
    </a:accent6>
    <a:hlink>
      <a:srgbClr val="0563C1"/>
    </a:hlink>
    <a:folHlink>
      <a:srgbClr val="954F72"/>
    </a:folHlink>
  </a:clrScheme>
  <a:fontScheme name="Office">
    <a:majorFont>
      <a:latin typeface="Cambria" panose="020F0302020204030204"/>
      <a:ea typeface="Cambria" panose="020F03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77B3B64B3415CE44BB381B499BC30301" ma:contentTypeVersion="10" ma:contentTypeDescription="Crear nuevo documento." ma:contentTypeScope="" ma:versionID="eabd02298db49259cc9d6b6e74462c65">
  <xsd:schema xmlns:xsd="http://www.w3.org/2001/XMLSchema" xmlns:xs="http://www.w3.org/2001/XMLSchema" xmlns:p="http://schemas.microsoft.com/office/2006/metadata/properties" xmlns:ns2="fa807981-95c0-453d-8095-6f397b52c356" xmlns:ns3="1ee72109-8663-45e7-a68f-1e58a8e235da" targetNamespace="http://schemas.microsoft.com/office/2006/metadata/properties" ma:root="true" ma:fieldsID="44508833b70974b73e3ec19635004083" ns2:_="" ns3:_="">
    <xsd:import namespace="fa807981-95c0-453d-8095-6f397b52c356"/>
    <xsd:import namespace="1ee72109-8663-45e7-a68f-1e58a8e235d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807981-95c0-453d-8095-6f397b52c3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ee72109-8663-45e7-a68f-1e58a8e235da" elementFormDefault="qualified">
    <xsd:import namespace="http://schemas.microsoft.com/office/2006/documentManagement/types"/>
    <xsd:import namespace="http://schemas.microsoft.com/office/infopath/2007/PartnerControls"/>
    <xsd:element name="SharedWithUsers" ma:index="16"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1D281CE-A547-4397-9A03-ED6B68D30E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807981-95c0-453d-8095-6f397b52c356"/>
    <ds:schemaRef ds:uri="1ee72109-8663-45e7-a68f-1e58a8e235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88CA393-B082-483A-97C0-DE1CD39CB523}">
  <ds:schemaRefs>
    <ds:schemaRef ds:uri="http://schemas.microsoft.com/sharepoint/v3/contenttype/forms"/>
  </ds:schemaRefs>
</ds:datastoreItem>
</file>

<file path=customXml/itemProps3.xml><?xml version="1.0" encoding="utf-8"?>
<ds:datastoreItem xmlns:ds="http://schemas.openxmlformats.org/officeDocument/2006/customXml" ds:itemID="{3865C26C-D7A3-4B2F-9965-838029552AB7}">
  <ds:schemaRefs>
    <ds:schemaRef ds:uri="1ee72109-8663-45e7-a68f-1e58a8e235da"/>
    <ds:schemaRef ds:uri="http://schemas.microsoft.com/office/infopath/2007/PartnerControls"/>
    <ds:schemaRef ds:uri="http://purl.org/dc/elements/1.1/"/>
    <ds:schemaRef ds:uri="http://schemas.openxmlformats.org/package/2006/metadata/core-properties"/>
    <ds:schemaRef ds:uri="http://www.w3.org/XML/1998/namespace"/>
    <ds:schemaRef ds:uri="http://schemas.microsoft.com/office/2006/documentManagement/types"/>
    <ds:schemaRef ds:uri="fa807981-95c0-453d-8095-6f397b52c356"/>
    <ds:schemaRef ds:uri="http://schemas.microsoft.com/office/2006/metadata/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19313</TotalTime>
  <Words>3827</Words>
  <Application>Microsoft Office PowerPoint</Application>
  <PresentationFormat>Panorámica</PresentationFormat>
  <Paragraphs>661</Paragraphs>
  <Slides>23</Slides>
  <Notes>8</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23</vt:i4>
      </vt:variant>
    </vt:vector>
  </HeadingPairs>
  <TitlesOfParts>
    <vt:vector size="33" baseType="lpstr">
      <vt:lpstr>72</vt:lpstr>
      <vt:lpstr>72 Black</vt:lpstr>
      <vt:lpstr>Arial</vt:lpstr>
      <vt:lpstr>Arial Rounded MT Bold</vt:lpstr>
      <vt:lpstr>Calibri</vt:lpstr>
      <vt:lpstr>Calibri Light</vt:lpstr>
      <vt:lpstr>Courier New</vt:lpstr>
      <vt:lpstr>Tahoma</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GESTIÓN ASG en 2022</vt:lpstr>
      <vt:lpstr>Presentación de PowerPoint</vt:lpstr>
      <vt:lpstr> </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Juan David Lopez</dc:creator>
  <cp:lastModifiedBy>MATEO OCHOA TORO</cp:lastModifiedBy>
  <cp:revision>877</cp:revision>
  <dcterms:created xsi:type="dcterms:W3CDTF">2021-02-09T13:23:17Z</dcterms:created>
  <dcterms:modified xsi:type="dcterms:W3CDTF">2023-07-14T13:05:09Z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0x01010077B3B64B3415CE44BB381B499BC30301</vt:lpwstr>
  </property>
</Properties>
</file>